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71" r:id="rId11"/>
    <p:sldId id="2146847057" r:id="rId12"/>
    <p:sldId id="2146847066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146847069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>
        <p:scale>
          <a:sx n="66" d="100"/>
          <a:sy n="66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winiKumar55/Nutrion_ag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M.Vedaanth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M.Vedaanth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Chaitanya Bharathiya Institute of Technology (Information Technology)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9F152D-CD82-0286-C69F-504539B25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Smart Farming AI Agent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F58707-62D2-E537-F9A1-247A690BD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618" y="1232452"/>
            <a:ext cx="8890782" cy="5480864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09EC-CA65-FAFC-0D5F-353BB196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8" y="1453441"/>
            <a:ext cx="7713366" cy="51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0A001B-768B-803C-1E7D-0FCE216F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9528"/>
            <a:ext cx="9245124" cy="5297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6096000" y="1334266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800" dirty="0"/>
              <a:t>This AI Agent:</a:t>
            </a:r>
          </a:p>
          <a:p>
            <a:r>
              <a:rPr lang="en-US" sz="2800" dirty="0"/>
              <a:t>Democratizes access to farming knowledge</a:t>
            </a:r>
          </a:p>
          <a:p>
            <a:r>
              <a:rPr lang="en-US" sz="2800" dirty="0"/>
              <a:t>Helps farmers make </a:t>
            </a:r>
            <a:r>
              <a:rPr lang="en-US" sz="2800" b="1" dirty="0"/>
              <a:t>timely, data-backed decisions</a:t>
            </a:r>
            <a:endParaRPr lang="en-US" sz="2800" dirty="0"/>
          </a:p>
          <a:p>
            <a:r>
              <a:rPr lang="en-US" sz="2800" dirty="0"/>
              <a:t>Reduces risk, increases productivity</a:t>
            </a:r>
          </a:p>
          <a:p>
            <a:r>
              <a:rPr lang="en-US" sz="2800" dirty="0"/>
              <a:t>Brings smart farming to </a:t>
            </a:r>
            <a:r>
              <a:rPr lang="en-US" sz="2800" b="1" dirty="0"/>
              <a:t>grassroots India</a:t>
            </a:r>
            <a:endParaRPr lang="en-US" sz="2800" dirty="0"/>
          </a:p>
          <a:p>
            <a:r>
              <a:rPr lang="en-US" sz="2800" dirty="0"/>
              <a:t>Supports low-tech access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568244"/>
            <a:ext cx="11029615" cy="4673324"/>
          </a:xfrm>
        </p:spPr>
        <p:txBody>
          <a:bodyPr anchor="t"/>
          <a:lstStyle/>
          <a:p>
            <a:r>
              <a:rPr lang="en-US" sz="2800" dirty="0"/>
              <a:t>Integrate satellite imagery for precision farming</a:t>
            </a:r>
          </a:p>
          <a:p>
            <a:r>
              <a:rPr lang="en-US" sz="2800" dirty="0"/>
              <a:t>Connect to government subsidy/loan schemes</a:t>
            </a:r>
          </a:p>
          <a:p>
            <a:r>
              <a:rPr lang="en-US" sz="2800" dirty="0"/>
              <a:t>Add voice call &amp; WhatsApp support</a:t>
            </a:r>
          </a:p>
          <a:p>
            <a:r>
              <a:rPr lang="en-US" sz="2800" dirty="0"/>
              <a:t>Integrate with IoT devices (soil sensors, weather stations)</a:t>
            </a:r>
          </a:p>
          <a:p>
            <a:r>
              <a:rPr lang="en-US" sz="2800" dirty="0"/>
              <a:t>Expand crop database and pest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Certifications</a:t>
            </a:r>
          </a:p>
        </p:txBody>
      </p:sp>
      <p:pic>
        <p:nvPicPr>
          <p:cNvPr id="5" name="Picture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8AB71426-BFF4-2109-467F-740B63640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318" y="1232452"/>
            <a:ext cx="7106857" cy="549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CB624-D98B-67EE-37A6-60C82C84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4C28-925A-BE20-9E25-D05EEC23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8" name="Picture 7" descr="A close-up of a certificate">
            <a:extLst>
              <a:ext uri="{FF2B5EF4-FFF2-40B4-BE49-F238E27FC236}">
                <a16:creationId xmlns:a16="http://schemas.microsoft.com/office/drawing/2014/main" id="{2978293F-2F9B-5460-EE70-D38173A72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7" y="1195531"/>
            <a:ext cx="7222602" cy="55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ertificate with a yellow ribbon and black text&#10;&#10;AI-generated content may be incorrect.">
            <a:extLst>
              <a:ext uri="{FF2B5EF4-FFF2-40B4-BE49-F238E27FC236}">
                <a16:creationId xmlns:a16="http://schemas.microsoft.com/office/drawing/2014/main" id="{0F85482E-1EB7-FDEA-D5C3-F4DE305FA0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73" b="17080"/>
          <a:stretch>
            <a:fillRect/>
          </a:stretch>
        </p:blipFill>
        <p:spPr>
          <a:xfrm>
            <a:off x="1261919" y="909078"/>
            <a:ext cx="8479992" cy="52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6" name="Rectangle 5"/>
          <p:cNvSpPr/>
          <p:nvPr/>
        </p:nvSpPr>
        <p:spPr>
          <a:xfrm>
            <a:off x="581192" y="2464738"/>
            <a:ext cx="631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Git hub </a:t>
            </a:r>
            <a:r>
              <a:rPr lang="en-IN" dirty="0" err="1"/>
              <a:t>lik</a:t>
            </a:r>
            <a:r>
              <a:rPr lang="en-IN" dirty="0"/>
              <a:t> : https://</a:t>
            </a:r>
            <a:r>
              <a:rPr lang="en-IN" dirty="0">
                <a:hlinkClick r:id="rId2"/>
              </a:rPr>
              <a:t>github.com/AswiniKumar55/Nutrion_agent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8468"/>
            <a:ext cx="10907973" cy="61570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28527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0E9F4-A2A9-7E79-5807-AEDC6EF7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611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/>
              <a:t>Problem Statement No.9 – </a:t>
            </a:r>
            <a:r>
              <a:rPr lang="en-US" sz="2000" dirty="0"/>
              <a:t>AI Agent for Smart Farming Advice </a:t>
            </a:r>
          </a:p>
          <a:p>
            <a:pPr marL="0" indent="0">
              <a:buNone/>
            </a:pPr>
            <a:r>
              <a:rPr lang="en-US" sz="2000" u="sng" dirty="0"/>
              <a:t>The Challenge </a:t>
            </a:r>
            <a:r>
              <a:rPr lang="en-US" sz="2000" dirty="0"/>
              <a:t>– An AI Agent for Smart Farming Advice, powered by RAG (Retrieval-Augmented Generation), supports small-scale farmers by delivering real-time, localized agricultural guidance. It retrieves trusted data on weather forecasts, soil conditions, crop recommendations, pest control measures, and current market prices from agricultural departments, meteorological sources, and </a:t>
            </a:r>
            <a:r>
              <a:rPr lang="en-US" sz="2000" dirty="0" err="1"/>
              <a:t>agritech</a:t>
            </a:r>
            <a:r>
              <a:rPr lang="en-US" sz="2000" dirty="0"/>
              <a:t> platforms. </a:t>
            </a:r>
          </a:p>
          <a:p>
            <a:pPr marL="0" indent="0">
              <a:buNone/>
            </a:pPr>
            <a:r>
              <a:rPr lang="en-US" sz="2000" b="1" dirty="0"/>
              <a:t>Proposed Solution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An AI Agent using Retrieval-Augmented Generation (RAG) to deliver real-time advice on:</a:t>
            </a:r>
          </a:p>
          <a:p>
            <a:r>
              <a:rPr lang="en-US" sz="2000" dirty="0"/>
              <a:t>Weather forecasts</a:t>
            </a:r>
          </a:p>
          <a:p>
            <a:r>
              <a:rPr lang="en-US" sz="2000" dirty="0"/>
              <a:t>Soil conditions</a:t>
            </a:r>
          </a:p>
          <a:p>
            <a:r>
              <a:rPr lang="en-US" sz="2000" dirty="0"/>
              <a:t>Pest control</a:t>
            </a:r>
          </a:p>
          <a:p>
            <a:r>
              <a:rPr lang="en-US" sz="2000" dirty="0"/>
              <a:t>Crop suggestions</a:t>
            </a:r>
          </a:p>
          <a:p>
            <a:r>
              <a:rPr lang="en-US" sz="2000" dirty="0"/>
              <a:t>Mandi prices</a:t>
            </a:r>
            <a:br>
              <a:rPr lang="en-US" sz="2000" dirty="0"/>
            </a:br>
            <a:r>
              <a:rPr lang="en-US" sz="2000" dirty="0"/>
              <a:t>Supports </a:t>
            </a:r>
            <a:r>
              <a:rPr lang="en-US" sz="2000" b="1" dirty="0"/>
              <a:t>local languages</a:t>
            </a:r>
            <a:r>
              <a:rPr lang="en-US" sz="2000" dirty="0"/>
              <a:t> for accessibility and adoption.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EFD758C-9E3A-0AB3-A703-BED4D37FA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02" y="1382679"/>
            <a:ext cx="10630599" cy="388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IBM Cloud Lite Services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IBM Watsonx AI Studio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Retrieval-Augmented Generation (RAG)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IBM Granite Foundation Models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Natural Language Processing (NLP)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APIs for Weather, Soil &amp; Market Data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9FD029-EA36-D0A4-0F2B-C1411ED8CF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889" y="1254622"/>
            <a:ext cx="7284781" cy="217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IBM Watsonx AI Studio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IBM Watsonx AI Runtime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IBM Agent Builder Lab</a:t>
            </a:r>
          </a:p>
          <a:p>
            <a:pPr marL="305435" indent="-305435" fontAlgn="base"/>
            <a:r>
              <a:rPr lang="en-US" altLang="en-US" sz="2000" b="1" dirty="0">
                <a:latin typeface="Arial"/>
                <a:ea typeface="+mn-lt"/>
                <a:cs typeface="+mn-lt"/>
              </a:rPr>
              <a:t>IBM Granite Foundation Model (Fine-tuned for agriculture Q&amp;A)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24" y="61585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 factors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99588E9-D799-CD07-66A4-8163C65A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24" y="1217310"/>
            <a:ext cx="1124723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Real-time data integration (weather, mandi rates, pest alerts)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Agent connects with APIs from reliable sources like IMD (India Meteorological Department), AgriTech platforms, and government mandi portals. It retrieves and updates: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Daily weather forecasts with rainfall, temperature, humidity, etc.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Live mandi prices for crops like wheat, rice, tomato, etc.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State-wise pest outbreak alerts to notify farmers before damage happens.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This enables dynamic responses like: “Rain expected tomorrow, avoid pesticide spraying today.”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Personalized crop and fertilizer recommendations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Based on: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Farmer’s location (district/state)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Soil type (pH, nitrogen content via datasets or sensors)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Season (Kharif/Rabi/Zaid)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Current and historic market demand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The AI suggests: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most profitable crop for the current season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Recommended fertilizer doses tailored to the soil health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Example output: “Sow bajra this season. Use Urea: 60 kg/acre &amp; DAP: 40 kg/acre based on your soil type.”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9773-2063-2F31-324D-756F9D39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F8417A-9FE2-F6FB-7FB9-A748B419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24" y="61585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Wow factors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861E5606-035D-7A91-F0C3-2B486CDA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04" y="1146151"/>
            <a:ext cx="104615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Crop yield improvement via data-backed suggestions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Farmers receive: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Best sowing and harvesting windows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Tips on irrigation timing and spacing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Timely alerts for disease and nutrient deficiencies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Backed by agricultural research &amp; historic yield patterns, the agent improves output up to 15–25% depending on crop and region.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Example:</a:t>
            </a:r>
          </a:p>
          <a:p>
            <a:pPr marL="271463" lvl="1" indent="-2714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“Apply potash on Day 30 after planting tomatoes for better flowering and yield.”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4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Small and marginal farmers</a:t>
            </a:r>
          </a:p>
          <a:p>
            <a:r>
              <a:rPr lang="en-US" sz="2800" dirty="0"/>
              <a:t>Krishi Vigyan Kendras</a:t>
            </a:r>
          </a:p>
          <a:p>
            <a:r>
              <a:rPr lang="en-US" sz="2800" dirty="0"/>
              <a:t>State Agriculture Departments</a:t>
            </a:r>
          </a:p>
          <a:p>
            <a:r>
              <a:rPr lang="en-US" sz="2800" dirty="0"/>
              <a:t>NGOs supporting rural farming</a:t>
            </a:r>
          </a:p>
          <a:p>
            <a:r>
              <a:rPr lang="en-US" sz="2800" dirty="0"/>
              <a:t>AgriTech Startups</a:t>
            </a:r>
          </a:p>
          <a:p>
            <a:r>
              <a:rPr lang="en-US" sz="2800" dirty="0"/>
              <a:t>Local mandi traders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0487E-3D9C-F2BF-07EB-A3161385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44" t="17894" r="23856"/>
          <a:stretch>
            <a:fillRect/>
          </a:stretch>
        </p:blipFill>
        <p:spPr>
          <a:xfrm>
            <a:off x="1319513" y="1187420"/>
            <a:ext cx="7760569" cy="5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9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1610</TotalTime>
  <Words>605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Wingdings 2</vt:lpstr>
      <vt:lpstr>DividendVTI</vt:lpstr>
      <vt:lpstr>Smart Farming AI Agent</vt:lpstr>
      <vt:lpstr>OUTLINE</vt:lpstr>
      <vt:lpstr>Problem Statement</vt:lpstr>
      <vt:lpstr>Technology  used</vt:lpstr>
      <vt:lpstr>IBM cloud services used</vt:lpstr>
      <vt:lpstr>Wow factors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M.Vedaanth Singh</cp:lastModifiedBy>
  <cp:revision>147</cp:revision>
  <dcterms:created xsi:type="dcterms:W3CDTF">2021-05-26T16:50:10Z</dcterms:created>
  <dcterms:modified xsi:type="dcterms:W3CDTF">2025-08-03T17:06:11Z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