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3" r:id="rId16"/>
    <p:sldId id="273" r:id="rId17"/>
    <p:sldId id="274" r:id="rId18"/>
    <p:sldId id="275" r:id="rId19"/>
    <p:sldId id="294" r:id="rId20"/>
    <p:sldId id="277" r:id="rId21"/>
    <p:sldId id="278" r:id="rId22"/>
    <p:sldId id="279" r:id="rId23"/>
    <p:sldId id="280" r:id="rId24"/>
    <p:sldId id="282" r:id="rId25"/>
    <p:sldId id="283" r:id="rId26"/>
    <p:sldId id="281" r:id="rId27"/>
    <p:sldId id="284" r:id="rId28"/>
    <p:sldId id="285" r:id="rId29"/>
    <p:sldId id="290" r:id="rId30"/>
    <p:sldId id="288" r:id="rId31"/>
    <p:sldId id="287" r:id="rId32"/>
    <p:sldId id="292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a22027587f2388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1" autoAdjust="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5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3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6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3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5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09A-AFAB-4EE4-B3B7-4BF51FB9018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488E-6948-4DC9-A35C-98CA62D7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9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Oriented Design Principles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SOLID DESIGN PRINCIPLES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violations of SRP</a:t>
            </a:r>
            <a:br>
              <a:rPr lang="en-IN" dirty="0" smtClean="0"/>
            </a:br>
            <a:r>
              <a:rPr lang="en-IN" b="1" dirty="0" smtClean="0"/>
              <a:t>Multiple If-Else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Multiples if-else</a:t>
            </a:r>
          </a:p>
          <a:p>
            <a:r>
              <a:rPr lang="en-IN" dirty="0" smtClean="0"/>
              <a:t>Not always true</a:t>
            </a:r>
          </a:p>
          <a:p>
            <a:r>
              <a:rPr lang="en-IN" dirty="0" smtClean="0"/>
              <a:t>If they are part of a business logic than should be fine</a:t>
            </a:r>
          </a:p>
          <a:p>
            <a:r>
              <a:rPr lang="en-IN" dirty="0" smtClean="0"/>
              <a:t>If each block of has completely independent code 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1711132"/>
              </p:ext>
            </p:extLst>
          </p:nvPr>
        </p:nvGraphicFramePr>
        <p:xfrm>
          <a:off x="6172200" y="1825625"/>
          <a:ext cx="518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doSomething</a:t>
                      </a:r>
                      <a:r>
                        <a:rPr lang="en-IN" dirty="0" smtClean="0"/>
                        <a:t>(){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if op == 1</a:t>
                      </a:r>
                    </a:p>
                    <a:p>
                      <a:r>
                        <a:rPr lang="en-IN" dirty="0" smtClean="0"/>
                        <a:t>Sing song</a:t>
                      </a:r>
                    </a:p>
                    <a:p>
                      <a:r>
                        <a:rPr lang="en-IN" dirty="0" smtClean="0"/>
                        <a:t>If op == 2</a:t>
                      </a:r>
                    </a:p>
                    <a:p>
                      <a:r>
                        <a:rPr lang="en-IN" dirty="0" smtClean="0"/>
                        <a:t>Shutdown</a:t>
                      </a:r>
                    </a:p>
                    <a:p>
                      <a:r>
                        <a:rPr lang="en-IN" dirty="0" smtClean="0"/>
                        <a:t>If op == 2</a:t>
                      </a:r>
                    </a:p>
                    <a:p>
                      <a:r>
                        <a:rPr lang="en-IN" dirty="0" smtClean="0"/>
                        <a:t>Print to browser</a:t>
                      </a:r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change – Break into Code units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46267"/>
              </p:ext>
            </p:extLst>
          </p:nvPr>
        </p:nvGraphicFramePr>
        <p:xfrm>
          <a:off x="838200" y="1825625"/>
          <a:ext cx="10515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doSomething</a:t>
                      </a:r>
                      <a:r>
                        <a:rPr lang="en-IN" dirty="0" smtClean="0"/>
                        <a:t>()</a:t>
                      </a:r>
                    </a:p>
                    <a:p>
                      <a:r>
                        <a:rPr lang="en-IN" dirty="0" smtClean="0"/>
                        <a:t>If op == 1</a:t>
                      </a:r>
                    </a:p>
                    <a:p>
                      <a:r>
                        <a:rPr lang="en-IN" dirty="0" err="1" smtClean="0"/>
                        <a:t>singSing</a:t>
                      </a:r>
                      <a:r>
                        <a:rPr lang="en-IN" dirty="0" smtClean="0"/>
                        <a:t>(); //invoke another</a:t>
                      </a:r>
                      <a:r>
                        <a:rPr lang="en-IN" baseline="0" dirty="0" smtClean="0"/>
                        <a:t> method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If op == 2</a:t>
                      </a:r>
                    </a:p>
                    <a:p>
                      <a:r>
                        <a:rPr lang="en-IN" dirty="0" smtClean="0"/>
                        <a:t>Shutdown();</a:t>
                      </a:r>
                    </a:p>
                    <a:p>
                      <a:r>
                        <a:rPr lang="en-IN" dirty="0" smtClean="0"/>
                        <a:t>If op = 3</a:t>
                      </a:r>
                    </a:p>
                    <a:p>
                      <a:r>
                        <a:rPr lang="en-IN" dirty="0" err="1" smtClean="0"/>
                        <a:t>printToBrowser</a:t>
                      </a:r>
                      <a:r>
                        <a:rPr lang="en-IN" dirty="0" smtClean="0"/>
                        <a:t>();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violations of SRP</a:t>
            </a:r>
            <a:br>
              <a:rPr lang="en-IN" dirty="0" smtClean="0"/>
            </a:br>
            <a:r>
              <a:rPr lang="en-IN" b="1" dirty="0" smtClean="0"/>
              <a:t>Monster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Method which has code that does a lot more than it’s name suggest</a:t>
            </a:r>
          </a:p>
          <a:p>
            <a:r>
              <a:rPr lang="en-IN" dirty="0" smtClean="0"/>
              <a:t>Extract it into code units</a:t>
            </a:r>
          </a:p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9637689"/>
              </p:ext>
            </p:extLst>
          </p:nvPr>
        </p:nvGraphicFramePr>
        <p:xfrm>
          <a:off x="6172200" y="1825625"/>
          <a:ext cx="545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02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storeBird</a:t>
                      </a:r>
                      <a:r>
                        <a:rPr lang="en-IN" dirty="0" smtClean="0"/>
                        <a:t>(){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String </a:t>
                      </a:r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 = “Insert into birds ” + </a:t>
                      </a:r>
                    </a:p>
                    <a:p>
                      <a:r>
                        <a:rPr lang="en-IN" dirty="0" smtClean="0"/>
                        <a:t>                        values()……;//query</a:t>
                      </a:r>
                      <a:r>
                        <a:rPr lang="en-IN" baseline="0" dirty="0" smtClean="0"/>
                        <a:t> construction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Connection con = new Connection(); //connection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Con.execute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); //save bird to DB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1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violations of SRP</a:t>
            </a:r>
            <a:br>
              <a:rPr lang="en-IN" dirty="0" smtClean="0"/>
            </a:br>
            <a:r>
              <a:rPr lang="en-IN" b="1" dirty="0" smtClean="0"/>
              <a:t>Commons/</a:t>
            </a:r>
            <a:r>
              <a:rPr lang="en-IN" b="1" dirty="0" err="1" smtClean="0"/>
              <a:t>Utils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Commons/</a:t>
            </a:r>
            <a:r>
              <a:rPr lang="en-IN" dirty="0" err="1" smtClean="0"/>
              <a:t>Utils</a:t>
            </a:r>
            <a:r>
              <a:rPr lang="en-IN" dirty="0"/>
              <a:t> </a:t>
            </a:r>
            <a:r>
              <a:rPr lang="en-IN" dirty="0" smtClean="0"/>
              <a:t>will become a garbage place for code that a developer doesn’t want spend time to think on where to keep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90493"/>
              </p:ext>
            </p:extLst>
          </p:nvPr>
        </p:nvGraphicFramePr>
        <p:xfrm>
          <a:off x="1766046" y="3379694"/>
          <a:ext cx="8393954" cy="261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977"/>
                <a:gridCol w="4196977"/>
              </a:tblGrid>
              <a:tr h="130884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Com.citi.onb</a:t>
                      </a:r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err="1" smtClean="0"/>
                        <a:t>DateUtils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TimeUtils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SortUtils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Constants</a:t>
                      </a:r>
                    </a:p>
                    <a:p>
                      <a:r>
                        <a:rPr lang="en-IN" dirty="0" err="1" smtClean="0"/>
                        <a:t>UserCosntants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AccoutConstants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</a:tr>
              <a:tr h="130884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Com.citi.onb.user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User</a:t>
                      </a:r>
                    </a:p>
                    <a:p>
                      <a:r>
                        <a:rPr lang="en-IN" dirty="0" err="1" smtClean="0"/>
                        <a:t>userUtils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userConstants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1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/>
              <a:t>O</a:t>
            </a:r>
            <a:r>
              <a:rPr lang="en-US" dirty="0"/>
              <a:t>pen/closed principle (OCP)</a:t>
            </a:r>
          </a:p>
          <a:p>
            <a:pPr lvl="1">
              <a:defRPr/>
            </a:pPr>
            <a:r>
              <a:rPr lang="en-US" dirty="0"/>
              <a:t>Every class should be </a:t>
            </a:r>
            <a:r>
              <a:rPr lang="en-US" i="1" dirty="0"/>
              <a:t>open for extension </a:t>
            </a:r>
            <a:r>
              <a:rPr lang="en-US" dirty="0"/>
              <a:t>(derivative classes), but </a:t>
            </a:r>
            <a:r>
              <a:rPr lang="en-US" i="1" dirty="0"/>
              <a:t>closed for modification </a:t>
            </a:r>
            <a:r>
              <a:rPr lang="en-US" dirty="0"/>
              <a:t>(fixed interfaces)</a:t>
            </a:r>
          </a:p>
          <a:p>
            <a:pPr lvl="1">
              <a:defRPr/>
            </a:pPr>
            <a:r>
              <a:rPr lang="en-US" dirty="0"/>
              <a:t>Put the system parts that are likely to change into implementations (i.e. </a:t>
            </a:r>
            <a:r>
              <a:rPr lang="en-US" i="1" dirty="0"/>
              <a:t>concrete classes</a:t>
            </a:r>
            <a:r>
              <a:rPr lang="en-US" dirty="0"/>
              <a:t>) and define </a:t>
            </a:r>
            <a:r>
              <a:rPr lang="en-US" i="1" dirty="0"/>
              <a:t>interfaces</a:t>
            </a:r>
            <a:r>
              <a:rPr lang="en-US" dirty="0"/>
              <a:t> around the parts that are unlikely to change (e.g. </a:t>
            </a:r>
            <a:r>
              <a:rPr lang="en-US" i="1" dirty="0"/>
              <a:t>abstract base classes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My codebase should be extensible – easy to add new features</a:t>
            </a:r>
          </a:p>
          <a:p>
            <a:pPr lvl="1">
              <a:defRPr/>
            </a:pPr>
            <a:r>
              <a:rPr lang="en-US" dirty="0" smtClean="0"/>
              <a:t>Adding new features should require changes in already existing code </a:t>
            </a:r>
          </a:p>
          <a:p>
            <a:pPr lvl="1">
              <a:defRPr/>
            </a:pPr>
            <a:r>
              <a:rPr lang="en-US" dirty="0" smtClean="0"/>
              <a:t>Very less changes ??</a:t>
            </a:r>
          </a:p>
          <a:p>
            <a:pPr lvl="1">
              <a:defRPr/>
            </a:pPr>
            <a:r>
              <a:rPr lang="en-US" dirty="0" smtClean="0"/>
              <a:t>Instead add new code units</a:t>
            </a:r>
          </a:p>
          <a:p>
            <a:pPr lvl="1">
              <a:defRPr/>
            </a:pPr>
            <a:r>
              <a:rPr lang="en-US" dirty="0" smtClean="0"/>
              <a:t>Why OCP – testing, regression?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5106" y="484094"/>
            <a:ext cx="1963270" cy="1201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Bird</a:t>
            </a:r>
            <a:br>
              <a:rPr lang="en-IN" dirty="0" smtClean="0"/>
            </a:br>
            <a:r>
              <a:rPr lang="en-IN" dirty="0" err="1" smtClean="0"/>
              <a:t>Type,Name,Color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Fly();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148048" y="4294093"/>
            <a:ext cx="1963270" cy="13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Penguin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69306" y="4294094"/>
            <a:ext cx="1963270" cy="13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Owl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3083" y="4294094"/>
            <a:ext cx="1649505" cy="13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Pigeon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90564" y="4294094"/>
            <a:ext cx="1963270" cy="13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Crow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54941" y="4294094"/>
            <a:ext cx="1963270" cy="13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Sparrow</a:t>
            </a:r>
            <a:endParaRPr lang="en-IN" dirty="0"/>
          </a:p>
        </p:txBody>
      </p: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5400000">
            <a:off x="82925" y="2660277"/>
            <a:ext cx="2608729" cy="658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8" idx="0"/>
          </p:cNvCxnSpPr>
          <p:nvPr/>
        </p:nvCxnSpPr>
        <p:spPr>
          <a:xfrm rot="16200000" flipH="1">
            <a:off x="1322294" y="2079811"/>
            <a:ext cx="2608729" cy="181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  <a:endCxn id="7" idx="0"/>
          </p:cNvCxnSpPr>
          <p:nvPr/>
        </p:nvCxnSpPr>
        <p:spPr>
          <a:xfrm rot="16200000" flipH="1">
            <a:off x="2640106" y="762000"/>
            <a:ext cx="2608729" cy="4455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  <a:endCxn id="5" idx="0"/>
          </p:cNvCxnSpPr>
          <p:nvPr/>
        </p:nvCxnSpPr>
        <p:spPr>
          <a:xfrm rot="16200000" flipH="1">
            <a:off x="3879477" y="-477371"/>
            <a:ext cx="2608729" cy="693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4" idx="0"/>
          </p:cNvCxnSpPr>
          <p:nvPr/>
        </p:nvCxnSpPr>
        <p:spPr>
          <a:xfrm rot="16200000" flipH="1">
            <a:off x="5118848" y="-1716742"/>
            <a:ext cx="2608728" cy="9412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new Bird – Add new Child</a:t>
            </a:r>
          </a:p>
          <a:p>
            <a:r>
              <a:rPr lang="en-IN" dirty="0" smtClean="0"/>
              <a:t>Bird has lesser reasons to change</a:t>
            </a:r>
          </a:p>
          <a:p>
            <a:r>
              <a:rPr lang="en-IN" dirty="0" smtClean="0"/>
              <a:t>SRP is being followed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Any concerns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Penguins can’t fly??</a:t>
            </a:r>
          </a:p>
          <a:p>
            <a:r>
              <a:rPr lang="en-IN" dirty="0" smtClean="0"/>
              <a:t>What to do?</a:t>
            </a:r>
          </a:p>
          <a:p>
            <a:r>
              <a:rPr lang="en-IN" dirty="0" smtClean="0"/>
              <a:t>Keep Empty</a:t>
            </a:r>
          </a:p>
          <a:p>
            <a:r>
              <a:rPr lang="en-IN" dirty="0" smtClean="0"/>
              <a:t>Throw Exception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696150"/>
              </p:ext>
            </p:extLst>
          </p:nvPr>
        </p:nvGraphicFramePr>
        <p:xfrm>
          <a:off x="6172200" y="1825625"/>
          <a:ext cx="5181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Penguin extends Bird{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Fyl</a:t>
                      </a:r>
                      <a:r>
                        <a:rPr lang="en-IN" dirty="0" smtClean="0"/>
                        <a:t>(){</a:t>
                      </a:r>
                    </a:p>
                    <a:p>
                      <a:r>
                        <a:rPr lang="en-IN" dirty="0" err="1" smtClean="0"/>
                        <a:t>Printf</a:t>
                      </a:r>
                      <a:r>
                        <a:rPr lang="en-IN" dirty="0" smtClean="0"/>
                        <a:t>(“Dude I can’t fly”);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Fly(){</a:t>
                      </a:r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Fly(){</a:t>
                      </a:r>
                    </a:p>
                    <a:p>
                      <a:r>
                        <a:rPr lang="en-IN" dirty="0" smtClean="0"/>
                        <a:t>Throw Exception();</a:t>
                      </a:r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3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happens??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Bird b = </a:t>
            </a:r>
            <a:r>
              <a:rPr lang="en-IN" dirty="0" err="1" smtClean="0"/>
              <a:t>getBird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b.fly</a:t>
            </a:r>
            <a:r>
              <a:rPr lang="en-IN" dirty="0" smtClean="0"/>
              <a:t>()</a:t>
            </a:r>
          </a:p>
          <a:p>
            <a:r>
              <a:rPr lang="en-IN" dirty="0" smtClean="0"/>
              <a:t>Reduce surprises to client</a:t>
            </a:r>
          </a:p>
          <a:p>
            <a:r>
              <a:rPr lang="en-IN" dirty="0" err="1" smtClean="0"/>
              <a:t>UberEats</a:t>
            </a:r>
            <a:r>
              <a:rPr lang="en-IN" dirty="0" smtClean="0"/>
              <a:t> and </a:t>
            </a:r>
            <a:r>
              <a:rPr lang="en-IN" dirty="0" err="1" smtClean="0"/>
              <a:t>Paytm</a:t>
            </a:r>
            <a:r>
              <a:rPr lang="en-IN" dirty="0" smtClean="0"/>
              <a:t> Case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1398862"/>
              </p:ext>
            </p:extLst>
          </p:nvPr>
        </p:nvGraphicFramePr>
        <p:xfrm>
          <a:off x="6172200" y="1825625"/>
          <a:ext cx="5181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Penguin extends Bird{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Fyl</a:t>
                      </a:r>
                      <a:r>
                        <a:rPr lang="en-IN" dirty="0" smtClean="0"/>
                        <a:t>(){</a:t>
                      </a:r>
                    </a:p>
                    <a:p>
                      <a:r>
                        <a:rPr lang="en-IN" dirty="0" err="1" smtClean="0"/>
                        <a:t>Printf</a:t>
                      </a:r>
                      <a:r>
                        <a:rPr lang="en-IN" dirty="0" smtClean="0"/>
                        <a:t>(“Dude I can’t fly”);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Fly(){</a:t>
                      </a:r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Fly(){</a:t>
                      </a:r>
                    </a:p>
                    <a:p>
                      <a:r>
                        <a:rPr lang="en-IN" dirty="0" smtClean="0"/>
                        <a:t>Throw Exception();</a:t>
                      </a:r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8165" y="161365"/>
            <a:ext cx="1461247" cy="8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Bird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841812" y="1694328"/>
            <a:ext cx="1640541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Flying Bird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64189" y="1694329"/>
            <a:ext cx="1640541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 Flying Bird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97788" y="4621305"/>
            <a:ext cx="1640541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Penguin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669741" y="4643717"/>
            <a:ext cx="1640541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Sparrow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09999" y="4643717"/>
            <a:ext cx="1640541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Crow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99882" y="4688540"/>
            <a:ext cx="1640541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Pigeon</a:t>
            </a:r>
            <a:endParaRPr lang="en-IN" dirty="0"/>
          </a:p>
        </p:txBody>
      </p:sp>
      <p:cxnSp>
        <p:nvCxnSpPr>
          <p:cNvPr id="10" name="Elbow Connector 9"/>
          <p:cNvCxnSpPr>
            <a:stCxn id="2" idx="2"/>
            <a:endCxn id="3" idx="0"/>
          </p:cNvCxnSpPr>
          <p:nvPr/>
        </p:nvCxnSpPr>
        <p:spPr>
          <a:xfrm rot="5400000">
            <a:off x="4365813" y="291352"/>
            <a:ext cx="699246" cy="2106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2"/>
            <a:endCxn id="4" idx="0"/>
          </p:cNvCxnSpPr>
          <p:nvPr/>
        </p:nvCxnSpPr>
        <p:spPr>
          <a:xfrm rot="16200000" flipH="1">
            <a:off x="6477001" y="286869"/>
            <a:ext cx="699247" cy="2115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8" idx="0"/>
          </p:cNvCxnSpPr>
          <p:nvPr/>
        </p:nvCxnSpPr>
        <p:spPr>
          <a:xfrm rot="5400000">
            <a:off x="1864660" y="2891116"/>
            <a:ext cx="2052917" cy="1541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  <a:endCxn id="7" idx="0"/>
          </p:cNvCxnSpPr>
          <p:nvPr/>
        </p:nvCxnSpPr>
        <p:spPr>
          <a:xfrm rot="16200000" flipH="1">
            <a:off x="3142129" y="3155576"/>
            <a:ext cx="2008094" cy="968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6" idx="0"/>
          </p:cNvCxnSpPr>
          <p:nvPr/>
        </p:nvCxnSpPr>
        <p:spPr>
          <a:xfrm rot="16200000" flipH="1">
            <a:off x="4572000" y="1725705"/>
            <a:ext cx="2008094" cy="3827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5" idx="0"/>
          </p:cNvCxnSpPr>
          <p:nvPr/>
        </p:nvCxnSpPr>
        <p:spPr>
          <a:xfrm rot="16200000" flipH="1">
            <a:off x="7958419" y="2561664"/>
            <a:ext cx="1985681" cy="213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and Why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set of guidelines that help a software engineer design a </a:t>
            </a:r>
            <a:r>
              <a:rPr lang="en-IN" b="1" dirty="0"/>
              <a:t>B</a:t>
            </a:r>
            <a:r>
              <a:rPr lang="en-IN" b="1" dirty="0" smtClean="0"/>
              <a:t>etter </a:t>
            </a:r>
            <a:r>
              <a:rPr lang="en-IN" b="1" dirty="0"/>
              <a:t>S</a:t>
            </a:r>
            <a:r>
              <a:rPr lang="en-IN" b="1" dirty="0" smtClean="0"/>
              <a:t>oftware System.</a:t>
            </a:r>
          </a:p>
          <a:p>
            <a:r>
              <a:rPr lang="en-IN" b="1" dirty="0" smtClean="0"/>
              <a:t>What are the attribute of a Well Designed Software System???</a:t>
            </a:r>
          </a:p>
          <a:p>
            <a:endParaRPr lang="en-IN" b="1" dirty="0"/>
          </a:p>
          <a:p>
            <a:r>
              <a:rPr lang="en-IN" b="1" dirty="0" smtClean="0"/>
              <a:t>Extensible</a:t>
            </a:r>
          </a:p>
          <a:p>
            <a:r>
              <a:rPr lang="en-IN" b="1" dirty="0" smtClean="0"/>
              <a:t>Maintainable</a:t>
            </a:r>
          </a:p>
          <a:p>
            <a:r>
              <a:rPr lang="en-IN" b="1" dirty="0" smtClean="0"/>
              <a:t>Reusable</a:t>
            </a:r>
          </a:p>
          <a:p>
            <a:r>
              <a:rPr lang="en-IN" b="1" dirty="0" smtClean="0"/>
              <a:t>Testable</a:t>
            </a:r>
          </a:p>
          <a:p>
            <a:r>
              <a:rPr lang="en-IN" b="1" dirty="0" smtClean="0"/>
              <a:t>Understandable</a:t>
            </a:r>
          </a:p>
          <a:p>
            <a:r>
              <a:rPr lang="en-IN" b="1" dirty="0" smtClean="0"/>
              <a:t>Modular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91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424"/>
            <a:ext cx="10515600" cy="4760539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Class explosion? 2^3 = 8? </a:t>
            </a:r>
          </a:p>
          <a:p>
            <a:r>
              <a:rPr lang="en-IN" dirty="0" smtClean="0"/>
              <a:t>How to get all birds which can fly?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81200" y="3005604"/>
            <a:ext cx="1891553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Flying</a:t>
            </a:r>
          </a:p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818094" y="2982492"/>
            <a:ext cx="1891553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No Sound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959910" y="1712330"/>
            <a:ext cx="1891553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 Flying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818093" y="1589088"/>
            <a:ext cx="1891553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Sound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8" idx="6"/>
          </p:cNvCxnSpPr>
          <p:nvPr/>
        </p:nvCxnSpPr>
        <p:spPr>
          <a:xfrm flipV="1">
            <a:off x="3851463" y="2088776"/>
            <a:ext cx="1966630" cy="12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3872753" y="2232212"/>
            <a:ext cx="1945341" cy="125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9" idx="2"/>
          </p:cNvCxnSpPr>
          <p:nvPr/>
        </p:nvCxnSpPr>
        <p:spPr>
          <a:xfrm flipV="1">
            <a:off x="3872753" y="2091112"/>
            <a:ext cx="1945340" cy="141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2"/>
          </p:cNvCxnSpPr>
          <p:nvPr/>
        </p:nvCxnSpPr>
        <p:spPr>
          <a:xfrm flipV="1">
            <a:off x="3926541" y="3484516"/>
            <a:ext cx="1891553" cy="2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birds demonstrate a behaviour which other birds don’t</a:t>
            </a:r>
          </a:p>
          <a:p>
            <a:r>
              <a:rPr lang="en-IN" dirty="0" smtClean="0"/>
              <a:t>Ideal Solution?</a:t>
            </a:r>
          </a:p>
          <a:p>
            <a:r>
              <a:rPr lang="en-IN" dirty="0" smtClean="0"/>
              <a:t>Only birds having the behaviour should have that method</a:t>
            </a:r>
          </a:p>
          <a:p>
            <a:r>
              <a:rPr lang="en-IN" dirty="0" smtClean="0"/>
              <a:t>Should be able to create list of birds that have a behaviour</a:t>
            </a:r>
          </a:p>
          <a:p>
            <a:r>
              <a:rPr lang="en-IN" dirty="0" smtClean="0"/>
              <a:t>Model the behaviour as interface</a:t>
            </a:r>
          </a:p>
          <a:p>
            <a:r>
              <a:rPr lang="en-IN" dirty="0" smtClean="0"/>
              <a:t>Fly interface??</a:t>
            </a:r>
          </a:p>
          <a:p>
            <a:r>
              <a:rPr lang="en-IN" dirty="0" smtClean="0"/>
              <a:t>Bird should have only generic attributes and methods which all birds have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8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7859" y="510988"/>
            <a:ext cx="1380565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Bird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01153" y="3083859"/>
            <a:ext cx="1380565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sparrow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99748" y="3083858"/>
            <a:ext cx="1380565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170894" y="1026458"/>
            <a:ext cx="1380565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&lt;&lt;Dance&gt;&gt;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135906" y="1026458"/>
            <a:ext cx="1380565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&lt;&lt;Fly&gt;&gt;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33647" y="2877670"/>
            <a:ext cx="1380565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penguin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898343" y="3083858"/>
            <a:ext cx="1380565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pigeon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056965" y="1541929"/>
            <a:ext cx="2124635" cy="16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5" idx="0"/>
          </p:cNvCxnSpPr>
          <p:nvPr/>
        </p:nvCxnSpPr>
        <p:spPr>
          <a:xfrm flipH="1">
            <a:off x="3191436" y="2057399"/>
            <a:ext cx="4634753" cy="102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52466" y="1541928"/>
            <a:ext cx="537882" cy="176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5181600" y="1541928"/>
            <a:ext cx="2407026" cy="154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</p:cNvCxnSpPr>
          <p:nvPr/>
        </p:nvCxnSpPr>
        <p:spPr>
          <a:xfrm>
            <a:off x="5298142" y="1541929"/>
            <a:ext cx="4823011" cy="13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6" idx="0"/>
          </p:cNvCxnSpPr>
          <p:nvPr/>
        </p:nvCxnSpPr>
        <p:spPr>
          <a:xfrm flipH="1">
            <a:off x="5390031" y="2057399"/>
            <a:ext cx="2436158" cy="10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10" idx="0"/>
          </p:cNvCxnSpPr>
          <p:nvPr/>
        </p:nvCxnSpPr>
        <p:spPr>
          <a:xfrm flipH="1">
            <a:off x="7588626" y="2057399"/>
            <a:ext cx="237563" cy="10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2"/>
            <a:endCxn id="9" idx="0"/>
          </p:cNvCxnSpPr>
          <p:nvPr/>
        </p:nvCxnSpPr>
        <p:spPr>
          <a:xfrm>
            <a:off x="9861177" y="2057399"/>
            <a:ext cx="62753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10" idx="0"/>
          </p:cNvCxnSpPr>
          <p:nvPr/>
        </p:nvCxnSpPr>
        <p:spPr>
          <a:xfrm flipH="1">
            <a:off x="7588626" y="2057399"/>
            <a:ext cx="2272551" cy="10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  <a:p>
            <a:pPr lvl="1">
              <a:defRPr/>
            </a:pPr>
            <a:r>
              <a:rPr lang="en-US" dirty="0"/>
              <a:t>Every implementation of an interface needs to fully comply with the requirements of this interface (requirements determined by its clients!)</a:t>
            </a:r>
          </a:p>
          <a:p>
            <a:pPr lvl="1">
              <a:defRPr/>
            </a:pPr>
            <a:r>
              <a:rPr lang="en-US" dirty="0"/>
              <a:t>Any algorithm that works on the interface, should continue to work for any substitute </a:t>
            </a:r>
            <a:r>
              <a:rPr lang="en-US" dirty="0" smtClean="0"/>
              <a:t>implementation</a:t>
            </a:r>
          </a:p>
          <a:p>
            <a:pPr lvl="1">
              <a:defRPr/>
            </a:pPr>
            <a:r>
              <a:rPr lang="en-US" dirty="0" smtClean="0"/>
              <a:t>Object of any child class should be as-is replaceable in it’s parent variable without requiring any code change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Bird b = new Penguin();/new Sparrow();</a:t>
            </a:r>
          </a:p>
          <a:p>
            <a:r>
              <a:rPr lang="en-IN" dirty="0" err="1" smtClean="0"/>
              <a:t>B.fly</a:t>
            </a:r>
            <a:r>
              <a:rPr lang="en-IN" dirty="0" smtClean="0"/>
              <a:t>()? Throws exception</a:t>
            </a:r>
          </a:p>
          <a:p>
            <a:r>
              <a:rPr lang="en-IN" dirty="0" smtClean="0"/>
              <a:t>Try catch</a:t>
            </a:r>
          </a:p>
          <a:p>
            <a:r>
              <a:rPr lang="en-IN" dirty="0" smtClean="0"/>
              <a:t>No child should behave in different way from what their parent wants</a:t>
            </a:r>
          </a:p>
          <a:p>
            <a:r>
              <a:rPr lang="en-IN" dirty="0" smtClean="0"/>
              <a:t>Sorter – sort</a:t>
            </a:r>
          </a:p>
          <a:p>
            <a:r>
              <a:rPr lang="en-IN" dirty="0" smtClean="0"/>
              <a:t>Arrays – sort</a:t>
            </a:r>
          </a:p>
          <a:p>
            <a:r>
              <a:rPr lang="en-IN" dirty="0" smtClean="0"/>
              <a:t>Humans – sort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407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Moving 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Let’s assume all birds which fly can dance and vice versa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7529" y="2510118"/>
            <a:ext cx="1344706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Bird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664387" y="4883149"/>
            <a:ext cx="1344706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penguin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58485" y="4883149"/>
            <a:ext cx="1344706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pigeon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52583" y="4883150"/>
            <a:ext cx="1344706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crow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46681" y="4924798"/>
            <a:ext cx="1344706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sparrow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23311" y="2510119"/>
            <a:ext cx="1528482" cy="72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</a:t>
            </a:r>
            <a:r>
              <a:rPr lang="en-IN" dirty="0" err="1" smtClean="0"/>
              <a:t>FlyDance</a:t>
            </a:r>
            <a:r>
              <a:rPr lang="en-IN" dirty="0" smtClean="0"/>
              <a:t>&gt;&gt;</a:t>
            </a:r>
            <a:endParaRPr lang="en-IN" dirty="0"/>
          </a:p>
        </p:txBody>
      </p:sp>
      <p:cxnSp>
        <p:nvCxnSpPr>
          <p:cNvPr id="13" name="Elbow Connector 12"/>
          <p:cNvCxnSpPr>
            <a:stCxn id="4" idx="2"/>
            <a:endCxn id="8" idx="0"/>
          </p:cNvCxnSpPr>
          <p:nvPr/>
        </p:nvCxnSpPr>
        <p:spPr>
          <a:xfrm rot="5400000">
            <a:off x="2770189" y="2585104"/>
            <a:ext cx="1688539" cy="299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7" idx="0"/>
          </p:cNvCxnSpPr>
          <p:nvPr/>
        </p:nvCxnSpPr>
        <p:spPr>
          <a:xfrm rot="5400000">
            <a:off x="3993964" y="3767231"/>
            <a:ext cx="1646891" cy="584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0"/>
          </p:cNvCxnSpPr>
          <p:nvPr/>
        </p:nvCxnSpPr>
        <p:spPr>
          <a:xfrm rot="16200000" flipH="1">
            <a:off x="5196915" y="3149226"/>
            <a:ext cx="1646890" cy="1820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5" idx="0"/>
          </p:cNvCxnSpPr>
          <p:nvPr/>
        </p:nvCxnSpPr>
        <p:spPr>
          <a:xfrm rot="16200000" flipH="1">
            <a:off x="6399866" y="1946275"/>
            <a:ext cx="1646890" cy="422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Let’s assume all birds which fly can dance and vice versa??</a:t>
            </a:r>
            <a:endParaRPr lang="en-IN" dirty="0"/>
          </a:p>
          <a:p>
            <a:r>
              <a:rPr lang="en-IN" dirty="0" smtClean="0"/>
              <a:t>May not hold true</a:t>
            </a:r>
          </a:p>
          <a:p>
            <a:r>
              <a:rPr lang="en-IN" dirty="0" smtClean="0"/>
              <a:t>Interfaces should be as light as possible</a:t>
            </a:r>
          </a:p>
          <a:p>
            <a:r>
              <a:rPr lang="en-IN" dirty="0" smtClean="0"/>
              <a:t>Only one method – Functional interfaces, </a:t>
            </a:r>
            <a:r>
              <a:rPr lang="en-IN" dirty="0" err="1"/>
              <a:t>L</a:t>
            </a:r>
            <a:r>
              <a:rPr lang="en-IN" dirty="0" err="1" smtClean="0"/>
              <a:t>amdas</a:t>
            </a:r>
            <a:endParaRPr lang="en-IN" dirty="0" smtClean="0"/>
          </a:p>
          <a:p>
            <a:r>
              <a:rPr lang="en-IN" dirty="0" smtClean="0"/>
              <a:t>Can have logical units of methods – If there exists more than one method in interface than all child classes should have that behaviour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483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ISP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I</a:t>
            </a:r>
            <a:r>
              <a:rPr lang="en-US" dirty="0"/>
              <a:t>nterface segregation principle (ISP)</a:t>
            </a:r>
          </a:p>
          <a:p>
            <a:pPr lvl="1">
              <a:defRPr/>
            </a:pPr>
            <a:r>
              <a:rPr lang="en-US" dirty="0"/>
              <a:t>Keep interfaces as small as possible, to avoid unnecessary dependencies</a:t>
            </a:r>
          </a:p>
          <a:p>
            <a:pPr lvl="1">
              <a:defRPr/>
            </a:pPr>
            <a:r>
              <a:rPr lang="en-US" dirty="0"/>
              <a:t>Ideally, it should be possible to understand any part of the code in isolation, without needing to look up the rest of the system </a:t>
            </a:r>
            <a:r>
              <a:rPr lang="en-US" dirty="0" smtClean="0"/>
              <a:t>code</a:t>
            </a:r>
          </a:p>
          <a:p>
            <a:pPr lvl="1">
              <a:defRPr/>
            </a:pPr>
            <a:r>
              <a:rPr lang="en-US" dirty="0" smtClean="0"/>
              <a:t>ISP is SRP applied to interfaces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reach to final…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Let’s assume pigeon and sparrow fly same and crow and owl fly the same</a:t>
            </a:r>
          </a:p>
          <a:p>
            <a:r>
              <a:rPr lang="en-IN" dirty="0" smtClean="0"/>
              <a:t>Code duplication?</a:t>
            </a:r>
          </a:p>
          <a:p>
            <a:r>
              <a:rPr lang="en-IN" dirty="0" smtClean="0"/>
              <a:t>How to avoid?</a:t>
            </a:r>
          </a:p>
          <a:p>
            <a:r>
              <a:rPr lang="en-IN" dirty="0" smtClean="0"/>
              <a:t>Extract pigeon-sparrow, crow-owl fly to somewhere else?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4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42045"/>
            <a:ext cx="1945341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Bird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00682" y="1084728"/>
            <a:ext cx="3216089" cy="87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COFB</a:t>
            </a:r>
            <a:br>
              <a:rPr lang="en-IN" dirty="0" smtClean="0"/>
            </a:br>
            <a:r>
              <a:rPr lang="en-IN" dirty="0" err="1" smtClean="0"/>
              <a:t>CrowOwlFlyBehaviour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03056" y="1013011"/>
            <a:ext cx="2877674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PSFB</a:t>
            </a:r>
            <a:br>
              <a:rPr lang="en-IN" dirty="0" smtClean="0"/>
            </a:br>
            <a:r>
              <a:rPr lang="en-IN" dirty="0" err="1" smtClean="0"/>
              <a:t>PigeonSparrowFlyBehaviuor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795063" y="4482349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Penguin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24932" y="4527178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Crow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00082" y="4527179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Pigeon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147481" y="4527179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Sparrow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2"/>
            <a:endCxn id="10" idx="0"/>
          </p:cNvCxnSpPr>
          <p:nvPr/>
        </p:nvCxnSpPr>
        <p:spPr>
          <a:xfrm flipH="1">
            <a:off x="1734670" y="1192304"/>
            <a:ext cx="1" cy="333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1734671" y="1192304"/>
            <a:ext cx="1752600" cy="333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>
            <a:off x="1734671" y="1192304"/>
            <a:ext cx="3377450" cy="333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>
            <a:off x="1734671" y="1192304"/>
            <a:ext cx="8647581" cy="329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0" idx="0"/>
          </p:cNvCxnSpPr>
          <p:nvPr/>
        </p:nvCxnSpPr>
        <p:spPr>
          <a:xfrm flipH="1">
            <a:off x="1734670" y="1963270"/>
            <a:ext cx="4007223" cy="256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9" idx="0"/>
          </p:cNvCxnSpPr>
          <p:nvPr/>
        </p:nvCxnSpPr>
        <p:spPr>
          <a:xfrm flipH="1">
            <a:off x="3487271" y="1963270"/>
            <a:ext cx="2254622" cy="256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58185" y="4527178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Owl</a:t>
            </a:r>
            <a:endParaRPr lang="en-IN" dirty="0"/>
          </a:p>
        </p:txBody>
      </p:sp>
      <p:cxnSp>
        <p:nvCxnSpPr>
          <p:cNvPr id="56" name="Straight Arrow Connector 55"/>
          <p:cNvCxnSpPr>
            <a:stCxn id="5" idx="2"/>
            <a:endCxn id="8" idx="0"/>
          </p:cNvCxnSpPr>
          <p:nvPr/>
        </p:nvCxnSpPr>
        <p:spPr>
          <a:xfrm flipH="1">
            <a:off x="5112121" y="1963270"/>
            <a:ext cx="4196606" cy="256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2"/>
            <a:endCxn id="35" idx="0"/>
          </p:cNvCxnSpPr>
          <p:nvPr/>
        </p:nvCxnSpPr>
        <p:spPr>
          <a:xfrm flipH="1">
            <a:off x="6745374" y="1963270"/>
            <a:ext cx="2563353" cy="256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/>
              <a:t>D</a:t>
            </a:r>
            <a:r>
              <a:rPr lang="en-US" dirty="0"/>
              <a:t>ependency inversion principle (DIP)</a:t>
            </a:r>
          </a:p>
          <a:p>
            <a:pPr lvl="1">
              <a:defRPr/>
            </a:pPr>
            <a:r>
              <a:rPr lang="en-US" dirty="0"/>
              <a:t>Instead of having concrete implementations communicate directly (and depend on each other), </a:t>
            </a:r>
            <a:r>
              <a:rPr lang="en-US" i="1" dirty="0"/>
              <a:t>decouple</a:t>
            </a:r>
            <a:r>
              <a:rPr lang="en-US" dirty="0"/>
              <a:t> them by formalizing their communication interface as an </a:t>
            </a:r>
            <a:r>
              <a:rPr lang="en-US" i="1" dirty="0"/>
              <a:t>abstract interface </a:t>
            </a:r>
            <a:r>
              <a:rPr lang="en-US" dirty="0"/>
              <a:t>based on the needs of the higher-level class</a:t>
            </a:r>
          </a:p>
          <a:p>
            <a:pPr lvl="1">
              <a:defRPr/>
            </a:pPr>
            <a:r>
              <a:rPr lang="en-IN" dirty="0"/>
              <a:t>No two concrete classes should depend directly instead </a:t>
            </a:r>
            <a:r>
              <a:rPr lang="en-IN" dirty="0" smtClean="0"/>
              <a:t>they should </a:t>
            </a:r>
            <a:r>
              <a:rPr lang="en-IN" dirty="0"/>
              <a:t>communicate via </a:t>
            </a:r>
            <a:r>
              <a:rPr lang="en-IN" dirty="0" smtClean="0"/>
              <a:t>interface</a:t>
            </a:r>
          </a:p>
          <a:p>
            <a:pPr lvl="1">
              <a:defRPr/>
            </a:pPr>
            <a:r>
              <a:rPr lang="en-IN" dirty="0" smtClean="0"/>
              <a:t>Create Fly Behaviour interface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1769222"/>
              </p:ext>
            </p:extLst>
          </p:nvPr>
        </p:nvGraphicFramePr>
        <p:xfrm>
          <a:off x="6172200" y="1825625"/>
          <a:ext cx="5181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Pigeon{ //concrete class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PSFB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fb</a:t>
                      </a:r>
                      <a:r>
                        <a:rPr lang="en-IN" baseline="0" dirty="0" smtClean="0"/>
                        <a:t> = new PSFB(); //concrete class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Fly(){</a:t>
                      </a:r>
                    </a:p>
                    <a:p>
                      <a:r>
                        <a:rPr lang="en-IN" baseline="0" dirty="0" err="1" smtClean="0"/>
                        <a:t>Fb.fly</a:t>
                      </a:r>
                      <a:r>
                        <a:rPr lang="en-IN" baseline="0" dirty="0" smtClean="0"/>
                        <a:t>();</a:t>
                      </a:r>
                    </a:p>
                    <a:p>
                      <a:r>
                        <a:rPr lang="en-IN" baseline="0" dirty="0" smtClean="0"/>
                        <a:t>}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14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SOLID…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1400"/>
              </a:spcAft>
              <a:buFont typeface="Wingdings" panose="05000000000000000000" pitchFamily="2" charset="2"/>
              <a:buNone/>
              <a:defRPr/>
            </a:pPr>
            <a:r>
              <a:rPr lang="en-US" sz="3300" dirty="0"/>
              <a:t>Software inevitably changes/evolves over time (maintenance, upgrade)</a:t>
            </a:r>
          </a:p>
          <a:p>
            <a:pPr>
              <a:defRPr/>
            </a:pPr>
            <a:r>
              <a:rPr lang="en-US" b="1" dirty="0"/>
              <a:t>S</a:t>
            </a:r>
            <a:r>
              <a:rPr lang="en-US" dirty="0"/>
              <a:t>ingle responsibility principle (SRP)</a:t>
            </a:r>
          </a:p>
          <a:p>
            <a:pPr lvl="1">
              <a:defRPr/>
            </a:pPr>
            <a:r>
              <a:rPr lang="en-US" dirty="0"/>
              <a:t>Every class should have only one reason to be changed</a:t>
            </a:r>
          </a:p>
          <a:p>
            <a:pPr lvl="1">
              <a:defRPr/>
            </a:pPr>
            <a:r>
              <a:rPr lang="en-US" dirty="0"/>
              <a:t>If class "A" has two responsibilities, create new classes "B" and "C" to handle each responsibility in isolation, and then compose "A" out of "B" and "C"</a:t>
            </a:r>
          </a:p>
          <a:p>
            <a:pPr>
              <a:defRPr/>
            </a:pPr>
            <a:r>
              <a:rPr lang="en-US" b="1" dirty="0"/>
              <a:t>O</a:t>
            </a:r>
            <a:r>
              <a:rPr lang="en-US" dirty="0"/>
              <a:t>pen/closed principle (OCP)</a:t>
            </a:r>
          </a:p>
          <a:p>
            <a:pPr lvl="1">
              <a:defRPr/>
            </a:pPr>
            <a:r>
              <a:rPr lang="en-US" dirty="0"/>
              <a:t>Every class should be </a:t>
            </a:r>
            <a:r>
              <a:rPr lang="en-US" i="1" dirty="0"/>
              <a:t>open for extension </a:t>
            </a:r>
            <a:r>
              <a:rPr lang="en-US" dirty="0"/>
              <a:t>(derivative classes), but </a:t>
            </a:r>
            <a:r>
              <a:rPr lang="en-US" i="1" dirty="0"/>
              <a:t>closed for modification </a:t>
            </a:r>
            <a:r>
              <a:rPr lang="en-US" dirty="0"/>
              <a:t>(fixed interfaces)</a:t>
            </a:r>
          </a:p>
          <a:p>
            <a:pPr lvl="1">
              <a:defRPr/>
            </a:pPr>
            <a:r>
              <a:rPr lang="en-US" dirty="0"/>
              <a:t>Put the system parts that are likely to change into implementations (i.e. </a:t>
            </a:r>
            <a:r>
              <a:rPr lang="en-US" i="1" dirty="0"/>
              <a:t>concrete classes</a:t>
            </a:r>
            <a:r>
              <a:rPr lang="en-US" dirty="0"/>
              <a:t>) and define </a:t>
            </a:r>
            <a:r>
              <a:rPr lang="en-US" i="1" dirty="0"/>
              <a:t>interfaces</a:t>
            </a:r>
            <a:r>
              <a:rPr lang="en-US" dirty="0"/>
              <a:t> around the parts that are unlikely to change (e.g. </a:t>
            </a:r>
            <a:r>
              <a:rPr lang="en-US" i="1" dirty="0"/>
              <a:t>abstract base classes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  <a:p>
            <a:pPr lvl="1">
              <a:defRPr/>
            </a:pPr>
            <a:r>
              <a:rPr lang="en-US" dirty="0"/>
              <a:t>Every implementation of an interface needs to fully comply with the requirements of this interface (requirements determined by its clients!)</a:t>
            </a:r>
          </a:p>
          <a:p>
            <a:pPr lvl="1">
              <a:defRPr/>
            </a:pPr>
            <a:r>
              <a:rPr lang="en-US" dirty="0"/>
              <a:t>Any algorithm that works on the interface, should continue to work for any substitute implementation</a:t>
            </a:r>
          </a:p>
          <a:p>
            <a:pPr>
              <a:defRPr/>
            </a:pPr>
            <a:r>
              <a:rPr lang="en-US" b="1" dirty="0"/>
              <a:t>I</a:t>
            </a:r>
            <a:r>
              <a:rPr lang="en-US" dirty="0"/>
              <a:t>nterface segregation principle (ISP)</a:t>
            </a:r>
          </a:p>
          <a:p>
            <a:pPr lvl="1">
              <a:defRPr/>
            </a:pPr>
            <a:r>
              <a:rPr lang="en-US" dirty="0"/>
              <a:t>Keep interfaces as small as possible, to avoid unnecessary dependencies</a:t>
            </a:r>
          </a:p>
          <a:p>
            <a:pPr lvl="1">
              <a:defRPr/>
            </a:pPr>
            <a:r>
              <a:rPr lang="en-US" dirty="0"/>
              <a:t>Ideally, it should be possible to understand any part of the code in isolation, without needing to look up the rest of the system code</a:t>
            </a:r>
          </a:p>
          <a:p>
            <a:pPr>
              <a:defRPr/>
            </a:pPr>
            <a:r>
              <a:rPr lang="en-US" b="1" dirty="0"/>
              <a:t>D</a:t>
            </a:r>
            <a:r>
              <a:rPr lang="en-US" dirty="0"/>
              <a:t>ependency inversion principle (DIP)</a:t>
            </a:r>
          </a:p>
          <a:p>
            <a:pPr lvl="1">
              <a:defRPr/>
            </a:pPr>
            <a:r>
              <a:rPr lang="en-US" dirty="0"/>
              <a:t>Instead of having concrete implementations communicate directly (and depend on each other), </a:t>
            </a:r>
            <a:r>
              <a:rPr lang="en-US" i="1" dirty="0"/>
              <a:t>decouple</a:t>
            </a:r>
            <a:r>
              <a:rPr lang="en-US" dirty="0"/>
              <a:t> them by formalizing their communication interface as an </a:t>
            </a:r>
            <a:r>
              <a:rPr lang="en-US" i="1" dirty="0"/>
              <a:t>abstract interface </a:t>
            </a:r>
            <a:r>
              <a:rPr lang="en-US" dirty="0"/>
              <a:t>based on the needs of the higher-level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01671" y="905435"/>
            <a:ext cx="2008094" cy="117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&lt;&lt;Flying Behaviour&gt;&gt;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33247" y="2675964"/>
            <a:ext cx="2779059" cy="117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CFB</a:t>
            </a:r>
            <a:br>
              <a:rPr lang="en-IN" dirty="0" smtClean="0"/>
            </a:br>
            <a:r>
              <a:rPr lang="en-IN" dirty="0" err="1" smtClean="0"/>
              <a:t>CrowOwlFlyBehaviour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617695" y="2662517"/>
            <a:ext cx="2859740" cy="117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PSFB</a:t>
            </a:r>
            <a:br>
              <a:rPr lang="en-IN" dirty="0" smtClean="0"/>
            </a:br>
            <a:r>
              <a:rPr lang="en-IN" dirty="0" err="1" smtClean="0"/>
              <a:t>PigeonSparrowFlyBehaviour</a:t>
            </a:r>
            <a:endParaRPr lang="en-IN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3487271" y="2079812"/>
            <a:ext cx="1918447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405718" y="2079812"/>
            <a:ext cx="2017059" cy="59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Pigeon looks Finally?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87886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Pigeon{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FlyingBehaviour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fb</a:t>
                      </a:r>
                      <a:r>
                        <a:rPr lang="en-IN" dirty="0" smtClean="0"/>
                        <a:t> = new PFSB(); // Can accept any </a:t>
                      </a:r>
                      <a:r>
                        <a:rPr lang="en-IN" dirty="0" err="1" smtClean="0"/>
                        <a:t>FlyingBehaviour</a:t>
                      </a:r>
                      <a:r>
                        <a:rPr lang="en-IN" dirty="0" smtClean="0"/>
                        <a:t> now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Fly(){</a:t>
                      </a:r>
                    </a:p>
                    <a:p>
                      <a:r>
                        <a:rPr lang="en-IN" dirty="0" err="1" smtClean="0"/>
                        <a:t>Fb.fly</a:t>
                      </a:r>
                      <a:r>
                        <a:rPr lang="en-IN" dirty="0" smtClean="0"/>
                        <a:t>();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42045"/>
            <a:ext cx="1945341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Bird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13244" y="1577774"/>
            <a:ext cx="1544942" cy="9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COFB</a:t>
            </a:r>
            <a:br>
              <a:rPr lang="en-IN" dirty="0" smtClean="0"/>
            </a:br>
            <a:r>
              <a:rPr lang="en-IN" dirty="0" err="1" smtClean="0"/>
              <a:t>CrowOwlFlyBehaviour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84873" y="1577774"/>
            <a:ext cx="1925590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PSFB</a:t>
            </a:r>
            <a:br>
              <a:rPr lang="en-IN" dirty="0" smtClean="0"/>
            </a:br>
            <a:r>
              <a:rPr lang="en-IN" dirty="0" err="1" smtClean="0"/>
              <a:t>PigeonSparrowFlyBehaviuor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795063" y="4482349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Penguin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24932" y="4527178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Crow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844889" y="4527178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Pigeon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147479" y="4527178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Sparrow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6158185" y="4527178"/>
            <a:ext cx="1174377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Owl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421988" y="286872"/>
            <a:ext cx="2164137" cy="8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</a:t>
            </a:r>
            <a:r>
              <a:rPr lang="en-IN" dirty="0" err="1" smtClean="0"/>
              <a:t>FlyingBehaviour</a:t>
            </a:r>
            <a:r>
              <a:rPr lang="en-IN" dirty="0" smtClean="0"/>
              <a:t>&gt;&gt;</a:t>
            </a:r>
            <a:endParaRPr lang="en-IN" dirty="0"/>
          </a:p>
        </p:txBody>
      </p:sp>
      <p:cxnSp>
        <p:nvCxnSpPr>
          <p:cNvPr id="36" name="Elbow Connector 35"/>
          <p:cNvCxnSpPr>
            <a:stCxn id="4" idx="2"/>
            <a:endCxn id="7" idx="0"/>
          </p:cNvCxnSpPr>
          <p:nvPr/>
        </p:nvCxnSpPr>
        <p:spPr>
          <a:xfrm rot="16200000" flipH="1">
            <a:off x="4413439" y="-1486465"/>
            <a:ext cx="3290045" cy="864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  <a:endCxn id="35" idx="0"/>
          </p:cNvCxnSpPr>
          <p:nvPr/>
        </p:nvCxnSpPr>
        <p:spPr>
          <a:xfrm rot="16200000" flipH="1">
            <a:off x="2572585" y="354389"/>
            <a:ext cx="3334874" cy="5010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8" idx="0"/>
          </p:cNvCxnSpPr>
          <p:nvPr/>
        </p:nvCxnSpPr>
        <p:spPr>
          <a:xfrm rot="16200000" flipH="1">
            <a:off x="1755959" y="1171016"/>
            <a:ext cx="3334874" cy="3377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2"/>
            <a:endCxn id="9" idx="0"/>
          </p:cNvCxnSpPr>
          <p:nvPr/>
        </p:nvCxnSpPr>
        <p:spPr>
          <a:xfrm rot="16200000" flipH="1">
            <a:off x="915937" y="2011037"/>
            <a:ext cx="3334874" cy="1697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" idx="2"/>
            <a:endCxn id="9" idx="0"/>
          </p:cNvCxnSpPr>
          <p:nvPr/>
        </p:nvCxnSpPr>
        <p:spPr>
          <a:xfrm rot="16200000" flipH="1">
            <a:off x="2340301" y="3435400"/>
            <a:ext cx="1999145" cy="18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2331619" y="3444084"/>
            <a:ext cx="1999145" cy="1670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" idx="2"/>
            <a:endCxn id="10" idx="0"/>
          </p:cNvCxnSpPr>
          <p:nvPr/>
        </p:nvCxnSpPr>
        <p:spPr>
          <a:xfrm flipH="1">
            <a:off x="1734668" y="1192304"/>
            <a:ext cx="3" cy="333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" idx="2"/>
            <a:endCxn id="10" idx="0"/>
          </p:cNvCxnSpPr>
          <p:nvPr/>
        </p:nvCxnSpPr>
        <p:spPr>
          <a:xfrm rot="5400000">
            <a:off x="1491596" y="2771105"/>
            <a:ext cx="1999145" cy="1513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" idx="2"/>
            <a:endCxn id="6" idx="0"/>
          </p:cNvCxnSpPr>
          <p:nvPr/>
        </p:nvCxnSpPr>
        <p:spPr>
          <a:xfrm rot="5400000">
            <a:off x="3660712" y="734429"/>
            <a:ext cx="430302" cy="125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" idx="2"/>
            <a:endCxn id="5" idx="0"/>
          </p:cNvCxnSpPr>
          <p:nvPr/>
        </p:nvCxnSpPr>
        <p:spPr>
          <a:xfrm rot="16200000" flipH="1">
            <a:off x="4729735" y="921794"/>
            <a:ext cx="430302" cy="881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001436" y="309287"/>
            <a:ext cx="2483224" cy="8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</a:t>
            </a:r>
            <a:r>
              <a:rPr lang="en-IN" dirty="0" err="1" smtClean="0"/>
              <a:t>DancingBehaviour</a:t>
            </a:r>
            <a:r>
              <a:rPr lang="en-IN" dirty="0" smtClean="0"/>
              <a:t>&gt;&gt;</a:t>
            </a:r>
            <a:endParaRPr lang="en-IN" dirty="0"/>
          </a:p>
        </p:txBody>
      </p:sp>
      <p:sp>
        <p:nvSpPr>
          <p:cNvPr id="111" name="Rectangle 110"/>
          <p:cNvSpPr/>
          <p:nvPr/>
        </p:nvSpPr>
        <p:spPr>
          <a:xfrm>
            <a:off x="7001435" y="1577773"/>
            <a:ext cx="2376241" cy="95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PSFB</a:t>
            </a:r>
            <a:br>
              <a:rPr lang="en-IN" dirty="0" smtClean="0"/>
            </a:br>
            <a:r>
              <a:rPr lang="en-IN" dirty="0" err="1" smtClean="0"/>
              <a:t>PigeonPenguinDancingBehaviour</a:t>
            </a:r>
            <a:r>
              <a:rPr lang="en-IN" dirty="0" smtClean="0"/>
              <a:t>	</a:t>
            </a:r>
            <a:endParaRPr lang="en-IN" dirty="0"/>
          </a:p>
        </p:txBody>
      </p:sp>
      <p:cxnSp>
        <p:nvCxnSpPr>
          <p:cNvPr id="113" name="Elbow Connector 112"/>
          <p:cNvCxnSpPr>
            <a:stCxn id="102" idx="2"/>
            <a:endCxn id="111" idx="0"/>
          </p:cNvCxnSpPr>
          <p:nvPr/>
        </p:nvCxnSpPr>
        <p:spPr>
          <a:xfrm rot="5400000">
            <a:off x="8012359" y="1347084"/>
            <a:ext cx="407886" cy="53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11" idx="2"/>
            <a:endCxn id="9" idx="0"/>
          </p:cNvCxnSpPr>
          <p:nvPr/>
        </p:nvCxnSpPr>
        <p:spPr>
          <a:xfrm rot="5400000">
            <a:off x="4811244" y="1148866"/>
            <a:ext cx="1999146" cy="475747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1" idx="2"/>
            <a:endCxn id="7" idx="0"/>
          </p:cNvCxnSpPr>
          <p:nvPr/>
        </p:nvCxnSpPr>
        <p:spPr>
          <a:xfrm rot="16200000" flipH="1">
            <a:off x="8308746" y="2408842"/>
            <a:ext cx="1954317" cy="219269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2"/>
            <a:endCxn id="8" idx="0"/>
          </p:cNvCxnSpPr>
          <p:nvPr/>
        </p:nvCxnSpPr>
        <p:spPr>
          <a:xfrm rot="5400000">
            <a:off x="4249345" y="3390808"/>
            <a:ext cx="1999146" cy="27359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6200000" flipH="1">
            <a:off x="5065972" y="2847776"/>
            <a:ext cx="1999146" cy="135965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Constructor Injection/Setter Injection/Containers/@</a:t>
            </a:r>
            <a:r>
              <a:rPr lang="en-IN" dirty="0" err="1" smtClean="0"/>
              <a:t>Autowired</a:t>
            </a:r>
            <a:endParaRPr lang="en-IN" dirty="0"/>
          </a:p>
          <a:p>
            <a:r>
              <a:rPr lang="en-IN" dirty="0" smtClean="0"/>
              <a:t>Not part of SOLID</a:t>
            </a:r>
          </a:p>
          <a:p>
            <a:r>
              <a:rPr lang="en-IN" dirty="0" smtClean="0"/>
              <a:t>Don’t even create the dependency by self, instead let the creator of your class give that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learn through practice…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Bird??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7" y="2412440"/>
            <a:ext cx="2819400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Attributes</a:t>
            </a:r>
          </a:p>
          <a:p>
            <a:r>
              <a:rPr lang="en-IN" dirty="0" smtClean="0"/>
              <a:t>Behaviours</a:t>
            </a:r>
          </a:p>
          <a:p>
            <a:r>
              <a:rPr lang="en-IN" dirty="0" smtClean="0"/>
              <a:t>Diversity of Birds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53" y="1690688"/>
            <a:ext cx="5480983" cy="39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Is this Bird Good??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616069"/>
              </p:ext>
            </p:extLst>
          </p:nvPr>
        </p:nvGraphicFramePr>
        <p:xfrm>
          <a:off x="839788" y="2505075"/>
          <a:ext cx="5158005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00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Bird</a:t>
                      </a:r>
                      <a:endParaRPr lang="en-IN" dirty="0"/>
                    </a:p>
                  </a:txBody>
                  <a:tcPr marL="106179" marR="10617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</a:p>
                    <a:p>
                      <a:r>
                        <a:rPr lang="en-IN" dirty="0" smtClean="0"/>
                        <a:t>Type</a:t>
                      </a:r>
                    </a:p>
                    <a:p>
                      <a:r>
                        <a:rPr lang="en-IN" dirty="0" smtClean="0"/>
                        <a:t>Weight</a:t>
                      </a:r>
                    </a:p>
                    <a:p>
                      <a:r>
                        <a:rPr lang="en-IN" dirty="0" smtClean="0"/>
                        <a:t>Colour</a:t>
                      </a:r>
                    </a:p>
                    <a:p>
                      <a:r>
                        <a:rPr lang="en-IN" dirty="0" err="1" smtClean="0"/>
                        <a:t>NoOfWings</a:t>
                      </a:r>
                      <a:endParaRPr lang="en-IN" dirty="0"/>
                    </a:p>
                  </a:txBody>
                  <a:tcPr marL="106179" marR="10617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Fly()</a:t>
                      </a:r>
                    </a:p>
                    <a:p>
                      <a:r>
                        <a:rPr lang="en-IN" dirty="0" err="1" smtClean="0"/>
                        <a:t>MakeSound</a:t>
                      </a:r>
                      <a:r>
                        <a:rPr lang="en-IN" dirty="0" smtClean="0"/>
                        <a:t>()</a:t>
                      </a:r>
                    </a:p>
                    <a:p>
                      <a:r>
                        <a:rPr lang="en-IN" dirty="0" smtClean="0"/>
                        <a:t>Dance()</a:t>
                      </a:r>
                    </a:p>
                    <a:p>
                      <a:r>
                        <a:rPr lang="en-IN" dirty="0" err="1" smtClean="0"/>
                        <a:t>FormatBird</a:t>
                      </a:r>
                      <a:r>
                        <a:rPr lang="en-IN" dirty="0" smtClean="0"/>
                        <a:t>()</a:t>
                      </a:r>
                    </a:p>
                    <a:p>
                      <a:r>
                        <a:rPr lang="en-IN" dirty="0" err="1" smtClean="0"/>
                        <a:t>StoreBird</a:t>
                      </a:r>
                      <a:r>
                        <a:rPr lang="en-IN" dirty="0" smtClean="0"/>
                        <a:t>()</a:t>
                      </a:r>
                    </a:p>
                  </a:txBody>
                  <a:tcPr marL="106179" marR="106179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Bird b1 = new Bird();</a:t>
            </a:r>
          </a:p>
          <a:p>
            <a:r>
              <a:rPr lang="en-IN" dirty="0" smtClean="0"/>
              <a:t>B1.type = sparrow;</a:t>
            </a:r>
          </a:p>
          <a:p>
            <a:r>
              <a:rPr lang="en-IN" dirty="0" smtClean="0"/>
              <a:t>B1.fyl()</a:t>
            </a:r>
          </a:p>
          <a:p>
            <a:r>
              <a:rPr lang="en-IN" dirty="0" smtClean="0"/>
              <a:t>Bird b2 = new Bird();</a:t>
            </a:r>
          </a:p>
          <a:p>
            <a:r>
              <a:rPr lang="en-IN" dirty="0"/>
              <a:t>b</a:t>
            </a:r>
            <a:r>
              <a:rPr lang="en-IN" dirty="0" smtClean="0"/>
              <a:t>2.type = crow;</a:t>
            </a:r>
          </a:p>
          <a:p>
            <a:r>
              <a:rPr lang="en-IN" dirty="0" smtClean="0"/>
              <a:t>B2.makeSound();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in Bird??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Handles too many things?</a:t>
            </a:r>
          </a:p>
          <a:p>
            <a:r>
              <a:rPr lang="en-IN" dirty="0" err="1" smtClean="0"/>
              <a:t>FormatBird</a:t>
            </a:r>
            <a:r>
              <a:rPr lang="en-IN" dirty="0" smtClean="0"/>
              <a:t>?</a:t>
            </a:r>
          </a:p>
          <a:p>
            <a:r>
              <a:rPr lang="en-IN" dirty="0" err="1" smtClean="0"/>
              <a:t>StoreBird</a:t>
            </a:r>
            <a:r>
              <a:rPr lang="en-IN" dirty="0" smtClean="0"/>
              <a:t>?</a:t>
            </a:r>
          </a:p>
          <a:p>
            <a:r>
              <a:rPr lang="en-IN" dirty="0" smtClean="0"/>
              <a:t>Many Birds?</a:t>
            </a:r>
          </a:p>
          <a:p>
            <a:r>
              <a:rPr lang="en-IN" dirty="0" smtClean="0"/>
              <a:t>Extensible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49188"/>
              </p:ext>
            </p:extLst>
          </p:nvPr>
        </p:nvGraphicFramePr>
        <p:xfrm>
          <a:off x="6172200" y="1825625"/>
          <a:ext cx="5181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makeSound</a:t>
                      </a:r>
                      <a:r>
                        <a:rPr lang="en-IN" dirty="0" smtClean="0"/>
                        <a:t>(){</a:t>
                      </a:r>
                    </a:p>
                    <a:p>
                      <a:r>
                        <a:rPr lang="en-IN" dirty="0" smtClean="0"/>
                        <a:t>If type == sparrow</a:t>
                      </a:r>
                    </a:p>
                    <a:p>
                      <a:r>
                        <a:rPr lang="en-IN" dirty="0" smtClean="0"/>
                        <a:t> Do ----</a:t>
                      </a:r>
                    </a:p>
                    <a:p>
                      <a:r>
                        <a:rPr lang="en-IN" dirty="0" smtClean="0"/>
                        <a:t>If type == crow</a:t>
                      </a:r>
                    </a:p>
                    <a:p>
                      <a:r>
                        <a:rPr lang="en-IN" dirty="0" smtClean="0"/>
                        <a:t>Do ----</a:t>
                      </a:r>
                    </a:p>
                    <a:p>
                      <a:r>
                        <a:rPr lang="en-IN" dirty="0" smtClean="0"/>
                        <a:t>If type == </a:t>
                      </a:r>
                      <a:r>
                        <a:rPr lang="en-IN" dirty="0" err="1" smtClean="0"/>
                        <a:t>pegion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Do ----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 If-else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Understandable</a:t>
            </a:r>
          </a:p>
          <a:p>
            <a:r>
              <a:rPr lang="en-IN" dirty="0" smtClean="0"/>
              <a:t>Testability</a:t>
            </a:r>
          </a:p>
          <a:p>
            <a:r>
              <a:rPr lang="en-IN" dirty="0" smtClean="0"/>
              <a:t>Difficult to work in case of multiple developers – merge conflicts</a:t>
            </a:r>
          </a:p>
          <a:p>
            <a:r>
              <a:rPr lang="en-IN" dirty="0" smtClean="0"/>
              <a:t>Code Duplication</a:t>
            </a:r>
          </a:p>
          <a:p>
            <a:r>
              <a:rPr lang="en-IN" dirty="0" smtClean="0"/>
              <a:t>Less Code Reuse</a:t>
            </a:r>
          </a:p>
          <a:p>
            <a:r>
              <a:rPr lang="en-IN" dirty="0" smtClean="0"/>
              <a:t>It violates what?</a:t>
            </a:r>
          </a:p>
          <a:p>
            <a:pPr>
              <a:defRPr/>
            </a:pPr>
            <a:r>
              <a:rPr lang="en-US" b="1" dirty="0"/>
              <a:t>S</a:t>
            </a:r>
            <a:r>
              <a:rPr lang="en-US" dirty="0"/>
              <a:t>ingle responsibility principle (SRP)</a:t>
            </a:r>
          </a:p>
          <a:p>
            <a:pPr lvl="1">
              <a:defRPr/>
            </a:pPr>
            <a:r>
              <a:rPr lang="en-US" dirty="0"/>
              <a:t>Every class should have only one reason to be changed</a:t>
            </a:r>
          </a:p>
          <a:p>
            <a:pPr lvl="1">
              <a:defRPr/>
            </a:pPr>
            <a:r>
              <a:rPr lang="en-US" dirty="0"/>
              <a:t>If class "A" has two responsibilities, create new classes "B" and "C" to handle each responsibility in isolation, and then compose "A" out of "B" and "C"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Make Sound responsible for all birds which make sound</a:t>
            </a:r>
          </a:p>
          <a:p>
            <a:r>
              <a:rPr lang="en-IN" dirty="0" smtClean="0"/>
              <a:t>Fly responsible for all birds which fly</a:t>
            </a:r>
          </a:p>
          <a:p>
            <a:r>
              <a:rPr lang="en-IN" dirty="0" smtClean="0"/>
              <a:t>Bird responsible for all birds which exist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LLD is subjective</a:t>
            </a:r>
          </a:p>
          <a:p>
            <a:r>
              <a:rPr lang="en-IN" dirty="0" smtClean="0"/>
              <a:t>No correct answer</a:t>
            </a:r>
          </a:p>
          <a:p>
            <a:r>
              <a:rPr lang="en-IN" dirty="0" smtClean="0"/>
              <a:t>Over Engineer??</a:t>
            </a:r>
          </a:p>
          <a:p>
            <a:r>
              <a:rPr lang="en-IN" dirty="0" smtClean="0"/>
              <a:t>Domain knowledge and future requirements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1408</Words>
  <Application>Microsoft Office PowerPoint</Application>
  <PresentationFormat>Widescreen</PresentationFormat>
  <Paragraphs>307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Object Oriented Design Principles</vt:lpstr>
      <vt:lpstr>What and Why</vt:lpstr>
      <vt:lpstr>SOLID…</vt:lpstr>
      <vt:lpstr>Let’s learn through practice…</vt:lpstr>
      <vt:lpstr>Requirements??</vt:lpstr>
      <vt:lpstr>Class?</vt:lpstr>
      <vt:lpstr>Issues in Bird??</vt:lpstr>
      <vt:lpstr>Many If-else</vt:lpstr>
      <vt:lpstr>PowerPoint Presentation</vt:lpstr>
      <vt:lpstr>How to identify violations of SRP Multiple If-Else</vt:lpstr>
      <vt:lpstr>How to change – Break into Code units</vt:lpstr>
      <vt:lpstr>How to identify violations of SRP Monster Method</vt:lpstr>
      <vt:lpstr>How to identify violations of SRP Commons/Utils</vt:lpstr>
      <vt:lpstr>OCP</vt:lpstr>
      <vt:lpstr>PowerPoint Presentation</vt:lpstr>
      <vt:lpstr>Improvements</vt:lpstr>
      <vt:lpstr>Any concerns</vt:lpstr>
      <vt:lpstr>What happens??</vt:lpstr>
      <vt:lpstr>PowerPoint Presentation</vt:lpstr>
      <vt:lpstr>Concerns</vt:lpstr>
      <vt:lpstr>Problem?</vt:lpstr>
      <vt:lpstr>PowerPoint Presentation</vt:lpstr>
      <vt:lpstr>LSP</vt:lpstr>
      <vt:lpstr>Moving on…</vt:lpstr>
      <vt:lpstr>Concerns</vt:lpstr>
      <vt:lpstr>ISP</vt:lpstr>
      <vt:lpstr>Let’s reach to final…</vt:lpstr>
      <vt:lpstr>PowerPoint Presentation</vt:lpstr>
      <vt:lpstr>DIP</vt:lpstr>
      <vt:lpstr>PowerPoint Presentation</vt:lpstr>
      <vt:lpstr>How Pigeon looks Finally?</vt:lpstr>
      <vt:lpstr>PowerPoint Presentation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Principles</dc:title>
  <dc:creator>Microsoft account</dc:creator>
  <cp:lastModifiedBy>Microsoft account</cp:lastModifiedBy>
  <cp:revision>36</cp:revision>
  <dcterms:created xsi:type="dcterms:W3CDTF">2022-09-15T05:58:52Z</dcterms:created>
  <dcterms:modified xsi:type="dcterms:W3CDTF">2022-09-15T19:40:11Z</dcterms:modified>
</cp:coreProperties>
</file>