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6" r:id="rId9"/>
    <p:sldId id="263" r:id="rId10"/>
    <p:sldId id="278" r:id="rId11"/>
    <p:sldId id="281" r:id="rId12"/>
    <p:sldId id="280" r:id="rId13"/>
    <p:sldId id="279" r:id="rId14"/>
    <p:sldId id="264" r:id="rId15"/>
    <p:sldId id="270" r:id="rId16"/>
    <p:sldId id="271" r:id="rId17"/>
    <p:sldId id="272" r:id="rId18"/>
    <p:sldId id="273" r:id="rId19"/>
    <p:sldId id="274" r:id="rId20"/>
    <p:sldId id="275" r:id="rId21"/>
    <p:sldId id="276" r:id="rId22"/>
    <p:sldId id="277" r:id="rId23"/>
    <p:sldId id="265"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60"/>
  </p:normalViewPr>
  <p:slideViewPr>
    <p:cSldViewPr snapToGrid="0">
      <p:cViewPr varScale="1">
        <p:scale>
          <a:sx n="67" d="100"/>
          <a:sy n="67"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9896A7-D9E6-4966-9F61-DB819B50637C}"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DE02CA3-84BA-4D51-AE1B-BDB4543CFE98}" type="slidenum">
              <a:rPr lang="en-US" smtClean="0"/>
              <a:t>‹#›</a:t>
            </a:fld>
            <a:endParaRPr lang="en-US"/>
          </a:p>
        </p:txBody>
      </p:sp>
    </p:spTree>
    <p:extLst>
      <p:ext uri="{BB962C8B-B14F-4D97-AF65-F5344CB8AC3E}">
        <p14:creationId xmlns:p14="http://schemas.microsoft.com/office/powerpoint/2010/main" val="1090651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896A7-D9E6-4966-9F61-DB819B50637C}"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DE02CA3-84BA-4D51-AE1B-BDB4543CFE98}" type="slidenum">
              <a:rPr lang="en-US" smtClean="0"/>
              <a:t>‹#›</a:t>
            </a:fld>
            <a:endParaRPr lang="en-US"/>
          </a:p>
        </p:txBody>
      </p:sp>
    </p:spTree>
    <p:extLst>
      <p:ext uri="{BB962C8B-B14F-4D97-AF65-F5344CB8AC3E}">
        <p14:creationId xmlns:p14="http://schemas.microsoft.com/office/powerpoint/2010/main" val="396120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896A7-D9E6-4966-9F61-DB819B50637C}"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DE02CA3-84BA-4D51-AE1B-BDB4543CFE98}" type="slidenum">
              <a:rPr lang="en-US" smtClean="0"/>
              <a:t>‹#›</a:t>
            </a:fld>
            <a:endParaRPr lang="en-US"/>
          </a:p>
        </p:txBody>
      </p:sp>
    </p:spTree>
    <p:extLst>
      <p:ext uri="{BB962C8B-B14F-4D97-AF65-F5344CB8AC3E}">
        <p14:creationId xmlns:p14="http://schemas.microsoft.com/office/powerpoint/2010/main" val="2991469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896A7-D9E6-4966-9F61-DB819B50637C}"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E02CA3-84BA-4D51-AE1B-BDB4543CFE9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230460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896A7-D9E6-4966-9F61-DB819B50637C}"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E02CA3-84BA-4D51-AE1B-BDB4543CFE98}" type="slidenum">
              <a:rPr lang="en-US" smtClean="0"/>
              <a:t>‹#›</a:t>
            </a:fld>
            <a:endParaRPr lang="en-US"/>
          </a:p>
        </p:txBody>
      </p:sp>
    </p:spTree>
    <p:extLst>
      <p:ext uri="{BB962C8B-B14F-4D97-AF65-F5344CB8AC3E}">
        <p14:creationId xmlns:p14="http://schemas.microsoft.com/office/powerpoint/2010/main" val="2349464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9896A7-D9E6-4966-9F61-DB819B50637C}" type="datetimeFigureOut">
              <a:rPr lang="en-US" smtClean="0"/>
              <a:t>10/28/2019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02CA3-84BA-4D51-AE1B-BDB4543CFE98}" type="slidenum">
              <a:rPr lang="en-US" smtClean="0"/>
              <a:t>‹#›</a:t>
            </a:fld>
            <a:endParaRPr lang="en-US"/>
          </a:p>
        </p:txBody>
      </p:sp>
    </p:spTree>
    <p:extLst>
      <p:ext uri="{BB962C8B-B14F-4D97-AF65-F5344CB8AC3E}">
        <p14:creationId xmlns:p14="http://schemas.microsoft.com/office/powerpoint/2010/main" val="2147236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9896A7-D9E6-4966-9F61-DB819B50637C}" type="datetimeFigureOut">
              <a:rPr lang="en-US" smtClean="0"/>
              <a:t>10/28/2019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02CA3-84BA-4D51-AE1B-BDB4543CFE98}" type="slidenum">
              <a:rPr lang="en-US" smtClean="0"/>
              <a:t>‹#›</a:t>
            </a:fld>
            <a:endParaRPr lang="en-US"/>
          </a:p>
        </p:txBody>
      </p:sp>
    </p:spTree>
    <p:extLst>
      <p:ext uri="{BB962C8B-B14F-4D97-AF65-F5344CB8AC3E}">
        <p14:creationId xmlns:p14="http://schemas.microsoft.com/office/powerpoint/2010/main" val="1489144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896A7-D9E6-4966-9F61-DB819B50637C}"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02CA3-84BA-4D51-AE1B-BDB4543CFE98}" type="slidenum">
              <a:rPr lang="en-US" smtClean="0"/>
              <a:t>‹#›</a:t>
            </a:fld>
            <a:endParaRPr lang="en-US"/>
          </a:p>
        </p:txBody>
      </p:sp>
    </p:spTree>
    <p:extLst>
      <p:ext uri="{BB962C8B-B14F-4D97-AF65-F5344CB8AC3E}">
        <p14:creationId xmlns:p14="http://schemas.microsoft.com/office/powerpoint/2010/main" val="287025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79896A7-D9E6-4966-9F61-DB819B50637C}" type="datetimeFigureOut">
              <a:rPr lang="en-US" smtClean="0"/>
              <a:t>10/28/2019</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E02CA3-84BA-4D51-AE1B-BDB4543CFE98}" type="slidenum">
              <a:rPr lang="en-US" smtClean="0"/>
              <a:t>‹#›</a:t>
            </a:fld>
            <a:endParaRPr lang="en-US"/>
          </a:p>
        </p:txBody>
      </p:sp>
    </p:spTree>
    <p:extLst>
      <p:ext uri="{BB962C8B-B14F-4D97-AF65-F5344CB8AC3E}">
        <p14:creationId xmlns:p14="http://schemas.microsoft.com/office/powerpoint/2010/main" val="284113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896A7-D9E6-4966-9F61-DB819B50637C}"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02CA3-84BA-4D51-AE1B-BDB4543CFE98}" type="slidenum">
              <a:rPr lang="en-US" smtClean="0"/>
              <a:t>‹#›</a:t>
            </a:fld>
            <a:endParaRPr lang="en-US"/>
          </a:p>
        </p:txBody>
      </p:sp>
    </p:spTree>
    <p:extLst>
      <p:ext uri="{BB962C8B-B14F-4D97-AF65-F5344CB8AC3E}">
        <p14:creationId xmlns:p14="http://schemas.microsoft.com/office/powerpoint/2010/main" val="3122876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896A7-D9E6-4966-9F61-DB819B50637C}"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DE02CA3-84BA-4D51-AE1B-BDB4543CFE98}" type="slidenum">
              <a:rPr lang="en-US" smtClean="0"/>
              <a:t>‹#›</a:t>
            </a:fld>
            <a:endParaRPr lang="en-US"/>
          </a:p>
        </p:txBody>
      </p:sp>
    </p:spTree>
    <p:extLst>
      <p:ext uri="{BB962C8B-B14F-4D97-AF65-F5344CB8AC3E}">
        <p14:creationId xmlns:p14="http://schemas.microsoft.com/office/powerpoint/2010/main" val="670273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896A7-D9E6-4966-9F61-DB819B50637C}"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02CA3-84BA-4D51-AE1B-BDB4543CFE98}" type="slidenum">
              <a:rPr lang="en-US" smtClean="0"/>
              <a:t>‹#›</a:t>
            </a:fld>
            <a:endParaRPr lang="en-US"/>
          </a:p>
        </p:txBody>
      </p:sp>
    </p:spTree>
    <p:extLst>
      <p:ext uri="{BB962C8B-B14F-4D97-AF65-F5344CB8AC3E}">
        <p14:creationId xmlns:p14="http://schemas.microsoft.com/office/powerpoint/2010/main" val="347452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896A7-D9E6-4966-9F61-DB819B50637C}" type="datetimeFigureOut">
              <a:rPr lang="en-US" smtClean="0"/>
              <a:t>10/28/2019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02CA3-84BA-4D51-AE1B-BDB4543CFE98}" type="slidenum">
              <a:rPr lang="en-US" smtClean="0"/>
              <a:t>‹#›</a:t>
            </a:fld>
            <a:endParaRPr lang="en-US"/>
          </a:p>
        </p:txBody>
      </p:sp>
    </p:spTree>
    <p:extLst>
      <p:ext uri="{BB962C8B-B14F-4D97-AF65-F5344CB8AC3E}">
        <p14:creationId xmlns:p14="http://schemas.microsoft.com/office/powerpoint/2010/main" val="233979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9896A7-D9E6-4966-9F61-DB819B50637C}" type="datetimeFigureOut">
              <a:rPr lang="en-US" smtClean="0"/>
              <a:t>10/28/2019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02CA3-84BA-4D51-AE1B-BDB4543CFE98}" type="slidenum">
              <a:rPr lang="en-US" smtClean="0"/>
              <a:t>‹#›</a:t>
            </a:fld>
            <a:endParaRPr lang="en-US"/>
          </a:p>
        </p:txBody>
      </p:sp>
    </p:spTree>
    <p:extLst>
      <p:ext uri="{BB962C8B-B14F-4D97-AF65-F5344CB8AC3E}">
        <p14:creationId xmlns:p14="http://schemas.microsoft.com/office/powerpoint/2010/main" val="2237332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79896A7-D9E6-4966-9F61-DB819B50637C}" type="datetimeFigureOut">
              <a:rPr lang="en-US" smtClean="0"/>
              <a:t>10/28/2019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E02CA3-84BA-4D51-AE1B-BDB4543CFE98}" type="slidenum">
              <a:rPr lang="en-US" smtClean="0"/>
              <a:t>‹#›</a:t>
            </a:fld>
            <a:endParaRPr lang="en-US"/>
          </a:p>
        </p:txBody>
      </p:sp>
    </p:spTree>
    <p:extLst>
      <p:ext uri="{BB962C8B-B14F-4D97-AF65-F5344CB8AC3E}">
        <p14:creationId xmlns:p14="http://schemas.microsoft.com/office/powerpoint/2010/main" val="832794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896A7-D9E6-4966-9F61-DB819B50637C}"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02CA3-84BA-4D51-AE1B-BDB4543CFE98}" type="slidenum">
              <a:rPr lang="en-US" smtClean="0"/>
              <a:t>‹#›</a:t>
            </a:fld>
            <a:endParaRPr lang="en-US"/>
          </a:p>
        </p:txBody>
      </p:sp>
    </p:spTree>
    <p:extLst>
      <p:ext uri="{BB962C8B-B14F-4D97-AF65-F5344CB8AC3E}">
        <p14:creationId xmlns:p14="http://schemas.microsoft.com/office/powerpoint/2010/main" val="3797397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896A7-D9E6-4966-9F61-DB819B50637C}"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02CA3-84BA-4D51-AE1B-BDB4543CFE98}" type="slidenum">
              <a:rPr lang="en-US" smtClean="0"/>
              <a:t>‹#›</a:t>
            </a:fld>
            <a:endParaRPr lang="en-US"/>
          </a:p>
        </p:txBody>
      </p:sp>
    </p:spTree>
    <p:extLst>
      <p:ext uri="{BB962C8B-B14F-4D97-AF65-F5344CB8AC3E}">
        <p14:creationId xmlns:p14="http://schemas.microsoft.com/office/powerpoint/2010/main" val="436501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9896A7-D9E6-4966-9F61-DB819B50637C}" type="datetimeFigureOut">
              <a:rPr lang="en-US" smtClean="0"/>
              <a:t>10/28/2019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E02CA3-84BA-4D51-AE1B-BDB4543CFE98}" type="slidenum">
              <a:rPr lang="en-US" smtClean="0"/>
              <a:t>‹#›</a:t>
            </a:fld>
            <a:endParaRPr lang="en-US"/>
          </a:p>
        </p:txBody>
      </p:sp>
    </p:spTree>
    <p:extLst>
      <p:ext uri="{BB962C8B-B14F-4D97-AF65-F5344CB8AC3E}">
        <p14:creationId xmlns:p14="http://schemas.microsoft.com/office/powerpoint/2010/main" val="194548295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450374"/>
            <a:ext cx="8144134" cy="1373070"/>
          </a:xfrm>
        </p:spPr>
        <p:txBody>
          <a:bodyPr/>
          <a:lstStyle/>
          <a:p>
            <a:r>
              <a:rPr lang="en-US" dirty="0">
                <a:latin typeface="Britannic Bold" panose="020B0903060703020204" pitchFamily="34" charset="0"/>
              </a:rPr>
              <a:t>House Tax Billing System</a:t>
            </a:r>
          </a:p>
        </p:txBody>
      </p:sp>
      <p:sp>
        <p:nvSpPr>
          <p:cNvPr id="3" name="Subtitle 2"/>
          <p:cNvSpPr>
            <a:spLocks noGrp="1"/>
          </p:cNvSpPr>
          <p:nvPr>
            <p:ph type="subTitle" idx="1"/>
          </p:nvPr>
        </p:nvSpPr>
        <p:spPr>
          <a:xfrm>
            <a:off x="3944919" y="5566016"/>
            <a:ext cx="8144134" cy="1117687"/>
          </a:xfrm>
        </p:spPr>
        <p:txBody>
          <a:bodyPr/>
          <a:lstStyle/>
          <a:p>
            <a:r>
              <a:rPr lang="en-US" dirty="0">
                <a:latin typeface="Britannic Bold" panose="020B0903060703020204" pitchFamily="34" charset="0"/>
              </a:rPr>
              <a:t>Pasunoori yashwanth reddy</a:t>
            </a:r>
          </a:p>
          <a:p>
            <a:r>
              <a:rPr lang="en-US" dirty="0">
                <a:latin typeface="Britannic Bold" panose="020B0903060703020204" pitchFamily="34" charset="0"/>
              </a:rPr>
              <a:t>Employee ID:174800</a:t>
            </a:r>
          </a:p>
        </p:txBody>
      </p:sp>
    </p:spTree>
    <p:extLst>
      <p:ext uri="{BB962C8B-B14F-4D97-AF65-F5344CB8AC3E}">
        <p14:creationId xmlns:p14="http://schemas.microsoft.com/office/powerpoint/2010/main" val="1597506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30C080-0212-4161-A991-C8DFA2713CF6}"/>
              </a:ext>
            </a:extLst>
          </p:cNvPr>
          <p:cNvSpPr>
            <a:spLocks noGrp="1"/>
          </p:cNvSpPr>
          <p:nvPr>
            <p:ph type="title"/>
          </p:nvPr>
        </p:nvSpPr>
        <p:spPr/>
        <p:txBody>
          <a:bodyPr/>
          <a:lstStyle/>
          <a:p>
            <a:r>
              <a:rPr lang="en-US" u="sng" dirty="0">
                <a:latin typeface="Britannic Bold" panose="020B0903060703020204" pitchFamily="34" charset="0"/>
              </a:rPr>
              <a:t>SEQUENCE DIAGRAM:</a:t>
            </a:r>
          </a:p>
        </p:txBody>
      </p:sp>
      <p:pic>
        <p:nvPicPr>
          <p:cNvPr id="10" name="Content Placeholder 9" descr="A picture containing colorful, sitting, table, different&#10;&#10;Description automatically generated">
            <a:extLst>
              <a:ext uri="{FF2B5EF4-FFF2-40B4-BE49-F238E27FC236}">
                <a16:creationId xmlns:a16="http://schemas.microsoft.com/office/drawing/2014/main" id="{C9C195E3-040C-47FD-A944-9C689D6D19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808" y="2336800"/>
            <a:ext cx="11410121" cy="4362174"/>
          </a:xfrm>
        </p:spPr>
      </p:pic>
    </p:spTree>
    <p:extLst>
      <p:ext uri="{BB962C8B-B14F-4D97-AF65-F5344CB8AC3E}">
        <p14:creationId xmlns:p14="http://schemas.microsoft.com/office/powerpoint/2010/main" val="1058590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FA66-D6B5-489B-BC79-472AC110FCE0}"/>
              </a:ext>
            </a:extLst>
          </p:cNvPr>
          <p:cNvSpPr>
            <a:spLocks noGrp="1"/>
          </p:cNvSpPr>
          <p:nvPr>
            <p:ph type="title"/>
          </p:nvPr>
        </p:nvSpPr>
        <p:spPr/>
        <p:txBody>
          <a:bodyPr/>
          <a:lstStyle/>
          <a:p>
            <a:r>
              <a:rPr lang="en-US" u="sng" dirty="0">
                <a:latin typeface="Britannic Bold" panose="020B0903060703020204" pitchFamily="34" charset="0"/>
              </a:rPr>
              <a:t>ER DIAGRAM:</a:t>
            </a:r>
            <a:endParaRPr lang="en-US" dirty="0"/>
          </a:p>
        </p:txBody>
      </p:sp>
      <p:pic>
        <p:nvPicPr>
          <p:cNvPr id="5" name="Content Placeholder 4" descr="A picture containing text, map&#10;&#10;Description automatically generated">
            <a:extLst>
              <a:ext uri="{FF2B5EF4-FFF2-40B4-BE49-F238E27FC236}">
                <a16:creationId xmlns:a16="http://schemas.microsoft.com/office/drawing/2014/main" id="{A1BDF2B3-9635-4E50-892A-A0E1CA538C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25" y="2260600"/>
            <a:ext cx="9417882" cy="4264025"/>
          </a:xfrm>
        </p:spPr>
      </p:pic>
    </p:spTree>
    <p:extLst>
      <p:ext uri="{BB962C8B-B14F-4D97-AF65-F5344CB8AC3E}">
        <p14:creationId xmlns:p14="http://schemas.microsoft.com/office/powerpoint/2010/main" val="1293704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F5F15F7F-BFF6-4741-A48C-B4C16332DA5D}"/>
              </a:ext>
            </a:extLst>
          </p:cNvPr>
          <p:cNvSpPr/>
          <p:nvPr/>
        </p:nvSpPr>
        <p:spPr>
          <a:xfrm>
            <a:off x="4933122" y="256760"/>
            <a:ext cx="1073426" cy="48701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Start</a:t>
            </a:r>
          </a:p>
        </p:txBody>
      </p:sp>
      <p:sp>
        <p:nvSpPr>
          <p:cNvPr id="6" name="Flowchart: Process 5">
            <a:extLst>
              <a:ext uri="{FF2B5EF4-FFF2-40B4-BE49-F238E27FC236}">
                <a16:creationId xmlns:a16="http://schemas.microsoft.com/office/drawing/2014/main" id="{79BB32FE-9CDC-4A88-BB94-608D33BDB9FE}"/>
              </a:ext>
            </a:extLst>
          </p:cNvPr>
          <p:cNvSpPr/>
          <p:nvPr/>
        </p:nvSpPr>
        <p:spPr>
          <a:xfrm>
            <a:off x="4886740" y="1136373"/>
            <a:ext cx="1252330" cy="566531"/>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Login</a:t>
            </a:r>
          </a:p>
        </p:txBody>
      </p:sp>
      <p:sp>
        <p:nvSpPr>
          <p:cNvPr id="7" name="Flowchart: Decision 6">
            <a:extLst>
              <a:ext uri="{FF2B5EF4-FFF2-40B4-BE49-F238E27FC236}">
                <a16:creationId xmlns:a16="http://schemas.microsoft.com/office/drawing/2014/main" id="{72740E39-A276-4C74-AED8-3B01A69D7B98}"/>
              </a:ext>
            </a:extLst>
          </p:cNvPr>
          <p:cNvSpPr/>
          <p:nvPr/>
        </p:nvSpPr>
        <p:spPr>
          <a:xfrm>
            <a:off x="4252292" y="2160103"/>
            <a:ext cx="2521226" cy="914400"/>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If</a:t>
            </a:r>
            <a:r>
              <a:rPr lang="en-US" dirty="0"/>
              <a:t> </a:t>
            </a:r>
            <a:r>
              <a:rPr lang="en-US" dirty="0">
                <a:solidFill>
                  <a:schemeClr val="bg1"/>
                </a:solidFill>
              </a:rPr>
              <a:t>Successful</a:t>
            </a:r>
          </a:p>
        </p:txBody>
      </p:sp>
      <p:sp>
        <p:nvSpPr>
          <p:cNvPr id="9" name="Rectangle 8">
            <a:extLst>
              <a:ext uri="{FF2B5EF4-FFF2-40B4-BE49-F238E27FC236}">
                <a16:creationId xmlns:a16="http://schemas.microsoft.com/office/drawing/2014/main" id="{1EB0C920-A6A1-41A1-9362-71B28C6DEF82}"/>
              </a:ext>
            </a:extLst>
          </p:cNvPr>
          <p:cNvSpPr/>
          <p:nvPr/>
        </p:nvSpPr>
        <p:spPr>
          <a:xfrm>
            <a:off x="4495800" y="3486978"/>
            <a:ext cx="2126974" cy="13517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Add New Customer</a:t>
            </a:r>
          </a:p>
          <a:p>
            <a:pPr algn="ctr"/>
            <a:r>
              <a:rPr lang="en-US" dirty="0">
                <a:solidFill>
                  <a:schemeClr val="bg1"/>
                </a:solidFill>
              </a:rPr>
              <a:t>Generate Bills</a:t>
            </a:r>
          </a:p>
          <a:p>
            <a:pPr algn="ctr"/>
            <a:r>
              <a:rPr lang="en-US" dirty="0">
                <a:solidFill>
                  <a:schemeClr val="bg1"/>
                </a:solidFill>
              </a:rPr>
              <a:t>Pay Bills </a:t>
            </a:r>
          </a:p>
          <a:p>
            <a:pPr algn="ctr"/>
            <a:r>
              <a:rPr lang="en-US" dirty="0">
                <a:solidFill>
                  <a:schemeClr val="bg1"/>
                </a:solidFill>
              </a:rPr>
              <a:t>Track Bills</a:t>
            </a:r>
          </a:p>
          <a:p>
            <a:pPr algn="ctr"/>
            <a:r>
              <a:rPr lang="en-US" dirty="0">
                <a:solidFill>
                  <a:schemeClr val="bg1"/>
                </a:solidFill>
              </a:rPr>
              <a:t>Report</a:t>
            </a:r>
          </a:p>
        </p:txBody>
      </p:sp>
      <p:sp>
        <p:nvSpPr>
          <p:cNvPr id="10" name="Flowchart: Process 9">
            <a:extLst>
              <a:ext uri="{FF2B5EF4-FFF2-40B4-BE49-F238E27FC236}">
                <a16:creationId xmlns:a16="http://schemas.microsoft.com/office/drawing/2014/main" id="{29879B18-7CB5-4DC1-A555-3F924D975604}"/>
              </a:ext>
            </a:extLst>
          </p:cNvPr>
          <p:cNvSpPr/>
          <p:nvPr/>
        </p:nvSpPr>
        <p:spPr>
          <a:xfrm>
            <a:off x="4933122" y="5305011"/>
            <a:ext cx="1252330" cy="566531"/>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Logout</a:t>
            </a:r>
          </a:p>
        </p:txBody>
      </p:sp>
      <p:sp>
        <p:nvSpPr>
          <p:cNvPr id="12" name="Oval 11">
            <a:extLst>
              <a:ext uri="{FF2B5EF4-FFF2-40B4-BE49-F238E27FC236}">
                <a16:creationId xmlns:a16="http://schemas.microsoft.com/office/drawing/2014/main" id="{496EA250-79B1-491F-97DC-81D2D13200C7}"/>
              </a:ext>
            </a:extLst>
          </p:cNvPr>
          <p:cNvSpPr/>
          <p:nvPr/>
        </p:nvSpPr>
        <p:spPr>
          <a:xfrm>
            <a:off x="5065644" y="6198706"/>
            <a:ext cx="1073426" cy="48701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End</a:t>
            </a:r>
          </a:p>
        </p:txBody>
      </p:sp>
      <p:sp>
        <p:nvSpPr>
          <p:cNvPr id="15" name="Arrow: Down 14">
            <a:extLst>
              <a:ext uri="{FF2B5EF4-FFF2-40B4-BE49-F238E27FC236}">
                <a16:creationId xmlns:a16="http://schemas.microsoft.com/office/drawing/2014/main" id="{8CAC2590-C9E5-4046-9453-8BA0ECE77D1C}"/>
              </a:ext>
            </a:extLst>
          </p:cNvPr>
          <p:cNvSpPr/>
          <p:nvPr/>
        </p:nvSpPr>
        <p:spPr>
          <a:xfrm>
            <a:off x="5406887" y="733838"/>
            <a:ext cx="152400" cy="40253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88E18E07-2F7A-42DF-87C3-BD479981FB7F}"/>
              </a:ext>
            </a:extLst>
          </p:cNvPr>
          <p:cNvSpPr/>
          <p:nvPr/>
        </p:nvSpPr>
        <p:spPr>
          <a:xfrm>
            <a:off x="5416827" y="1702904"/>
            <a:ext cx="152400" cy="43938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73D87976-D3BF-40F2-885D-4B29C67B005A}"/>
              </a:ext>
            </a:extLst>
          </p:cNvPr>
          <p:cNvSpPr/>
          <p:nvPr/>
        </p:nvSpPr>
        <p:spPr>
          <a:xfrm>
            <a:off x="5436705" y="3084443"/>
            <a:ext cx="152400" cy="40253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2E00E3B1-1153-4ACA-9C0E-6E8747394B08}"/>
              </a:ext>
            </a:extLst>
          </p:cNvPr>
          <p:cNvSpPr/>
          <p:nvPr/>
        </p:nvSpPr>
        <p:spPr>
          <a:xfrm>
            <a:off x="5436705" y="4843047"/>
            <a:ext cx="152400" cy="4619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486CB4D6-379D-40C9-A106-F61D68059991}"/>
              </a:ext>
            </a:extLst>
          </p:cNvPr>
          <p:cNvSpPr/>
          <p:nvPr/>
        </p:nvSpPr>
        <p:spPr>
          <a:xfrm>
            <a:off x="5436705" y="5871543"/>
            <a:ext cx="122582" cy="3271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onnector: Elbow 29">
            <a:extLst>
              <a:ext uri="{FF2B5EF4-FFF2-40B4-BE49-F238E27FC236}">
                <a16:creationId xmlns:a16="http://schemas.microsoft.com/office/drawing/2014/main" id="{184432DC-9F64-4B54-82BC-635F365296D4}"/>
              </a:ext>
            </a:extLst>
          </p:cNvPr>
          <p:cNvCxnSpPr>
            <a:cxnSpLocks/>
            <a:stCxn id="7" idx="3"/>
          </p:cNvCxnSpPr>
          <p:nvPr/>
        </p:nvCxnSpPr>
        <p:spPr>
          <a:xfrm flipH="1" flipV="1">
            <a:off x="5512905" y="935105"/>
            <a:ext cx="1260613" cy="1682198"/>
          </a:xfrm>
          <a:prstGeom prst="bentConnector4">
            <a:avLst>
              <a:gd name="adj1" fmla="val -18134"/>
              <a:gd name="adj2" fmla="val 10022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Flowchart: Process 33">
            <a:extLst>
              <a:ext uri="{FF2B5EF4-FFF2-40B4-BE49-F238E27FC236}">
                <a16:creationId xmlns:a16="http://schemas.microsoft.com/office/drawing/2014/main" id="{6C0F437D-3B0B-47BA-AABA-CC946C6D1C02}"/>
              </a:ext>
            </a:extLst>
          </p:cNvPr>
          <p:cNvSpPr/>
          <p:nvPr/>
        </p:nvSpPr>
        <p:spPr>
          <a:xfrm>
            <a:off x="7007087" y="1780137"/>
            <a:ext cx="516835" cy="284922"/>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NO</a:t>
            </a:r>
          </a:p>
        </p:txBody>
      </p:sp>
      <p:sp>
        <p:nvSpPr>
          <p:cNvPr id="36" name="Flowchart: Process 35">
            <a:extLst>
              <a:ext uri="{FF2B5EF4-FFF2-40B4-BE49-F238E27FC236}">
                <a16:creationId xmlns:a16="http://schemas.microsoft.com/office/drawing/2014/main" id="{45536263-BBDC-42C7-8D2B-8483606FC090}"/>
              </a:ext>
            </a:extLst>
          </p:cNvPr>
          <p:cNvSpPr/>
          <p:nvPr/>
        </p:nvSpPr>
        <p:spPr>
          <a:xfrm>
            <a:off x="4886740" y="3159813"/>
            <a:ext cx="563217" cy="241853"/>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YES</a:t>
            </a:r>
          </a:p>
        </p:txBody>
      </p:sp>
      <p:sp>
        <p:nvSpPr>
          <p:cNvPr id="37" name="Rectangle 36">
            <a:extLst>
              <a:ext uri="{FF2B5EF4-FFF2-40B4-BE49-F238E27FC236}">
                <a16:creationId xmlns:a16="http://schemas.microsoft.com/office/drawing/2014/main" id="{B9A6C8B0-0196-430E-AB55-0D2F934FDB02}"/>
              </a:ext>
            </a:extLst>
          </p:cNvPr>
          <p:cNvSpPr/>
          <p:nvPr/>
        </p:nvSpPr>
        <p:spPr>
          <a:xfrm>
            <a:off x="514577" y="256760"/>
            <a:ext cx="2941831" cy="646331"/>
          </a:xfrm>
          <a:prstGeom prst="rect">
            <a:avLst/>
          </a:prstGeom>
        </p:spPr>
        <p:txBody>
          <a:bodyPr wrap="none">
            <a:spAutoFit/>
          </a:bodyPr>
          <a:lstStyle/>
          <a:p>
            <a:r>
              <a:rPr lang="en-US" sz="3600" u="sng" dirty="0">
                <a:solidFill>
                  <a:schemeClr val="bg1"/>
                </a:solidFill>
                <a:latin typeface="Britannic Bold" panose="020B0903060703020204" pitchFamily="34" charset="0"/>
              </a:rPr>
              <a:t>FLOW CHART:</a:t>
            </a:r>
            <a:endParaRPr lang="en-US" sz="3600" dirty="0">
              <a:solidFill>
                <a:schemeClr val="bg1"/>
              </a:solidFill>
            </a:endParaRPr>
          </a:p>
        </p:txBody>
      </p:sp>
    </p:spTree>
    <p:extLst>
      <p:ext uri="{BB962C8B-B14F-4D97-AF65-F5344CB8AC3E}">
        <p14:creationId xmlns:p14="http://schemas.microsoft.com/office/powerpoint/2010/main" val="3352851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8503D2-8451-403E-9ACF-E5FF1DBD4B24}"/>
              </a:ext>
            </a:extLst>
          </p:cNvPr>
          <p:cNvSpPr/>
          <p:nvPr/>
        </p:nvSpPr>
        <p:spPr>
          <a:xfrm>
            <a:off x="1749283" y="607944"/>
            <a:ext cx="6430617" cy="149087"/>
          </a:xfrm>
          <a:prstGeom prst="rect">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9991C62B-1FC4-4BA4-913B-EF16C8227AB2}"/>
              </a:ext>
            </a:extLst>
          </p:cNvPr>
          <p:cNvSpPr/>
          <p:nvPr/>
        </p:nvSpPr>
        <p:spPr>
          <a:xfrm>
            <a:off x="4704513" y="66273"/>
            <a:ext cx="437322" cy="42738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Terminator 6">
            <a:extLst>
              <a:ext uri="{FF2B5EF4-FFF2-40B4-BE49-F238E27FC236}">
                <a16:creationId xmlns:a16="http://schemas.microsoft.com/office/drawing/2014/main" id="{9DC5E3E1-62E3-4FE7-9704-B9221111BF60}"/>
              </a:ext>
            </a:extLst>
          </p:cNvPr>
          <p:cNvSpPr/>
          <p:nvPr/>
        </p:nvSpPr>
        <p:spPr>
          <a:xfrm>
            <a:off x="4092431" y="900321"/>
            <a:ext cx="1744319" cy="497399"/>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Login</a:t>
            </a:r>
          </a:p>
        </p:txBody>
      </p:sp>
      <p:sp>
        <p:nvSpPr>
          <p:cNvPr id="8" name="Flowchart: Terminator 7">
            <a:extLst>
              <a:ext uri="{FF2B5EF4-FFF2-40B4-BE49-F238E27FC236}">
                <a16:creationId xmlns:a16="http://schemas.microsoft.com/office/drawing/2014/main" id="{AE2202CA-F94B-4076-87AC-76B77949E561}"/>
              </a:ext>
            </a:extLst>
          </p:cNvPr>
          <p:cNvSpPr/>
          <p:nvPr/>
        </p:nvSpPr>
        <p:spPr>
          <a:xfrm>
            <a:off x="4092431" y="1607626"/>
            <a:ext cx="1744319" cy="478339"/>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New Customer</a:t>
            </a:r>
          </a:p>
        </p:txBody>
      </p:sp>
      <p:sp>
        <p:nvSpPr>
          <p:cNvPr id="9" name="Flowchart: Terminator 8">
            <a:extLst>
              <a:ext uri="{FF2B5EF4-FFF2-40B4-BE49-F238E27FC236}">
                <a16:creationId xmlns:a16="http://schemas.microsoft.com/office/drawing/2014/main" id="{20A9BC3A-1BC5-496A-9029-497175AF0E96}"/>
              </a:ext>
            </a:extLst>
          </p:cNvPr>
          <p:cNvSpPr/>
          <p:nvPr/>
        </p:nvSpPr>
        <p:spPr>
          <a:xfrm>
            <a:off x="4092431" y="2337734"/>
            <a:ext cx="1744319" cy="497399"/>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Bills</a:t>
            </a:r>
          </a:p>
        </p:txBody>
      </p:sp>
      <p:sp>
        <p:nvSpPr>
          <p:cNvPr id="10" name="Flowchart: Terminator 9">
            <a:extLst>
              <a:ext uri="{FF2B5EF4-FFF2-40B4-BE49-F238E27FC236}">
                <a16:creationId xmlns:a16="http://schemas.microsoft.com/office/drawing/2014/main" id="{165F0BB1-9EB9-41BD-B3EE-12A883E3A3D2}"/>
              </a:ext>
            </a:extLst>
          </p:cNvPr>
          <p:cNvSpPr/>
          <p:nvPr/>
        </p:nvSpPr>
        <p:spPr>
          <a:xfrm>
            <a:off x="4084978" y="4584202"/>
            <a:ext cx="1744319" cy="497399"/>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Reports</a:t>
            </a:r>
          </a:p>
        </p:txBody>
      </p:sp>
      <p:sp>
        <p:nvSpPr>
          <p:cNvPr id="11" name="Flowchart: Terminator 10">
            <a:extLst>
              <a:ext uri="{FF2B5EF4-FFF2-40B4-BE49-F238E27FC236}">
                <a16:creationId xmlns:a16="http://schemas.microsoft.com/office/drawing/2014/main" id="{118DEC81-E1E7-493C-ABB5-23970DED0202}"/>
              </a:ext>
            </a:extLst>
          </p:cNvPr>
          <p:cNvSpPr/>
          <p:nvPr/>
        </p:nvSpPr>
        <p:spPr>
          <a:xfrm>
            <a:off x="4092431" y="3887882"/>
            <a:ext cx="1744319" cy="487021"/>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Tracks Bills</a:t>
            </a:r>
          </a:p>
        </p:txBody>
      </p:sp>
      <p:sp>
        <p:nvSpPr>
          <p:cNvPr id="12" name="Flowchart: Terminator 11">
            <a:extLst>
              <a:ext uri="{FF2B5EF4-FFF2-40B4-BE49-F238E27FC236}">
                <a16:creationId xmlns:a16="http://schemas.microsoft.com/office/drawing/2014/main" id="{852A661C-6F83-4C74-8270-D3058B572DFB}"/>
              </a:ext>
            </a:extLst>
          </p:cNvPr>
          <p:cNvSpPr/>
          <p:nvPr/>
        </p:nvSpPr>
        <p:spPr>
          <a:xfrm>
            <a:off x="4084978" y="3108857"/>
            <a:ext cx="1744319" cy="497399"/>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 Bills</a:t>
            </a:r>
          </a:p>
        </p:txBody>
      </p:sp>
      <p:sp>
        <p:nvSpPr>
          <p:cNvPr id="13" name="Flowchart: Terminator 12">
            <a:extLst>
              <a:ext uri="{FF2B5EF4-FFF2-40B4-BE49-F238E27FC236}">
                <a16:creationId xmlns:a16="http://schemas.microsoft.com/office/drawing/2014/main" id="{B94423B0-078D-426E-8A5B-CAFF6C30CA9C}"/>
              </a:ext>
            </a:extLst>
          </p:cNvPr>
          <p:cNvSpPr/>
          <p:nvPr/>
        </p:nvSpPr>
        <p:spPr>
          <a:xfrm>
            <a:off x="4084978" y="5342493"/>
            <a:ext cx="1744319" cy="526400"/>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a:t>
            </a:r>
          </a:p>
        </p:txBody>
      </p:sp>
      <p:sp>
        <p:nvSpPr>
          <p:cNvPr id="14" name="Rectangle 13">
            <a:extLst>
              <a:ext uri="{FF2B5EF4-FFF2-40B4-BE49-F238E27FC236}">
                <a16:creationId xmlns:a16="http://schemas.microsoft.com/office/drawing/2014/main" id="{3129B878-A475-4BD8-AA3F-8F223D356A7B}"/>
              </a:ext>
            </a:extLst>
          </p:cNvPr>
          <p:cNvSpPr/>
          <p:nvPr/>
        </p:nvSpPr>
        <p:spPr>
          <a:xfrm>
            <a:off x="1899195" y="6100969"/>
            <a:ext cx="6430617" cy="149087"/>
          </a:xfrm>
          <a:prstGeom prst="rect">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64BF7C8F-866E-43D1-B27A-94875BCD26E2}"/>
              </a:ext>
            </a:extLst>
          </p:cNvPr>
          <p:cNvSpPr/>
          <p:nvPr/>
        </p:nvSpPr>
        <p:spPr>
          <a:xfrm>
            <a:off x="4718553" y="6398258"/>
            <a:ext cx="437322" cy="42738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6BFEB187-13A1-4AD3-BF21-7A83B74C0166}"/>
              </a:ext>
            </a:extLst>
          </p:cNvPr>
          <p:cNvSpPr/>
          <p:nvPr/>
        </p:nvSpPr>
        <p:spPr>
          <a:xfrm>
            <a:off x="4755868" y="2066301"/>
            <a:ext cx="417443" cy="318052"/>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295B7B78-3A81-4474-8CA2-4DD89037FC3A}"/>
              </a:ext>
            </a:extLst>
          </p:cNvPr>
          <p:cNvSpPr/>
          <p:nvPr/>
        </p:nvSpPr>
        <p:spPr>
          <a:xfrm>
            <a:off x="4755868" y="2815007"/>
            <a:ext cx="417443" cy="3180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50FAE8D4-1A1D-4BE2-A133-0C3472C6D251}"/>
              </a:ext>
            </a:extLst>
          </p:cNvPr>
          <p:cNvSpPr/>
          <p:nvPr/>
        </p:nvSpPr>
        <p:spPr>
          <a:xfrm>
            <a:off x="4720243" y="3600465"/>
            <a:ext cx="417443" cy="318052"/>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546A45E4-63F8-424A-AC3D-70D5B68BFC57}"/>
              </a:ext>
            </a:extLst>
          </p:cNvPr>
          <p:cNvSpPr/>
          <p:nvPr/>
        </p:nvSpPr>
        <p:spPr>
          <a:xfrm>
            <a:off x="4709459" y="4355731"/>
            <a:ext cx="417443" cy="280064"/>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43197D63-61A0-4F5D-A382-2559E244043A}"/>
              </a:ext>
            </a:extLst>
          </p:cNvPr>
          <p:cNvSpPr/>
          <p:nvPr/>
        </p:nvSpPr>
        <p:spPr>
          <a:xfrm>
            <a:off x="4732667" y="5071691"/>
            <a:ext cx="417443" cy="318052"/>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BF92C1E7-2670-4A00-AFF1-D1526B108853}"/>
              </a:ext>
            </a:extLst>
          </p:cNvPr>
          <p:cNvSpPr/>
          <p:nvPr/>
        </p:nvSpPr>
        <p:spPr>
          <a:xfrm>
            <a:off x="4732667" y="5857460"/>
            <a:ext cx="417443" cy="27232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635064EF-A1F7-46F9-B477-BB569ACEDD6F}"/>
              </a:ext>
            </a:extLst>
          </p:cNvPr>
          <p:cNvSpPr/>
          <p:nvPr/>
        </p:nvSpPr>
        <p:spPr>
          <a:xfrm>
            <a:off x="4748415" y="1354732"/>
            <a:ext cx="417443" cy="27435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1136A0C0-59CE-446E-989E-B94B68643905}"/>
              </a:ext>
            </a:extLst>
          </p:cNvPr>
          <p:cNvSpPr/>
          <p:nvPr/>
        </p:nvSpPr>
        <p:spPr>
          <a:xfrm>
            <a:off x="4731823" y="702953"/>
            <a:ext cx="417443" cy="24461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65EE8747-0C93-4F0C-A4CA-3BE6EF5B134F}"/>
              </a:ext>
            </a:extLst>
          </p:cNvPr>
          <p:cNvSpPr/>
          <p:nvPr/>
        </p:nvSpPr>
        <p:spPr>
          <a:xfrm>
            <a:off x="4709459" y="449327"/>
            <a:ext cx="417443" cy="19922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817AB0AC-6F71-4A18-ADB8-37C7CF51EB52}"/>
              </a:ext>
            </a:extLst>
          </p:cNvPr>
          <p:cNvSpPr/>
          <p:nvPr/>
        </p:nvSpPr>
        <p:spPr>
          <a:xfrm>
            <a:off x="4731823" y="6253924"/>
            <a:ext cx="417443" cy="156824"/>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F08C039-C105-443D-9644-B127E9C796B0}"/>
              </a:ext>
            </a:extLst>
          </p:cNvPr>
          <p:cNvSpPr/>
          <p:nvPr/>
        </p:nvSpPr>
        <p:spPr>
          <a:xfrm>
            <a:off x="52176" y="0"/>
            <a:ext cx="3780202" cy="584775"/>
          </a:xfrm>
          <a:prstGeom prst="rect">
            <a:avLst/>
          </a:prstGeom>
        </p:spPr>
        <p:txBody>
          <a:bodyPr wrap="none">
            <a:spAutoFit/>
          </a:bodyPr>
          <a:lstStyle/>
          <a:p>
            <a:r>
              <a:rPr lang="en-US" sz="3200" u="sng" dirty="0">
                <a:latin typeface="Britannic Bold" panose="020B0903060703020204" pitchFamily="34" charset="0"/>
              </a:rPr>
              <a:t>ACTIVITY DIAGRAM :</a:t>
            </a:r>
            <a:endParaRPr lang="en-US" sz="3200" dirty="0">
              <a:latin typeface="Britannic Bold" panose="020B0903060703020204" pitchFamily="34" charset="0"/>
            </a:endParaRPr>
          </a:p>
        </p:txBody>
      </p:sp>
      <p:sp>
        <p:nvSpPr>
          <p:cNvPr id="32" name="Rectangle 31">
            <a:extLst>
              <a:ext uri="{FF2B5EF4-FFF2-40B4-BE49-F238E27FC236}">
                <a16:creationId xmlns:a16="http://schemas.microsoft.com/office/drawing/2014/main" id="{03755FE5-7211-49CF-A0CA-0F818273E7B9}"/>
              </a:ext>
            </a:extLst>
          </p:cNvPr>
          <p:cNvSpPr/>
          <p:nvPr/>
        </p:nvSpPr>
        <p:spPr>
          <a:xfrm>
            <a:off x="5126902" y="84230"/>
            <a:ext cx="1332416" cy="369332"/>
          </a:xfrm>
          <a:prstGeom prst="rect">
            <a:avLst/>
          </a:prstGeom>
        </p:spPr>
        <p:txBody>
          <a:bodyPr wrap="none">
            <a:spAutoFit/>
          </a:bodyPr>
          <a:lstStyle/>
          <a:p>
            <a:r>
              <a:rPr lang="en-US" dirty="0" err="1"/>
              <a:t>Intial</a:t>
            </a:r>
            <a:r>
              <a:rPr lang="en-US" dirty="0"/>
              <a:t> State</a:t>
            </a:r>
          </a:p>
        </p:txBody>
      </p:sp>
      <p:sp>
        <p:nvSpPr>
          <p:cNvPr id="33" name="Rectangle 32">
            <a:extLst>
              <a:ext uri="{FF2B5EF4-FFF2-40B4-BE49-F238E27FC236}">
                <a16:creationId xmlns:a16="http://schemas.microsoft.com/office/drawing/2014/main" id="{B99BB8E2-C481-4DCB-B0E2-6D81CD2601CE}"/>
              </a:ext>
            </a:extLst>
          </p:cNvPr>
          <p:cNvSpPr/>
          <p:nvPr/>
        </p:nvSpPr>
        <p:spPr>
          <a:xfrm>
            <a:off x="5187373" y="6431467"/>
            <a:ext cx="1298753" cy="369332"/>
          </a:xfrm>
          <a:prstGeom prst="rect">
            <a:avLst/>
          </a:prstGeom>
        </p:spPr>
        <p:txBody>
          <a:bodyPr wrap="none">
            <a:spAutoFit/>
          </a:bodyPr>
          <a:lstStyle/>
          <a:p>
            <a:r>
              <a:rPr lang="en-US" dirty="0"/>
              <a:t>Final State</a:t>
            </a:r>
          </a:p>
        </p:txBody>
      </p:sp>
    </p:spTree>
    <p:extLst>
      <p:ext uri="{BB962C8B-B14F-4D97-AF65-F5344CB8AC3E}">
        <p14:creationId xmlns:p14="http://schemas.microsoft.com/office/powerpoint/2010/main" val="2881244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ritannic Bold" panose="020B0903060703020204" pitchFamily="34" charset="0"/>
              </a:rPr>
              <a:t>Software Requirements</a:t>
            </a:r>
          </a:p>
        </p:txBody>
      </p:sp>
      <p:sp>
        <p:nvSpPr>
          <p:cNvPr id="3" name="Content Placeholder 2"/>
          <p:cNvSpPr>
            <a:spLocks noGrp="1"/>
          </p:cNvSpPr>
          <p:nvPr>
            <p:ph idx="1"/>
          </p:nvPr>
        </p:nvSpPr>
        <p:spPr/>
        <p:txBody>
          <a:bodyPr/>
          <a:lstStyle/>
          <a:p>
            <a:pPr>
              <a:buFont typeface="Wingdings" panose="05000000000000000000" pitchFamily="2" charset="2"/>
              <a:buChar char="Ø"/>
            </a:pPr>
            <a:endParaRPr lang="en-US" dirty="0"/>
          </a:p>
          <a:p>
            <a:pPr algn="just">
              <a:buFont typeface="Wingdings" panose="05000000000000000000" pitchFamily="2" charset="2"/>
              <a:buChar char="Ø"/>
            </a:pPr>
            <a:r>
              <a:rPr lang="en-US" dirty="0"/>
              <a:t>Operating System    : Windows 10</a:t>
            </a:r>
          </a:p>
          <a:p>
            <a:pPr algn="just">
              <a:buFont typeface="Wingdings" panose="05000000000000000000" pitchFamily="2" charset="2"/>
              <a:buChar char="Ø"/>
            </a:pPr>
            <a:r>
              <a:rPr lang="en-US" dirty="0"/>
              <a:t>Technology              : ASP. Net MVC,C#</a:t>
            </a:r>
          </a:p>
          <a:p>
            <a:pPr algn="just">
              <a:buFont typeface="Wingdings" panose="05000000000000000000" pitchFamily="2" charset="2"/>
              <a:buChar char="Ø"/>
            </a:pPr>
            <a:r>
              <a:rPr lang="en-US" dirty="0"/>
              <a:t>Web Technologies    :Html, JavaScript, CSS</a:t>
            </a:r>
          </a:p>
          <a:p>
            <a:pPr algn="just">
              <a:buFont typeface="Wingdings" panose="05000000000000000000" pitchFamily="2" charset="2"/>
              <a:buChar char="Ø"/>
            </a:pPr>
            <a:r>
              <a:rPr lang="en-US" dirty="0"/>
              <a:t>Web Server             :IIS Express</a:t>
            </a:r>
          </a:p>
          <a:p>
            <a:pPr algn="just">
              <a:buFont typeface="Wingdings" panose="05000000000000000000" pitchFamily="2" charset="2"/>
              <a:buChar char="Ø"/>
            </a:pPr>
            <a:r>
              <a:rPr lang="en-US" dirty="0"/>
              <a:t>Database                :SQL SERVER 2012</a:t>
            </a:r>
          </a:p>
        </p:txBody>
      </p:sp>
    </p:spTree>
    <p:extLst>
      <p:ext uri="{BB962C8B-B14F-4D97-AF65-F5344CB8AC3E}">
        <p14:creationId xmlns:p14="http://schemas.microsoft.com/office/powerpoint/2010/main" val="3228036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9AB1-2617-4268-81EE-E77F300698DC}"/>
              </a:ext>
            </a:extLst>
          </p:cNvPr>
          <p:cNvSpPr>
            <a:spLocks noGrp="1"/>
          </p:cNvSpPr>
          <p:nvPr>
            <p:ph type="title"/>
          </p:nvPr>
        </p:nvSpPr>
        <p:spPr/>
        <p:txBody>
          <a:bodyPr/>
          <a:lstStyle/>
          <a:p>
            <a:r>
              <a:rPr lang="en-US" u="sng" dirty="0">
                <a:latin typeface="Britannic Bold" panose="020B0903060703020204" pitchFamily="34" charset="0"/>
              </a:rPr>
              <a:t>Screen Shots:</a:t>
            </a:r>
          </a:p>
        </p:txBody>
      </p:sp>
      <p:pic>
        <p:nvPicPr>
          <p:cNvPr id="5" name="Content Placeholder 4" descr="A screenshot of a computer screen&#10;&#10;Description automatically generated">
            <a:extLst>
              <a:ext uri="{FF2B5EF4-FFF2-40B4-BE49-F238E27FC236}">
                <a16:creationId xmlns:a16="http://schemas.microsoft.com/office/drawing/2014/main" id="{91F433E8-01B5-4912-B247-0D0E2AA3D8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336800"/>
            <a:ext cx="8008218" cy="4368800"/>
          </a:xfrm>
        </p:spPr>
      </p:pic>
    </p:spTree>
    <p:extLst>
      <p:ext uri="{BB962C8B-B14F-4D97-AF65-F5344CB8AC3E}">
        <p14:creationId xmlns:p14="http://schemas.microsoft.com/office/powerpoint/2010/main" val="793827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EB68C-71E2-4412-9053-39018F37B814}"/>
              </a:ext>
            </a:extLst>
          </p:cNvPr>
          <p:cNvSpPr>
            <a:spLocks noGrp="1"/>
          </p:cNvSpPr>
          <p:nvPr>
            <p:ph type="title"/>
          </p:nvPr>
        </p:nvSpPr>
        <p:spPr/>
        <p:txBody>
          <a:bodyPr/>
          <a:lstStyle/>
          <a:p>
            <a:r>
              <a:rPr lang="en-US" dirty="0"/>
              <a:t>Cont..</a:t>
            </a:r>
          </a:p>
        </p:txBody>
      </p:sp>
      <p:pic>
        <p:nvPicPr>
          <p:cNvPr id="5" name="Content Placeholder 4" descr="A screenshot of a social media post&#10;&#10;Description automatically generated">
            <a:extLst>
              <a:ext uri="{FF2B5EF4-FFF2-40B4-BE49-F238E27FC236}">
                <a16:creationId xmlns:a16="http://schemas.microsoft.com/office/drawing/2014/main" id="{6F6BD4E1-F94E-4737-B61A-F979320F49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7437" y="2336800"/>
            <a:ext cx="6401102" cy="3598863"/>
          </a:xfrm>
        </p:spPr>
      </p:pic>
    </p:spTree>
    <p:extLst>
      <p:ext uri="{BB962C8B-B14F-4D97-AF65-F5344CB8AC3E}">
        <p14:creationId xmlns:p14="http://schemas.microsoft.com/office/powerpoint/2010/main" val="1653558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02B2-FE39-4347-8F10-3FF047772FE0}"/>
              </a:ext>
            </a:extLst>
          </p:cNvPr>
          <p:cNvSpPr>
            <a:spLocks noGrp="1"/>
          </p:cNvSpPr>
          <p:nvPr>
            <p:ph type="title"/>
          </p:nvPr>
        </p:nvSpPr>
        <p:spPr/>
        <p:txBody>
          <a:bodyPr/>
          <a:lstStyle/>
          <a:p>
            <a:r>
              <a:rPr lang="en-US" dirty="0"/>
              <a:t>Cont..</a:t>
            </a:r>
          </a:p>
        </p:txBody>
      </p:sp>
      <p:pic>
        <p:nvPicPr>
          <p:cNvPr id="5" name="Content Placeholder 4" descr="A screenshot of a cell phone&#10;&#10;Description automatically generated">
            <a:extLst>
              <a:ext uri="{FF2B5EF4-FFF2-40B4-BE49-F238E27FC236}">
                <a16:creationId xmlns:a16="http://schemas.microsoft.com/office/drawing/2014/main" id="{7DE9BB00-0B48-4C07-88D5-8DFF6C5FDC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0" y="2336800"/>
            <a:ext cx="9873379" cy="4264025"/>
          </a:xfrm>
        </p:spPr>
      </p:pic>
    </p:spTree>
    <p:extLst>
      <p:ext uri="{BB962C8B-B14F-4D97-AF65-F5344CB8AC3E}">
        <p14:creationId xmlns:p14="http://schemas.microsoft.com/office/powerpoint/2010/main" val="1004398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8FEF7-EB39-41AA-AE63-B5E097D5ADA7}"/>
              </a:ext>
            </a:extLst>
          </p:cNvPr>
          <p:cNvSpPr>
            <a:spLocks noGrp="1"/>
          </p:cNvSpPr>
          <p:nvPr>
            <p:ph type="title"/>
          </p:nvPr>
        </p:nvSpPr>
        <p:spPr>
          <a:xfrm>
            <a:off x="473906" y="753228"/>
            <a:ext cx="9613861" cy="1080938"/>
          </a:xfrm>
        </p:spPr>
        <p:txBody>
          <a:bodyPr/>
          <a:lstStyle/>
          <a:p>
            <a:r>
              <a:rPr lang="en-US" dirty="0"/>
              <a:t>Cont..</a:t>
            </a:r>
          </a:p>
        </p:txBody>
      </p:sp>
      <p:pic>
        <p:nvPicPr>
          <p:cNvPr id="5" name="Content Placeholder 4" descr="A screenshot of a computer&#10;&#10;Description automatically generated">
            <a:extLst>
              <a:ext uri="{FF2B5EF4-FFF2-40B4-BE49-F238E27FC236}">
                <a16:creationId xmlns:a16="http://schemas.microsoft.com/office/drawing/2014/main" id="{74DBC05A-B4AB-4576-88B9-2C5C3A53F3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7724" y="2133600"/>
            <a:ext cx="9820276" cy="4611506"/>
          </a:xfrm>
        </p:spPr>
      </p:pic>
    </p:spTree>
    <p:extLst>
      <p:ext uri="{BB962C8B-B14F-4D97-AF65-F5344CB8AC3E}">
        <p14:creationId xmlns:p14="http://schemas.microsoft.com/office/powerpoint/2010/main" val="503223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A9C4-F42C-4C39-A648-E0057BC1C8B4}"/>
              </a:ext>
            </a:extLst>
          </p:cNvPr>
          <p:cNvSpPr>
            <a:spLocks noGrp="1"/>
          </p:cNvSpPr>
          <p:nvPr>
            <p:ph type="title"/>
          </p:nvPr>
        </p:nvSpPr>
        <p:spPr/>
        <p:txBody>
          <a:bodyPr/>
          <a:lstStyle/>
          <a:p>
            <a:r>
              <a:rPr lang="en-US" dirty="0"/>
              <a:t>Cont..</a:t>
            </a:r>
          </a:p>
        </p:txBody>
      </p:sp>
      <p:pic>
        <p:nvPicPr>
          <p:cNvPr id="5" name="Content Placeholder 4" descr="A screenshot of a computer&#10;&#10;Description automatically generated">
            <a:extLst>
              <a:ext uri="{FF2B5EF4-FFF2-40B4-BE49-F238E27FC236}">
                <a16:creationId xmlns:a16="http://schemas.microsoft.com/office/drawing/2014/main" id="{11F16366-E50B-4B3D-A4AC-38C9A08163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775" y="2336800"/>
            <a:ext cx="10058400" cy="4168775"/>
          </a:xfrm>
        </p:spPr>
      </p:pic>
    </p:spTree>
    <p:extLst>
      <p:ext uri="{BB962C8B-B14F-4D97-AF65-F5344CB8AC3E}">
        <p14:creationId xmlns:p14="http://schemas.microsoft.com/office/powerpoint/2010/main" val="3568244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latin typeface="Britannic Bold" panose="020B0903060703020204" pitchFamily="34" charset="0"/>
              </a:rPr>
              <a:t>CONTENT:</a:t>
            </a:r>
          </a:p>
        </p:txBody>
      </p:sp>
      <p:sp>
        <p:nvSpPr>
          <p:cNvPr id="3" name="Content Placeholder 2"/>
          <p:cNvSpPr>
            <a:spLocks noGrp="1"/>
          </p:cNvSpPr>
          <p:nvPr>
            <p:ph idx="1"/>
          </p:nvPr>
        </p:nvSpPr>
        <p:spPr>
          <a:xfrm>
            <a:off x="680321" y="2336872"/>
            <a:ext cx="9613861" cy="4063927"/>
          </a:xfrm>
        </p:spPr>
        <p:txBody>
          <a:bodyPr>
            <a:normAutofit fontScale="70000" lnSpcReduction="20000"/>
          </a:bodyPr>
          <a:lstStyle/>
          <a:p>
            <a:pPr>
              <a:buFont typeface="Wingdings" panose="05000000000000000000" pitchFamily="2" charset="2"/>
              <a:buChar char="q"/>
            </a:pPr>
            <a:r>
              <a:rPr lang="en-US" sz="2800" dirty="0">
                <a:latin typeface="Britannic Bold" panose="020B0903060703020204" pitchFamily="34" charset="0"/>
              </a:rPr>
              <a:t> </a:t>
            </a:r>
            <a:r>
              <a:rPr lang="en-US" sz="2800" b="1" dirty="0"/>
              <a:t>ABSRACT</a:t>
            </a:r>
          </a:p>
          <a:p>
            <a:pPr>
              <a:buFont typeface="Wingdings" panose="05000000000000000000" pitchFamily="2" charset="2"/>
              <a:buChar char="q"/>
            </a:pPr>
            <a:r>
              <a:rPr lang="en-US" sz="2800" dirty="0"/>
              <a:t> </a:t>
            </a:r>
            <a:r>
              <a:rPr lang="en-US" sz="2800" b="1" dirty="0"/>
              <a:t>EXISTING SYSTEM</a:t>
            </a:r>
            <a:endParaRPr lang="en-US" sz="2800" dirty="0"/>
          </a:p>
          <a:p>
            <a:pPr>
              <a:buFont typeface="Wingdings" panose="05000000000000000000" pitchFamily="2" charset="2"/>
              <a:buChar char="q"/>
            </a:pPr>
            <a:r>
              <a:rPr lang="en-US" sz="2800" b="1" dirty="0"/>
              <a:t> PROPOSED SYSTEM</a:t>
            </a:r>
            <a:endParaRPr lang="en-US" sz="2800" dirty="0"/>
          </a:p>
          <a:p>
            <a:pPr>
              <a:buFont typeface="Wingdings" panose="05000000000000000000" pitchFamily="2" charset="2"/>
              <a:buChar char="q"/>
            </a:pPr>
            <a:r>
              <a:rPr lang="en-US" sz="2800" b="1" dirty="0"/>
              <a:t> PROJECT MODULES</a:t>
            </a:r>
          </a:p>
          <a:p>
            <a:pPr>
              <a:buFont typeface="Wingdings" panose="05000000000000000000" pitchFamily="2" charset="2"/>
              <a:buChar char="q"/>
            </a:pPr>
            <a:r>
              <a:rPr lang="en-US" sz="2800" b="1" dirty="0"/>
              <a:t> USE CASE DIAGRAMS</a:t>
            </a:r>
          </a:p>
          <a:p>
            <a:pPr>
              <a:buFont typeface="Wingdings" panose="05000000000000000000" pitchFamily="2" charset="2"/>
              <a:buChar char="q"/>
            </a:pPr>
            <a:r>
              <a:rPr lang="en-US" sz="2800" b="1" dirty="0"/>
              <a:t> CLASS DAIGRAMS</a:t>
            </a:r>
          </a:p>
          <a:p>
            <a:pPr>
              <a:buFont typeface="Wingdings" panose="05000000000000000000" pitchFamily="2" charset="2"/>
              <a:buChar char="q"/>
            </a:pPr>
            <a:r>
              <a:rPr lang="en-US" sz="2800" b="1" dirty="0"/>
              <a:t> SEQUENCE DIAGRAM</a:t>
            </a:r>
          </a:p>
          <a:p>
            <a:pPr>
              <a:buFont typeface="Wingdings" panose="05000000000000000000" pitchFamily="2" charset="2"/>
              <a:buChar char="q"/>
            </a:pPr>
            <a:r>
              <a:rPr lang="en-US" sz="2800" b="1" dirty="0"/>
              <a:t> ER DIAGRAM</a:t>
            </a:r>
          </a:p>
          <a:p>
            <a:pPr>
              <a:buFont typeface="Wingdings" panose="05000000000000000000" pitchFamily="2" charset="2"/>
              <a:buChar char="q"/>
            </a:pPr>
            <a:r>
              <a:rPr lang="en-US" sz="2800" b="1" dirty="0"/>
              <a:t> FLOW CHART</a:t>
            </a:r>
          </a:p>
          <a:p>
            <a:pPr>
              <a:buFont typeface="Wingdings" panose="05000000000000000000" pitchFamily="2" charset="2"/>
              <a:buChar char="q"/>
            </a:pPr>
            <a:r>
              <a:rPr lang="en-US" sz="2800" b="1" dirty="0"/>
              <a:t> ACTIVITY DIAGRAM</a:t>
            </a:r>
          </a:p>
          <a:p>
            <a:pPr>
              <a:buFont typeface="Wingdings" panose="05000000000000000000" pitchFamily="2" charset="2"/>
              <a:buChar char="q"/>
            </a:pPr>
            <a:r>
              <a:rPr lang="en-US" sz="2800" b="1" dirty="0"/>
              <a:t> Software Requirements</a:t>
            </a:r>
          </a:p>
          <a:p>
            <a:pPr>
              <a:buFont typeface="Wingdings" panose="05000000000000000000" pitchFamily="2" charset="2"/>
              <a:buChar char="q"/>
            </a:pPr>
            <a:r>
              <a:rPr lang="en-US" sz="2800" b="1" dirty="0"/>
              <a:t> Conclusion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80057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82767-9230-433C-92ED-B5C1AEAF9A83}"/>
              </a:ext>
            </a:extLst>
          </p:cNvPr>
          <p:cNvSpPr>
            <a:spLocks noGrp="1"/>
          </p:cNvSpPr>
          <p:nvPr>
            <p:ph type="title"/>
          </p:nvPr>
        </p:nvSpPr>
        <p:spPr/>
        <p:txBody>
          <a:bodyPr/>
          <a:lstStyle/>
          <a:p>
            <a:r>
              <a:rPr lang="en-US" dirty="0"/>
              <a:t>Cont..</a:t>
            </a:r>
          </a:p>
        </p:txBody>
      </p:sp>
      <p:pic>
        <p:nvPicPr>
          <p:cNvPr id="5" name="Content Placeholder 4" descr="A screenshot of a computer&#10;&#10;Description automatically generated">
            <a:extLst>
              <a:ext uri="{FF2B5EF4-FFF2-40B4-BE49-F238E27FC236}">
                <a16:creationId xmlns:a16="http://schemas.microsoft.com/office/drawing/2014/main" id="{D3E42DBB-FFD6-498C-B0C7-468F108AE1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336800"/>
            <a:ext cx="10048875" cy="4206875"/>
          </a:xfrm>
        </p:spPr>
      </p:pic>
    </p:spTree>
    <p:extLst>
      <p:ext uri="{BB962C8B-B14F-4D97-AF65-F5344CB8AC3E}">
        <p14:creationId xmlns:p14="http://schemas.microsoft.com/office/powerpoint/2010/main" val="3377405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E906-78B3-442E-BBEB-943149799FA1}"/>
              </a:ext>
            </a:extLst>
          </p:cNvPr>
          <p:cNvSpPr>
            <a:spLocks noGrp="1"/>
          </p:cNvSpPr>
          <p:nvPr>
            <p:ph type="title"/>
          </p:nvPr>
        </p:nvSpPr>
        <p:spPr/>
        <p:txBody>
          <a:bodyPr/>
          <a:lstStyle/>
          <a:p>
            <a:r>
              <a:rPr lang="en-US" dirty="0"/>
              <a:t>Cont..</a:t>
            </a:r>
          </a:p>
        </p:txBody>
      </p:sp>
      <p:pic>
        <p:nvPicPr>
          <p:cNvPr id="5" name="Content Placeholder 4" descr="A screenshot of a computer&#10;&#10;Description automatically generated">
            <a:extLst>
              <a:ext uri="{FF2B5EF4-FFF2-40B4-BE49-F238E27FC236}">
                <a16:creationId xmlns:a16="http://schemas.microsoft.com/office/drawing/2014/main" id="{BBB2CADC-1F04-4093-A391-CA776A989E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474" y="2336800"/>
            <a:ext cx="9991725" cy="4292600"/>
          </a:xfrm>
        </p:spPr>
      </p:pic>
    </p:spTree>
    <p:extLst>
      <p:ext uri="{BB962C8B-B14F-4D97-AF65-F5344CB8AC3E}">
        <p14:creationId xmlns:p14="http://schemas.microsoft.com/office/powerpoint/2010/main" val="3816293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5BA0-5F46-438B-8EF2-6B5A35910BFD}"/>
              </a:ext>
            </a:extLst>
          </p:cNvPr>
          <p:cNvSpPr>
            <a:spLocks noGrp="1"/>
          </p:cNvSpPr>
          <p:nvPr>
            <p:ph type="title"/>
          </p:nvPr>
        </p:nvSpPr>
        <p:spPr/>
        <p:txBody>
          <a:bodyPr/>
          <a:lstStyle/>
          <a:p>
            <a:r>
              <a:rPr lang="en-US" dirty="0"/>
              <a:t>Cont..</a:t>
            </a:r>
          </a:p>
        </p:txBody>
      </p:sp>
      <p:pic>
        <p:nvPicPr>
          <p:cNvPr id="5" name="Content Placeholder 4" descr="A screenshot of a cell phone&#10;&#10;Description automatically generated">
            <a:extLst>
              <a:ext uri="{FF2B5EF4-FFF2-40B4-BE49-F238E27FC236}">
                <a16:creationId xmlns:a16="http://schemas.microsoft.com/office/drawing/2014/main" id="{5E58DE2C-5486-4311-AAEE-72381DE4DE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2" y="2336800"/>
            <a:ext cx="9892428" cy="4340225"/>
          </a:xfrm>
        </p:spPr>
      </p:pic>
    </p:spTree>
    <p:extLst>
      <p:ext uri="{BB962C8B-B14F-4D97-AF65-F5344CB8AC3E}">
        <p14:creationId xmlns:p14="http://schemas.microsoft.com/office/powerpoint/2010/main" val="3776017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ritannic Bold" panose="020B0903060703020204" pitchFamily="34" charset="0"/>
              </a:rPr>
              <a:t>Conclusion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We can conclude that we can create Bill for house tax for the registered customer. We can add new customers to the Database. </a:t>
            </a:r>
          </a:p>
          <a:p>
            <a:pPr>
              <a:buFont typeface="Wingdings" panose="05000000000000000000" pitchFamily="2" charset="2"/>
              <a:buChar char="Ø"/>
            </a:pPr>
            <a:r>
              <a:rPr lang="en-US" dirty="0"/>
              <a:t>We can search for a customer in the database and all the details of customers are safe with username and password of the Admin.</a:t>
            </a:r>
          </a:p>
        </p:txBody>
      </p:sp>
    </p:spTree>
    <p:extLst>
      <p:ext uri="{BB962C8B-B14F-4D97-AF65-F5344CB8AC3E}">
        <p14:creationId xmlns:p14="http://schemas.microsoft.com/office/powerpoint/2010/main" val="2010328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4242" y="2746588"/>
            <a:ext cx="8144134" cy="1373070"/>
          </a:xfrm>
        </p:spPr>
        <p:txBody>
          <a:bodyPr/>
          <a:lstStyle/>
          <a:p>
            <a:r>
              <a:rPr lang="en-US" sz="9600" dirty="0">
                <a:latin typeface="Britannic Bold" panose="020B0903060703020204" pitchFamily="34" charset="0"/>
              </a:rPr>
              <a:t>Thank You</a:t>
            </a:r>
            <a:endParaRPr lang="en-US" dirty="0">
              <a:latin typeface="Britannic Bold" panose="020B0903060703020204" pitchFamily="34" charset="0"/>
            </a:endParaRPr>
          </a:p>
        </p:txBody>
      </p:sp>
    </p:spTree>
    <p:extLst>
      <p:ext uri="{BB962C8B-B14F-4D97-AF65-F5344CB8AC3E}">
        <p14:creationId xmlns:p14="http://schemas.microsoft.com/office/powerpoint/2010/main" val="4127450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ABSRACT: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600" dirty="0"/>
              <a:t>Main aim of this House Tax Billing System project is to implement an application which deals with maintaining House tax managing activities like generating a House tax bill, customer personal records and other administrative activities.</a:t>
            </a:r>
          </a:p>
          <a:p>
            <a:pPr>
              <a:buFont typeface="Wingdings" panose="05000000000000000000" pitchFamily="2" charset="2"/>
              <a:buChar char="Ø"/>
            </a:pPr>
            <a:r>
              <a:rPr lang="en-US" sz="2600" dirty="0"/>
              <a:t>Initially, all the information about customers will be entered and maintained, which in turn helps to generate House tax bill based on the customer’s area. This system will reduce manual work for maintaining records in files.</a:t>
            </a:r>
          </a:p>
        </p:txBody>
      </p:sp>
    </p:spTree>
    <p:extLst>
      <p:ext uri="{BB962C8B-B14F-4D97-AF65-F5344CB8AC3E}">
        <p14:creationId xmlns:p14="http://schemas.microsoft.com/office/powerpoint/2010/main" val="375823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EXISTING SYSTEM: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600" dirty="0"/>
              <a:t>The house billing system maintains information of customers. The data of customers is stored in a single file which consists of customers information, bills file, tracking bills to know the status of bills.</a:t>
            </a:r>
          </a:p>
          <a:p>
            <a:pPr>
              <a:buFont typeface="Wingdings" panose="05000000000000000000" pitchFamily="2" charset="2"/>
              <a:buChar char="Ø"/>
            </a:pPr>
            <a:r>
              <a:rPr lang="en-US" sz="2600" dirty="0"/>
              <a:t>In existing house billing system customer bills will take long time to get the information, Searching of particular customer information is tough.</a:t>
            </a:r>
          </a:p>
        </p:txBody>
      </p:sp>
    </p:spTree>
    <p:extLst>
      <p:ext uri="{BB962C8B-B14F-4D97-AF65-F5344CB8AC3E}">
        <p14:creationId xmlns:p14="http://schemas.microsoft.com/office/powerpoint/2010/main" val="1987335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PROPOSED SYSTEM: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600" dirty="0"/>
              <a:t>The house billing system stores customer information. It calculates the house tax of the customer based on area.</a:t>
            </a:r>
          </a:p>
          <a:p>
            <a:pPr>
              <a:buFont typeface="Wingdings" panose="05000000000000000000" pitchFamily="2" charset="2"/>
              <a:buChar char="Ø"/>
            </a:pPr>
            <a:r>
              <a:rPr lang="en-US" sz="2600" dirty="0"/>
              <a:t>It is calculated by maintaining different files such as customer information file, bills files, tracking bills for the status of the bill of each customer. </a:t>
            </a:r>
          </a:p>
          <a:p>
            <a:pPr>
              <a:buFont typeface="Wingdings" panose="05000000000000000000" pitchFamily="2" charset="2"/>
              <a:buChar char="Ø"/>
            </a:pPr>
            <a:r>
              <a:rPr lang="en-US" sz="2600" dirty="0"/>
              <a:t>All the information of customer can be searched by using ID number.</a:t>
            </a:r>
          </a:p>
        </p:txBody>
      </p:sp>
    </p:spTree>
    <p:extLst>
      <p:ext uri="{BB962C8B-B14F-4D97-AF65-F5344CB8AC3E}">
        <p14:creationId xmlns:p14="http://schemas.microsoft.com/office/powerpoint/2010/main" val="4283344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PROJECT</a:t>
            </a:r>
            <a:r>
              <a:rPr lang="en-US" u="sng" dirty="0"/>
              <a:t> </a:t>
            </a:r>
            <a:r>
              <a:rPr lang="en-US" u="sng" dirty="0">
                <a:latin typeface="Britannic Bold" panose="020B0903060703020204" pitchFamily="34" charset="0"/>
              </a:rPr>
              <a:t>MODULES</a:t>
            </a:r>
            <a:r>
              <a:rPr lang="en-US" u="sng" dirty="0"/>
              <a:t>:</a:t>
            </a:r>
          </a:p>
        </p:txBody>
      </p:sp>
      <p:sp>
        <p:nvSpPr>
          <p:cNvPr id="3" name="Content Placeholder 2"/>
          <p:cNvSpPr>
            <a:spLocks noGrp="1"/>
          </p:cNvSpPr>
          <p:nvPr>
            <p:ph idx="1"/>
          </p:nvPr>
        </p:nvSpPr>
        <p:spPr>
          <a:xfrm>
            <a:off x="680321" y="2336873"/>
            <a:ext cx="11348547" cy="4347262"/>
          </a:xfrm>
        </p:spPr>
        <p:txBody>
          <a:bodyPr/>
          <a:lstStyle/>
          <a:p>
            <a:pPr marL="0" indent="0">
              <a:buNone/>
            </a:pPr>
            <a:r>
              <a:rPr lang="en-US" sz="2600" b="1" dirty="0"/>
              <a:t>Managing Customer records </a:t>
            </a:r>
            <a:r>
              <a:rPr lang="en-US" b="1" dirty="0"/>
              <a:t>                               </a:t>
            </a:r>
            <a:endParaRPr lang="en-US" dirty="0"/>
          </a:p>
          <a:p>
            <a:pPr marL="457200" indent="-457200">
              <a:buFont typeface="+mj-lt"/>
              <a:buAutoNum type="alphaLcParenR"/>
            </a:pPr>
            <a:r>
              <a:rPr lang="en-US" dirty="0"/>
              <a:t>To create customer file</a:t>
            </a:r>
          </a:p>
          <a:p>
            <a:pPr marL="457200" indent="-457200">
              <a:buFont typeface="+mj-lt"/>
              <a:buAutoNum type="alphaLcParenR"/>
            </a:pPr>
            <a:r>
              <a:rPr lang="en-US" dirty="0"/>
              <a:t>To update customer file</a:t>
            </a:r>
          </a:p>
          <a:p>
            <a:pPr marL="457200" indent="-457200">
              <a:buFont typeface="+mj-lt"/>
              <a:buAutoNum type="alphaLcParenR"/>
            </a:pPr>
            <a:r>
              <a:rPr lang="en-US" dirty="0"/>
              <a:t>To generate Reports</a:t>
            </a:r>
          </a:p>
          <a:p>
            <a:pPr marL="457200" indent="-457200">
              <a:buFont typeface="+mj-lt"/>
              <a:buAutoNum type="alphaLcParenR"/>
            </a:pPr>
            <a:r>
              <a:rPr lang="en-US" dirty="0"/>
              <a:t>To search for customer information</a:t>
            </a:r>
          </a:p>
          <a:p>
            <a:pPr marL="0" indent="0">
              <a:buNone/>
            </a:pPr>
            <a:r>
              <a:rPr lang="en-US" sz="2600" b="1" dirty="0"/>
              <a:t>Managing the generated bills</a:t>
            </a:r>
            <a:endParaRPr lang="en-US" sz="2600" dirty="0"/>
          </a:p>
          <a:p>
            <a:pPr marL="457200" indent="-457200">
              <a:buFont typeface="+mj-lt"/>
              <a:buAutoNum type="alphaLcParenR"/>
            </a:pPr>
            <a:r>
              <a:rPr lang="en-US" dirty="0"/>
              <a:t>To create Bills file </a:t>
            </a:r>
          </a:p>
          <a:p>
            <a:pPr marL="457200" indent="-457200">
              <a:buFont typeface="+mj-lt"/>
              <a:buAutoNum type="alphaLcParenR"/>
            </a:pPr>
            <a:r>
              <a:rPr lang="en-US" dirty="0"/>
              <a:t>To update bills file </a:t>
            </a:r>
          </a:p>
          <a:p>
            <a:pPr marL="457200" indent="-457200">
              <a:buFont typeface="+mj-lt"/>
              <a:buAutoNum type="alphaLcParenR"/>
            </a:pPr>
            <a:r>
              <a:rPr lang="en-US" dirty="0"/>
              <a:t>To generate Reports                    </a:t>
            </a:r>
          </a:p>
        </p:txBody>
      </p:sp>
    </p:spTree>
    <p:extLst>
      <p:ext uri="{BB962C8B-B14F-4D97-AF65-F5344CB8AC3E}">
        <p14:creationId xmlns:p14="http://schemas.microsoft.com/office/powerpoint/2010/main" val="268651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600" b="1" dirty="0"/>
              <a:t>Tracking bill status</a:t>
            </a:r>
          </a:p>
          <a:p>
            <a:pPr marL="0" indent="0">
              <a:buNone/>
            </a:pPr>
            <a:endParaRPr lang="en-US" sz="2600" b="1" dirty="0"/>
          </a:p>
          <a:p>
            <a:pPr marL="514350" indent="-514350">
              <a:buFont typeface="+mj-lt"/>
              <a:buAutoNum type="alphaLcParenR"/>
            </a:pPr>
            <a:r>
              <a:rPr lang="en-US" dirty="0"/>
              <a:t>To update payments</a:t>
            </a:r>
          </a:p>
          <a:p>
            <a:pPr marL="514350" indent="-514350">
              <a:buFont typeface="+mj-lt"/>
              <a:buAutoNum type="alphaLcParenR"/>
            </a:pPr>
            <a:r>
              <a:rPr lang="en-US" dirty="0"/>
              <a:t>To notify defaulters</a:t>
            </a:r>
          </a:p>
          <a:p>
            <a:pPr marL="514350" indent="-514350">
              <a:buFont typeface="+mj-lt"/>
              <a:buAutoNum type="alphaLcParenR"/>
            </a:pPr>
            <a:r>
              <a:rPr lang="en-US" dirty="0"/>
              <a:t>To generate Reports</a:t>
            </a:r>
          </a:p>
          <a:p>
            <a:pPr marL="0" indent="0">
              <a:buNone/>
            </a:pPr>
            <a:endParaRPr lang="en-US" dirty="0"/>
          </a:p>
        </p:txBody>
      </p:sp>
    </p:spTree>
    <p:extLst>
      <p:ext uri="{BB962C8B-B14F-4D97-AF65-F5344CB8AC3E}">
        <p14:creationId xmlns:p14="http://schemas.microsoft.com/office/powerpoint/2010/main" val="19756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USE CASE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079223"/>
            <a:ext cx="9613861" cy="4630670"/>
          </a:xfrm>
        </p:spPr>
      </p:pic>
    </p:spTree>
    <p:extLst>
      <p:ext uri="{BB962C8B-B14F-4D97-AF65-F5344CB8AC3E}">
        <p14:creationId xmlns:p14="http://schemas.microsoft.com/office/powerpoint/2010/main" val="1072135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CLASS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041951"/>
            <a:ext cx="8553831" cy="4781991"/>
          </a:xfrm>
        </p:spPr>
      </p:pic>
    </p:spTree>
    <p:extLst>
      <p:ext uri="{BB962C8B-B14F-4D97-AF65-F5344CB8AC3E}">
        <p14:creationId xmlns:p14="http://schemas.microsoft.com/office/powerpoint/2010/main" val="368664342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179</TotalTime>
  <Words>461</Words>
  <Application>Microsoft Office PowerPoint</Application>
  <PresentationFormat>Widescreen</PresentationFormat>
  <Paragraphs>87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Britannic Bold</vt:lpstr>
      <vt:lpstr>Trebuchet MS</vt:lpstr>
      <vt:lpstr>Wingdings</vt:lpstr>
      <vt:lpstr>Berlin</vt:lpstr>
      <vt:lpstr>House Tax Billing System</vt:lpstr>
      <vt:lpstr>CONTENT:</vt:lpstr>
      <vt:lpstr>ABSRACT:</vt:lpstr>
      <vt:lpstr>EXISTING SYSTEM:</vt:lpstr>
      <vt:lpstr>PROPOSED SYSTEM:</vt:lpstr>
      <vt:lpstr>PROJECT MODULES:</vt:lpstr>
      <vt:lpstr>PowerPoint Presentation</vt:lpstr>
      <vt:lpstr>USE CASE DIAGRAM:</vt:lpstr>
      <vt:lpstr>CLASS DIAGRAM:</vt:lpstr>
      <vt:lpstr>SEQUENCE DIAGRAM:</vt:lpstr>
      <vt:lpstr>ER DIAGRAM:</vt:lpstr>
      <vt:lpstr>PowerPoint Presentation</vt:lpstr>
      <vt:lpstr>PowerPoint Presentation</vt:lpstr>
      <vt:lpstr>Software Requirements</vt:lpstr>
      <vt:lpstr>Screen Shots:</vt:lpstr>
      <vt:lpstr>Cont..</vt:lpstr>
      <vt:lpstr>Cont..</vt:lpstr>
      <vt:lpstr>Cont..</vt:lpstr>
      <vt:lpstr>Cont..</vt:lpstr>
      <vt:lpstr>Cont..</vt:lpstr>
      <vt:lpstr>Cont..</vt:lpstr>
      <vt:lpstr>Cont..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Tax Billing System</dc:title>
  <dc:creator>shashank akula</dc:creator>
  <cp:lastModifiedBy>shashank akula</cp:lastModifiedBy>
  <cp:revision>16</cp:revision>
  <dcterms:created xsi:type="dcterms:W3CDTF">2019-10-14T15:30:01Z</dcterms:created>
  <dcterms:modified xsi:type="dcterms:W3CDTF">2019-10-28T15:35:57Z</dcterms:modified>
</cp:coreProperties>
</file>