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83" r:id="rId3"/>
    <p:sldId id="284" r:id="rId4"/>
    <p:sldId id="286" r:id="rId5"/>
    <p:sldId id="288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300" r:id="rId17"/>
    <p:sldId id="285" r:id="rId18"/>
    <p:sldId id="298" r:id="rId19"/>
    <p:sldId id="299" r:id="rId20"/>
    <p:sldId id="282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27.01.2019.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94640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27.01.2019.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61424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27.01.2019.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534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27.01.2019.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90296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27.01.2019.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126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27.01.2019.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059152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27.01.2019.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87338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27.01.2019.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01082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27.01.2019.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03244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27.01.2019.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87378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27.01.2019.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7182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27.01.2019.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1181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27.01.2019.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0744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27.01.2019.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76885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27.01.2019.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3719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F86F-7B19-4502-992E-0079C56A3A86}" type="datetimeFigureOut">
              <a:rPr lang="hr-BA" smtClean="0"/>
              <a:t>27.01.2019.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99194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3F86F-7B19-4502-992E-0079C56A3A86}" type="datetimeFigureOut">
              <a:rPr lang="hr-BA" smtClean="0"/>
              <a:t>27.01.2019.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8DAC75-8B33-4B85-8199-33722526E790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49193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C032-C55A-4FDB-ACB6-6DF38559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04" y="1397000"/>
            <a:ext cx="8637899" cy="2653836"/>
          </a:xfrm>
        </p:spPr>
        <p:txBody>
          <a:bodyPr>
            <a:normAutofit/>
          </a:bodyPr>
          <a:lstStyle/>
          <a:p>
            <a:r>
              <a:rPr lang="hr-BA" dirty="0"/>
              <a:t>Nasljeđivanje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13541-FFB9-47E0-9123-4DFD54A99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30697"/>
          </a:xfrm>
        </p:spPr>
        <p:txBody>
          <a:bodyPr>
            <a:normAutofit fontScale="85000" lnSpcReduction="20000"/>
          </a:bodyPr>
          <a:lstStyle/>
          <a:p>
            <a:r>
              <a:rPr lang="hr-BA" dirty="0"/>
              <a:t>Programiranje 3</a:t>
            </a:r>
            <a:br>
              <a:rPr lang="hr-BA" dirty="0"/>
            </a:br>
            <a:r>
              <a:rPr lang="hr-BA" dirty="0"/>
              <a:t>Aida Pirušić</a:t>
            </a:r>
            <a:br>
              <a:rPr lang="hr-BA" dirty="0"/>
            </a:br>
            <a:r>
              <a:rPr lang="hr-BA" dirty="0"/>
              <a:t>Kulturni Centar Kralj Fahd Mostar</a:t>
            </a:r>
          </a:p>
          <a:p>
            <a:endParaRPr lang="hr-BA" dirty="0"/>
          </a:p>
          <a:p>
            <a:endParaRPr lang="hr-BA" dirty="0"/>
          </a:p>
          <a:p>
            <a:endParaRPr lang="hr-BA" dirty="0"/>
          </a:p>
          <a:p>
            <a:pPr algn="l"/>
            <a:r>
              <a:rPr lang="hr-BA" dirty="0">
                <a:solidFill>
                  <a:schemeClr val="bg1">
                    <a:lumMod val="50000"/>
                  </a:schemeClr>
                </a:solidFill>
              </a:rPr>
              <a:t>U nekim dijelovima ove prezentacije korišteno je predavanje ‘Nasljeđivanje klasa’’ – doc.dr. Denis Mušić)</a:t>
            </a:r>
          </a:p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380789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134A-3D48-4A1A-8BBD-A9F8785C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Funkcije članice i nasljeđivanje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45859-B178-4841-B9BB-9A759D540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7084" y="2887398"/>
            <a:ext cx="3629886" cy="10832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9BD512-66DB-47AE-9254-DBBDCF3A0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36077"/>
            <a:ext cx="56197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8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30B5-F96D-4EAC-A139-086B4B9D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24" y="0"/>
            <a:ext cx="8719654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hr-BA" sz="2800" dirty="0"/>
              <a:t>Direktne i indirektne bazne klase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5790-D9F1-419F-AD2D-B429FF5D6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1270001"/>
            <a:ext cx="2930517" cy="545435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BA" sz="2000" dirty="0"/>
              <a:t>Direktne bazne klase su one koje su eksplicitno navedene u zaglavlju neke klase.</a:t>
            </a:r>
            <a:br>
              <a:rPr lang="hr-BA" sz="2000" dirty="0"/>
            </a:br>
            <a:br>
              <a:rPr lang="hr-BA" sz="2000" dirty="0"/>
            </a:br>
            <a:br>
              <a:rPr lang="hr-BA" sz="2000" dirty="0"/>
            </a:br>
            <a:br>
              <a:rPr lang="hr-BA" sz="2000" dirty="0"/>
            </a:br>
            <a:endParaRPr lang="hr-BA" sz="2000" dirty="0"/>
          </a:p>
          <a:p>
            <a:pPr>
              <a:lnSpc>
                <a:spcPct val="90000"/>
              </a:lnSpc>
            </a:pPr>
            <a:r>
              <a:rPr lang="hr-BA" sz="2000" dirty="0"/>
              <a:t>Indirektne bazne klase nisu direktno navedene u zaglavlju klase, ali su one bazna klasa nekoj od klasa koje trenutna nasljeđuje.</a:t>
            </a:r>
            <a:br>
              <a:rPr lang="hr-BA" sz="2000" dirty="0"/>
            </a:br>
            <a:endParaRPr lang="hr-BA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F94A3-4501-4062-8F2B-48337E814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557" y="1065930"/>
            <a:ext cx="5421162" cy="236307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6BB720-FBA8-4083-B271-EBF3DEF04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57" y="4122016"/>
            <a:ext cx="5182721" cy="260234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2756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5785-5400-438F-A95D-0489F484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Konstruktori i destruktori u izvedenim klasama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DA949-D2A3-4899-80C5-9F471E150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sz="2000" b="1" dirty="0">
                <a:solidFill>
                  <a:srgbClr val="FF0000"/>
                </a:solidFill>
              </a:rPr>
              <a:t>Konstruktori, destruktori i operatori dodjele bazne klase se ne nasljeđuju u izvedenim klasama.</a:t>
            </a:r>
          </a:p>
          <a:p>
            <a:r>
              <a:rPr lang="hr-BA" sz="2000" dirty="0">
                <a:solidFill>
                  <a:schemeClr val="tx1"/>
                </a:solidFill>
              </a:rPr>
              <a:t>Konstruktor izvedene klase prvo poziva konstruktor bazne klase kako bi se inicijalizovali atributi bazne klase.</a:t>
            </a:r>
          </a:p>
          <a:p>
            <a:r>
              <a:rPr lang="hr-BA" sz="2000" dirty="0">
                <a:solidFill>
                  <a:schemeClr val="tx1"/>
                </a:solidFill>
              </a:rPr>
              <a:t>Destruktor izvedene klase poziva se PRIJE destruktora bazne klase.</a:t>
            </a:r>
          </a:p>
        </p:txBody>
      </p:sp>
    </p:spTree>
    <p:extLst>
      <p:ext uri="{BB962C8B-B14F-4D97-AF65-F5344CB8AC3E}">
        <p14:creationId xmlns:p14="http://schemas.microsoft.com/office/powerpoint/2010/main" val="163361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BB801-7D9D-4BE9-9EAC-BBDD4CD6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r-BA" sz="3300">
                <a:solidFill>
                  <a:schemeClr val="bg1"/>
                </a:solidFill>
              </a:rPr>
              <a:t>Konstruktori kopije u izvedenim klasama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5046-7CBC-4D14-B58B-D696F501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hr-BA" sz="2000" dirty="0">
                <a:solidFill>
                  <a:schemeClr val="bg1"/>
                </a:solidFill>
              </a:rPr>
              <a:t>Ako izvedena klasa ima konstruktor kopije onda on poziva neki od konstruktora bazne klase.</a:t>
            </a:r>
          </a:p>
          <a:p>
            <a:r>
              <a:rPr lang="hr-BA" sz="2000" dirty="0">
                <a:solidFill>
                  <a:schemeClr val="bg1"/>
                </a:solidFill>
              </a:rPr>
              <a:t>Primjer je prikazan na narednim slajdovima:</a:t>
            </a:r>
          </a:p>
          <a:p>
            <a:endParaRPr lang="hr-BA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7AE3B-33AF-460F-8769-3B3E6434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01" y="296421"/>
            <a:ext cx="6049554" cy="6265157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BB801-7D9D-4BE9-9EAC-BBDD4CD6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r-BA" sz="3300">
                <a:solidFill>
                  <a:schemeClr val="bg1"/>
                </a:solidFill>
              </a:rPr>
              <a:t>Konstruktori kopije u izvedenim klasama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5046-7CBC-4D14-B58B-D696F501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hr-BA" sz="2000" dirty="0">
                <a:solidFill>
                  <a:schemeClr val="bg1"/>
                </a:solidFill>
              </a:rPr>
              <a:t>U konstruktoru kopije za klasu Pas vidimo poziv konstruktora od bazne klase KucniLjubimac.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A2AE4-6F72-49B0-A891-A24E101F9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887" y="1004478"/>
            <a:ext cx="6196795" cy="525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48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BB801-7D9D-4BE9-9EAC-BBDD4CD6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r-BA" sz="3300">
                <a:solidFill>
                  <a:schemeClr val="bg1"/>
                </a:solidFill>
              </a:rPr>
              <a:t>Konstruktori kopije u izvedenim klasama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5046-7CBC-4D14-B58B-D696F501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hr-BA" sz="2000" dirty="0">
                <a:solidFill>
                  <a:schemeClr val="bg1"/>
                </a:solidFill>
              </a:rPr>
              <a:t>U konstruktoru kopije za klasu Pas vidimo poziv konstruktora kopije od bazne klase KucniLjubimac.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82E0A-BE84-4E4E-88A5-A6BA51374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53" y="1057272"/>
            <a:ext cx="64960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52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F36D-36D3-4B8A-89DA-5E9C4930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Nivoi nasljeđivanja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440EB3-191B-49C2-9D98-14349FE9D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07" y="1724265"/>
            <a:ext cx="9034295" cy="36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63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C032-C55A-4FDB-ACB6-6DF38559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04" y="1397000"/>
            <a:ext cx="8637899" cy="2653836"/>
          </a:xfrm>
        </p:spPr>
        <p:txBody>
          <a:bodyPr>
            <a:normAutofit/>
          </a:bodyPr>
          <a:lstStyle/>
          <a:p>
            <a:r>
              <a:rPr lang="hr-BA" dirty="0"/>
              <a:t>Višestruko nasljeđivanje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859DED-E42C-4D35-BD29-62F86000D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704983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2BEF-FA97-4B66-906A-79B0D730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r-BA"/>
              <a:t>Višestruko nasljeđivanje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490F-CD82-441D-875B-D7DA62FC6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1002"/>
            <a:ext cx="8596668" cy="3880773"/>
          </a:xfrm>
        </p:spPr>
        <p:txBody>
          <a:bodyPr>
            <a:normAutofit/>
          </a:bodyPr>
          <a:lstStyle/>
          <a:p>
            <a:r>
              <a:rPr lang="hr-BA" sz="2000" dirty="0"/>
              <a:t>Slučaj kada jedna klasa nasljeđuje više baznih klasa.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25174-EEFB-4441-8D82-78F51DF6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5" y="2508658"/>
            <a:ext cx="10185011" cy="431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4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2100-E858-47AA-9716-F2CF5EDA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Višestruko nasljeđivanje - primjer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C563-3B36-4B11-9480-7AB475BA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62278-20FC-4E23-8D97-3049EE30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56" y="1766693"/>
            <a:ext cx="6500154" cy="380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3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9EAC-BE6F-421F-94D7-F92E73C3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r-BA" dirty="0"/>
              <a:t>Nasljeđivanje klasa (engl. Inheritance)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6C08A-8F3D-4218-BAD7-1F0D4409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8364"/>
            <a:ext cx="5220430" cy="4981461"/>
          </a:xfrm>
        </p:spPr>
        <p:txBody>
          <a:bodyPr>
            <a:noAutofit/>
          </a:bodyPr>
          <a:lstStyle/>
          <a:p>
            <a:r>
              <a:rPr lang="hr-BA" sz="2000" dirty="0"/>
              <a:t>Naziv nasljeđivanje odnosi se na činjenicu da jedna klasa može naslijediti dio ili svu strukturu i ponašanje od druge klase. </a:t>
            </a:r>
          </a:p>
          <a:p>
            <a:r>
              <a:rPr lang="hr-BA" sz="2000" dirty="0"/>
              <a:t>Klasa koja nasljeđuje zove </a:t>
            </a:r>
            <a:r>
              <a:rPr lang="hr-BA" sz="2000" dirty="0">
                <a:solidFill>
                  <a:srgbClr val="C00000"/>
                </a:solidFill>
              </a:rPr>
              <a:t>se </a:t>
            </a:r>
            <a:r>
              <a:rPr lang="hr-BA" sz="2000" b="1" dirty="0">
                <a:solidFill>
                  <a:srgbClr val="C00000"/>
                </a:solidFill>
              </a:rPr>
              <a:t>podklasa (subclass) ili izvedena klasa</a:t>
            </a:r>
            <a:r>
              <a:rPr lang="hr-BA" sz="2000" b="1" dirty="0"/>
              <a:t> </a:t>
            </a:r>
            <a:r>
              <a:rPr lang="hr-BA" sz="2000" dirty="0"/>
              <a:t>klase od koje nasljeđuje. Ako je klasa B podklasa klase A onda ja klasa A </a:t>
            </a:r>
            <a:r>
              <a:rPr lang="hr-BA" sz="2000" b="1" dirty="0">
                <a:solidFill>
                  <a:srgbClr val="C00000"/>
                </a:solidFill>
              </a:rPr>
              <a:t>nadklasa (superclass) ili bazna klasa</a:t>
            </a:r>
            <a:r>
              <a:rPr lang="hr-BA" sz="2000" dirty="0">
                <a:solidFill>
                  <a:srgbClr val="C00000"/>
                </a:solidFill>
              </a:rPr>
              <a:t> </a:t>
            </a:r>
            <a:r>
              <a:rPr lang="hr-BA" sz="2000" dirty="0"/>
              <a:t>klase B.</a:t>
            </a:r>
          </a:p>
          <a:p>
            <a:r>
              <a:rPr lang="hr-BA" sz="2000" dirty="0"/>
              <a:t>Podklasa može nadopunjavati strukturu i ponašanje klase koju nasljeđuje, a može i zamijeniti ili izmijeniti naslijeđeno ponašanje, ali ne i naslijeđenu strukturu. </a:t>
            </a:r>
          </a:p>
          <a:p>
            <a:endParaRPr lang="hr-BA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FCF11-500A-44D2-8C79-D4C70A6EF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724" y="2293692"/>
            <a:ext cx="2011889" cy="325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8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58B9-D3F4-4933-A710-E08B34BC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Vježba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2EC6-76F6-4233-9300-F1E07EC1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08" y="1630502"/>
            <a:ext cx="8596668" cy="3880773"/>
          </a:xfrm>
        </p:spPr>
        <p:txBody>
          <a:bodyPr/>
          <a:lstStyle/>
          <a:p>
            <a:r>
              <a:rPr lang="hr-BA" dirty="0"/>
              <a:t>Zadatak u prilogu ...</a:t>
            </a:r>
          </a:p>
          <a:p>
            <a:endParaRPr lang="hr-BA" dirty="0"/>
          </a:p>
        </p:txBody>
      </p:sp>
      <p:pic>
        <p:nvPicPr>
          <p:cNvPr id="5122" name="Picture 2" descr="Slikovni rezultat za practice">
            <a:extLst>
              <a:ext uri="{FF2B5EF4-FFF2-40B4-BE49-F238E27FC236}">
                <a16:creationId xmlns:a16="http://schemas.microsoft.com/office/drawing/2014/main" id="{0E832723-13AF-4F86-B21A-6D24714F4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12" y="2041526"/>
            <a:ext cx="770572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638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92162C-0942-4499-9548-60ECC317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b="1" dirty="0" err="1">
                <a:solidFill>
                  <a:srgbClr val="FFC000"/>
                </a:solidFill>
              </a:rPr>
              <a:t>Hvala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na</a:t>
            </a:r>
            <a:r>
              <a:rPr lang="en-US" sz="3000" b="1" dirty="0">
                <a:solidFill>
                  <a:srgbClr val="FFC000"/>
                </a:solidFill>
              </a:rPr>
              <a:t> </a:t>
            </a:r>
            <a:r>
              <a:rPr lang="en-US" sz="3000" b="1" dirty="0" err="1">
                <a:solidFill>
                  <a:srgbClr val="FFC000"/>
                </a:solidFill>
              </a:rPr>
              <a:t>pažnji</a:t>
            </a:r>
            <a:r>
              <a:rPr lang="en-US" sz="3000" b="1" dirty="0">
                <a:solidFill>
                  <a:srgbClr val="FFC000"/>
                </a:solidFill>
              </a:rPr>
              <a:t>!</a:t>
            </a:r>
            <a:br>
              <a:rPr lang="en-US" sz="3000" b="1" dirty="0">
                <a:solidFill>
                  <a:srgbClr val="FFC000"/>
                </a:solidFill>
              </a:rPr>
            </a:br>
            <a:r>
              <a:rPr lang="en-US" sz="3000" b="1" dirty="0">
                <a:solidFill>
                  <a:srgbClr val="FFC000"/>
                </a:solidFill>
              </a:rPr>
              <a:t>aida.pirusic@hotmail.com</a:t>
            </a:r>
            <a:br>
              <a:rPr lang="en-US" sz="3000" b="1" dirty="0">
                <a:solidFill>
                  <a:srgbClr val="FFC000"/>
                </a:solidFill>
              </a:rPr>
            </a:br>
            <a:endParaRPr lang="en-US" sz="3000" b="1" dirty="0">
              <a:solidFill>
                <a:srgbClr val="FFC000"/>
              </a:solidFill>
            </a:endParaRPr>
          </a:p>
        </p:txBody>
      </p:sp>
      <p:sp>
        <p:nvSpPr>
          <p:cNvPr id="38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5F455-76BE-4F9D-B0A8-4F2751A2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r-BA">
                <a:solidFill>
                  <a:schemeClr val="bg1"/>
                </a:solidFill>
              </a:rPr>
              <a:t>Vrste nasljeđivanja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81A9-05E8-4669-9A4B-9EA91907A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hr-BA" dirty="0">
                <a:solidFill>
                  <a:schemeClr val="bg1"/>
                </a:solidFill>
              </a:rPr>
              <a:t>Postoje dvije vrste nasljeđivanja</a:t>
            </a:r>
            <a:br>
              <a:rPr lang="hr-BA" dirty="0">
                <a:solidFill>
                  <a:schemeClr val="bg1"/>
                </a:solidFill>
              </a:rPr>
            </a:br>
            <a:r>
              <a:rPr lang="hr-BA" dirty="0">
                <a:solidFill>
                  <a:schemeClr val="bg1"/>
                </a:solidFill>
              </a:rPr>
              <a:t>1. Jednostruko nasljeđivanje (klasa izvedena iz jedne bazne klase)</a:t>
            </a:r>
            <a:br>
              <a:rPr lang="hr-BA" dirty="0">
                <a:solidFill>
                  <a:schemeClr val="bg1"/>
                </a:solidFill>
              </a:rPr>
            </a:br>
            <a:br>
              <a:rPr lang="hr-BA" dirty="0">
                <a:solidFill>
                  <a:schemeClr val="bg1"/>
                </a:solidFill>
              </a:rPr>
            </a:br>
            <a:r>
              <a:rPr lang="hr-BA" dirty="0">
                <a:solidFill>
                  <a:schemeClr val="bg1"/>
                </a:solidFill>
              </a:rPr>
              <a:t>2. Višestruku nasljeđivanje (klasa izvedena iz više baznih klasa)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79B95-4712-49BC-84B9-AB12261D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01" y="1331271"/>
            <a:ext cx="6111444" cy="4382954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9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ikovni rezultat za access right">
            <a:extLst>
              <a:ext uri="{FF2B5EF4-FFF2-40B4-BE49-F238E27FC236}">
                <a16:creationId xmlns:a16="http://schemas.microsoft.com/office/drawing/2014/main" id="{53634965-DB39-48DE-BB32-A807FE2812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0" r="-2" b="10384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CAD06-544A-439D-A00A-3FC2F4B8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BA" sz="2800"/>
              <a:t>Tipovi nasljeđivanja prema pravu pristupa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16BC9-2202-4453-922A-DC38064B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81" y="2160589"/>
            <a:ext cx="4763558" cy="3880773"/>
          </a:xfrm>
        </p:spPr>
        <p:txBody>
          <a:bodyPr>
            <a:normAutofit/>
          </a:bodyPr>
          <a:lstStyle/>
          <a:p>
            <a:r>
              <a:rPr lang="hr-BA" sz="2000" dirty="0"/>
              <a:t>Tipovi nasljeđivanja prema pravu pristupa:</a:t>
            </a:r>
            <a:br>
              <a:rPr lang="hr-BA" sz="2000" dirty="0"/>
            </a:br>
            <a:r>
              <a:rPr lang="hr-BA" sz="2000" dirty="0"/>
              <a:t>- </a:t>
            </a:r>
            <a:r>
              <a:rPr lang="hr-BA" sz="2000" b="1" dirty="0">
                <a:solidFill>
                  <a:srgbClr val="C00000"/>
                </a:solidFill>
              </a:rPr>
              <a:t>public</a:t>
            </a:r>
            <a:r>
              <a:rPr lang="hr-BA" sz="2000" dirty="0"/>
              <a:t>:objekat izvedene klase dostupan je objektu bazne klase </a:t>
            </a:r>
            <a:br>
              <a:rPr lang="hr-BA" sz="2000" dirty="0"/>
            </a:br>
            <a:br>
              <a:rPr lang="hr-BA" sz="2000" dirty="0"/>
            </a:br>
            <a:r>
              <a:rPr lang="hr-BA" sz="2000" dirty="0"/>
              <a:t>- </a:t>
            </a:r>
            <a:r>
              <a:rPr lang="hr-BA" sz="2000" b="1" dirty="0">
                <a:solidFill>
                  <a:srgbClr val="C00000"/>
                </a:solidFill>
              </a:rPr>
              <a:t>private</a:t>
            </a:r>
            <a:r>
              <a:rPr lang="hr-BA" sz="2000" dirty="0"/>
              <a:t>:objekat izvedene klase nije dostupan objektu bazne klase</a:t>
            </a:r>
            <a:br>
              <a:rPr lang="hr-BA" sz="2000" dirty="0"/>
            </a:br>
            <a:br>
              <a:rPr lang="hr-BA" sz="2000" dirty="0"/>
            </a:br>
            <a:r>
              <a:rPr lang="hr-BA" sz="2000" dirty="0"/>
              <a:t>- </a:t>
            </a:r>
            <a:r>
              <a:rPr lang="hr-BA" sz="2000" b="1" dirty="0">
                <a:solidFill>
                  <a:srgbClr val="C00000"/>
                </a:solidFill>
              </a:rPr>
              <a:t>protected</a:t>
            </a:r>
            <a:r>
              <a:rPr lang="hr-BA" sz="2000" dirty="0"/>
              <a:t>:izvedene klase i prijatelji mogu pristupiti zaštićenim (protected) članovima</a:t>
            </a:r>
          </a:p>
          <a:p>
            <a:endParaRPr lang="hr-BA" sz="20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301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ECA94-19C6-419B-B6A8-364586A8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r-BA">
                <a:solidFill>
                  <a:schemeClr val="bg1"/>
                </a:solidFill>
              </a:rPr>
              <a:t>Friend funkcije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29D3-EDBB-4B20-B022-D8A0B052A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hr-BA">
                <a:solidFill>
                  <a:schemeClr val="bg1"/>
                </a:solidFill>
              </a:rPr>
              <a:t>Ukratko, funkcija koja je definisana kao friend za neku klasu može da "vidi" privatne promenljive te klase.</a:t>
            </a:r>
          </a:p>
          <a:p>
            <a:endParaRPr lang="hr-BA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BE901-BDD3-4F89-8D5E-ABEE05055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971" y="1331271"/>
            <a:ext cx="6767516" cy="3333000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6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582EB-1029-4BB2-856C-A391478D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r-BA">
                <a:solidFill>
                  <a:schemeClr val="bg1"/>
                </a:solidFill>
              </a:rPr>
              <a:t>Public nasljeđivanje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C133A9-401A-4D9C-85CB-3F2FED92A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hr-BA" sz="2000" dirty="0">
                <a:solidFill>
                  <a:schemeClr val="bg1"/>
                </a:solidFill>
              </a:rPr>
              <a:t>Klasa Student je izvedena iz klase Osoba.</a:t>
            </a:r>
          </a:p>
          <a:p>
            <a:r>
              <a:rPr lang="hr-BA" sz="2000" dirty="0">
                <a:solidFill>
                  <a:schemeClr val="bg1"/>
                </a:solidFill>
              </a:rPr>
              <a:t>Friend funkcije se ne nasljeđuju</a:t>
            </a:r>
          </a:p>
          <a:p>
            <a:r>
              <a:rPr lang="hr-BA" sz="2000" dirty="0">
                <a:solidFill>
                  <a:schemeClr val="bg1"/>
                </a:solidFill>
              </a:rPr>
              <a:t>Private članovi bazne klase nisu dostupni unutar izvedene</a:t>
            </a:r>
          </a:p>
          <a:p>
            <a:r>
              <a:rPr lang="hr-BA" sz="2000" dirty="0">
                <a:solidFill>
                  <a:schemeClr val="bg1"/>
                </a:solidFill>
              </a:rPr>
              <a:t>Ne nasljeđuju se konstruktori, destruktori.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5D05335-5EBB-4FED-BF40-A36CFF8AA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917034"/>
            <a:ext cx="5143500" cy="3011416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1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670D-EF9B-4B2C-9967-596C495F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Public nasljeđivanje - primjer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6F3979-F45E-4E06-9645-8248BE769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483" y="1722348"/>
            <a:ext cx="7355515" cy="43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8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4B08-D01B-49B2-AEED-41B4398D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568"/>
            <a:ext cx="8596668" cy="1320800"/>
          </a:xfrm>
        </p:spPr>
        <p:txBody>
          <a:bodyPr/>
          <a:lstStyle/>
          <a:p>
            <a:r>
              <a:rPr lang="hr-BA" dirty="0"/>
              <a:t>Casting pokazivača bazne klase u pokazivač izvedene klase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09820-6558-42D4-9596-D50F8E8D1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81E27-5BD5-4C52-B0B9-677288075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27" y="1361368"/>
            <a:ext cx="5613009" cy="549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4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1F1F-71A1-4394-A814-82485228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Funkcije članice i nasljeđivanje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227B-87EC-40BB-A011-D4B2272D1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sz="2000" dirty="0"/>
              <a:t>Funkcije članice izvedene klase ne mogu direktno pristupiti private članovima bazne klase.</a:t>
            </a:r>
          </a:p>
          <a:p>
            <a:r>
              <a:rPr lang="hr-BA" sz="2000" dirty="0"/>
              <a:t>U izvedenoj klasi je moguće izvršiti predefinisanje funkcije članice bazne klase, pri čemu je potrebno voditi računa o slijedećem:</a:t>
            </a:r>
            <a:br>
              <a:rPr lang="hr-BA" sz="2000" dirty="0"/>
            </a:br>
            <a:r>
              <a:rPr lang="hr-BA" sz="2000" dirty="0"/>
              <a:t>- Radi se o novoj verziji funkcije sa istim potpisom</a:t>
            </a:r>
            <a:br>
              <a:rPr lang="hr-BA" sz="2000" dirty="0"/>
            </a:br>
            <a:r>
              <a:rPr lang="hr-BA" sz="2000" dirty="0"/>
              <a:t>- Kada se navede ime funkcije u izvedenoj klasi, automatski se poziva izvedena verzija</a:t>
            </a:r>
            <a:br>
              <a:rPr lang="hr-BA" sz="2000" dirty="0"/>
            </a:br>
            <a:r>
              <a:rPr lang="hr-BA" sz="2000" dirty="0"/>
              <a:t>- Može se koristiti scope-resolution operator (::) za pristup verziji u baznoj klasi iz izvedene klase</a:t>
            </a:r>
          </a:p>
        </p:txBody>
      </p:sp>
    </p:spTree>
    <p:extLst>
      <p:ext uri="{BB962C8B-B14F-4D97-AF65-F5344CB8AC3E}">
        <p14:creationId xmlns:p14="http://schemas.microsoft.com/office/powerpoint/2010/main" val="35356303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295</Words>
  <Application>Microsoft Office PowerPoint</Application>
  <PresentationFormat>Widescreen</PresentationFormat>
  <Paragraphs>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Nasljeđivanje </vt:lpstr>
      <vt:lpstr>Nasljeđivanje klasa (engl. Inheritance)</vt:lpstr>
      <vt:lpstr>Vrste nasljeđivanja</vt:lpstr>
      <vt:lpstr>Tipovi nasljeđivanja prema pravu pristupa</vt:lpstr>
      <vt:lpstr>Friend funkcije</vt:lpstr>
      <vt:lpstr>Public nasljeđivanje</vt:lpstr>
      <vt:lpstr>Public nasljeđivanje - primjer</vt:lpstr>
      <vt:lpstr>Casting pokazivača bazne klase u pokazivač izvedene klase</vt:lpstr>
      <vt:lpstr>Funkcije članice i nasljeđivanje</vt:lpstr>
      <vt:lpstr>Funkcije članice i nasljeđivanje</vt:lpstr>
      <vt:lpstr>Direktne i indirektne bazne klase</vt:lpstr>
      <vt:lpstr>Konstruktori i destruktori u izvedenim klasama</vt:lpstr>
      <vt:lpstr>Konstruktori kopije u izvedenim klasama</vt:lpstr>
      <vt:lpstr>Konstruktori kopije u izvedenim klasama</vt:lpstr>
      <vt:lpstr>Konstruktori kopije u izvedenim klasama</vt:lpstr>
      <vt:lpstr>Nivoi nasljeđivanja</vt:lpstr>
      <vt:lpstr>Višestruko nasljeđivanje </vt:lpstr>
      <vt:lpstr>Višestruko nasljeđivanje</vt:lpstr>
      <vt:lpstr>Višestruko nasljeđivanje - primjer</vt:lpstr>
      <vt:lpstr>Vježba</vt:lpstr>
      <vt:lpstr>Hvala na pažnji! aida.pirusic@hotmail.com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Nasljeđivanje </dc:title>
  <dc:creator>Adna Zlomužica</dc:creator>
  <cp:lastModifiedBy>Adna Zlomužica</cp:lastModifiedBy>
  <cp:revision>19</cp:revision>
  <dcterms:created xsi:type="dcterms:W3CDTF">2019-01-27T17:06:47Z</dcterms:created>
  <dcterms:modified xsi:type="dcterms:W3CDTF">2019-01-27T19:41:39Z</dcterms:modified>
</cp:coreProperties>
</file>