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282" r:id="rId23"/>
    <p:sldId id="26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F86F-7B19-4502-992E-0079C56A3A86}" type="datetimeFigureOut">
              <a:rPr lang="hr-BA" smtClean="0"/>
              <a:t>29.01.2019.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94640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F86F-7B19-4502-992E-0079C56A3A86}" type="datetimeFigureOut">
              <a:rPr lang="hr-BA" smtClean="0"/>
              <a:t>29.01.2019.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614243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F86F-7B19-4502-992E-0079C56A3A86}" type="datetimeFigureOut">
              <a:rPr lang="hr-BA" smtClean="0"/>
              <a:t>29.01.2019.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5347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F86F-7B19-4502-992E-0079C56A3A86}" type="datetimeFigureOut">
              <a:rPr lang="hr-BA" smtClean="0"/>
              <a:t>29.01.2019.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902961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F86F-7B19-4502-992E-0079C56A3A86}" type="datetimeFigureOut">
              <a:rPr lang="hr-BA" smtClean="0"/>
              <a:t>29.01.2019.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3126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F86F-7B19-4502-992E-0079C56A3A86}" type="datetimeFigureOut">
              <a:rPr lang="hr-BA" smtClean="0"/>
              <a:t>29.01.2019.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059152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F86F-7B19-4502-992E-0079C56A3A86}" type="datetimeFigureOut">
              <a:rPr lang="hr-BA" smtClean="0"/>
              <a:t>29.01.2019.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873387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F86F-7B19-4502-992E-0079C56A3A86}" type="datetimeFigureOut">
              <a:rPr lang="hr-BA" smtClean="0"/>
              <a:t>29.01.2019.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01082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F86F-7B19-4502-992E-0079C56A3A86}" type="datetimeFigureOut">
              <a:rPr lang="hr-BA" smtClean="0"/>
              <a:t>29.01.2019.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403244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F86F-7B19-4502-992E-0079C56A3A86}" type="datetimeFigureOut">
              <a:rPr lang="hr-BA" smtClean="0"/>
              <a:t>29.01.2019.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87378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F86F-7B19-4502-992E-0079C56A3A86}" type="datetimeFigureOut">
              <a:rPr lang="hr-BA" smtClean="0"/>
              <a:t>29.01.2019.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27182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F86F-7B19-4502-992E-0079C56A3A86}" type="datetimeFigureOut">
              <a:rPr lang="hr-BA" smtClean="0"/>
              <a:t>29.01.2019.</a:t>
            </a:fld>
            <a:endParaRPr lang="hr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11818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F86F-7B19-4502-992E-0079C56A3A86}" type="datetimeFigureOut">
              <a:rPr lang="hr-BA" smtClean="0"/>
              <a:t>29.01.2019.</a:t>
            </a:fld>
            <a:endParaRPr lang="hr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20744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F86F-7B19-4502-992E-0079C56A3A86}" type="datetimeFigureOut">
              <a:rPr lang="hr-BA" smtClean="0"/>
              <a:t>29.01.2019.</a:t>
            </a:fld>
            <a:endParaRPr lang="hr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76885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F86F-7B19-4502-992E-0079C56A3A86}" type="datetimeFigureOut">
              <a:rPr lang="hr-BA" smtClean="0"/>
              <a:t>29.01.2019.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3719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F86F-7B19-4502-992E-0079C56A3A86}" type="datetimeFigureOut">
              <a:rPr lang="hr-BA" smtClean="0"/>
              <a:t>29.01.2019.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99194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3F86F-7B19-4502-992E-0079C56A3A86}" type="datetimeFigureOut">
              <a:rPr lang="hr-BA" smtClean="0"/>
              <a:t>29.01.2019.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491937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C032-C55A-4FDB-ACB6-6DF38559A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104" y="1397000"/>
            <a:ext cx="8637899" cy="2653836"/>
          </a:xfrm>
        </p:spPr>
        <p:txBody>
          <a:bodyPr>
            <a:normAutofit/>
          </a:bodyPr>
          <a:lstStyle/>
          <a:p>
            <a:r>
              <a:rPr lang="hr-BA" dirty="0"/>
              <a:t>Preklapanje operatora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13541-FFB9-47E0-9123-4DFD54A99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230697"/>
          </a:xfrm>
        </p:spPr>
        <p:txBody>
          <a:bodyPr>
            <a:normAutofit fontScale="85000" lnSpcReduction="20000"/>
          </a:bodyPr>
          <a:lstStyle/>
          <a:p>
            <a:r>
              <a:rPr lang="hr-BA" dirty="0"/>
              <a:t>Programiranje 3</a:t>
            </a:r>
            <a:br>
              <a:rPr lang="hr-BA" dirty="0"/>
            </a:br>
            <a:r>
              <a:rPr lang="hr-BA" dirty="0"/>
              <a:t>Aida Pirušić</a:t>
            </a:r>
            <a:br>
              <a:rPr lang="hr-BA" dirty="0"/>
            </a:br>
            <a:r>
              <a:rPr lang="hr-BA" dirty="0"/>
              <a:t>Kulturni Centar Kralj Fahd Mostar</a:t>
            </a:r>
          </a:p>
          <a:p>
            <a:endParaRPr lang="hr-BA" dirty="0"/>
          </a:p>
          <a:p>
            <a:endParaRPr lang="hr-BA" dirty="0"/>
          </a:p>
          <a:p>
            <a:endParaRPr lang="hr-BA" dirty="0"/>
          </a:p>
          <a:p>
            <a:pPr algn="l"/>
            <a:r>
              <a:rPr lang="hr-BA" dirty="0">
                <a:solidFill>
                  <a:schemeClr val="bg1">
                    <a:lumMod val="50000"/>
                  </a:schemeClr>
                </a:solidFill>
              </a:rPr>
              <a:t>U nekim dijelovima ove prezentacije korišteno je predavanje ‘Preklapanje operatora’’ – doc.dr. Denis Mušić)</a:t>
            </a:r>
          </a:p>
          <a:p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3807897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76135B-9A92-4252-82F8-D7BD0D02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055" y="263640"/>
            <a:ext cx="4203045" cy="1375608"/>
          </a:xfrm>
        </p:spPr>
        <p:txBody>
          <a:bodyPr anchor="ctr">
            <a:normAutofit/>
          </a:bodyPr>
          <a:lstStyle/>
          <a:p>
            <a:r>
              <a:rPr lang="hr-BA" dirty="0">
                <a:solidFill>
                  <a:schemeClr val="bg1"/>
                </a:solidFill>
              </a:rPr>
              <a:t>Operator pridruživanja =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6A831-164E-44FB-8C0B-A6207A697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132" y="2100521"/>
            <a:ext cx="3973943" cy="3440110"/>
          </a:xfrm>
        </p:spPr>
        <p:txBody>
          <a:bodyPr>
            <a:normAutofit/>
          </a:bodyPr>
          <a:lstStyle/>
          <a:p>
            <a:r>
              <a:rPr lang="hr-BA" sz="2000" dirty="0">
                <a:solidFill>
                  <a:schemeClr val="bg1"/>
                </a:solidFill>
              </a:rPr>
              <a:t>Problem sa prethodnog </a:t>
            </a:r>
            <a:br>
              <a:rPr lang="hr-BA" sz="2000" dirty="0">
                <a:solidFill>
                  <a:schemeClr val="bg1"/>
                </a:solidFill>
              </a:rPr>
            </a:br>
            <a:r>
              <a:rPr lang="hr-BA" sz="2000" dirty="0">
                <a:solidFill>
                  <a:schemeClr val="bg1"/>
                </a:solidFill>
              </a:rPr>
              <a:t>slajda rješavamo tako što preklapamo operator pridruživanja </a:t>
            </a:r>
            <a:br>
              <a:rPr lang="hr-BA" sz="2000" dirty="0">
                <a:solidFill>
                  <a:schemeClr val="bg1"/>
                </a:solidFill>
              </a:rPr>
            </a:br>
            <a:r>
              <a:rPr lang="hr-BA" sz="2000" dirty="0">
                <a:solidFill>
                  <a:schemeClr val="bg1"/>
                </a:solidFill>
              </a:rPr>
              <a:t>za klasu Osoba.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A52217-5CEC-45AB-AE91-FC467B015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679" y="1781175"/>
            <a:ext cx="82867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404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5A919-EBCA-4631-BA3D-34B912BD9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hr-BA">
                <a:solidFill>
                  <a:schemeClr val="bg1"/>
                </a:solidFill>
              </a:rPr>
              <a:t>Operator pridruživanja =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75A8A-BB52-4B5F-BC24-EB91CE5D6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hr-BA" sz="2000" dirty="0">
                <a:solidFill>
                  <a:schemeClr val="bg1"/>
                </a:solidFill>
              </a:rPr>
              <a:t>Program više ne puca prilikom dealokacije, zahvaljujući operatoru =, u kojem smo se pobrinuli da za objekat o2 alociramo novi prostor u dinamičkoj memoriji za njegove atribute.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5082D2-F0F2-472E-87D9-0CB538EA2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875" y="1709813"/>
            <a:ext cx="6685125" cy="3438368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899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63F86-3804-4B77-9B56-5C710387E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797970" cy="1320800"/>
          </a:xfrm>
        </p:spPr>
        <p:txBody>
          <a:bodyPr/>
          <a:lstStyle/>
          <a:p>
            <a:r>
              <a:rPr lang="hr-BA" dirty="0"/>
              <a:t>Konstruktor kopije vs. Operator pridruživanja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A2ECB-9E54-4AFF-A071-C7F493C75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hr-BA" dirty="0"/>
              <a:t>Konstruktor kopije:</a:t>
            </a:r>
            <a:br>
              <a:rPr lang="hr-BA" dirty="0"/>
            </a:br>
            <a:r>
              <a:rPr lang="hr-BA" dirty="0"/>
              <a:t>- poziva se prilikom kreiranja novog objekta</a:t>
            </a:r>
            <a:br>
              <a:rPr lang="hr-BA" dirty="0"/>
            </a:br>
            <a:r>
              <a:rPr lang="hr-BA" dirty="0"/>
              <a:t>- kreira NOVI objekat i dodjeljuje mu vrijednosti</a:t>
            </a:r>
            <a:br>
              <a:rPr lang="hr-BA" dirty="0"/>
            </a:br>
            <a:r>
              <a:rPr lang="hr-BA" dirty="0"/>
              <a:t>- vrši se predaja argumenata po vrijednosti </a:t>
            </a:r>
          </a:p>
          <a:p>
            <a:r>
              <a:rPr lang="hr-BA" dirty="0"/>
              <a:t>Operator pridruživanja</a:t>
            </a:r>
            <a:br>
              <a:rPr lang="hr-BA" dirty="0"/>
            </a:br>
            <a:r>
              <a:rPr lang="hr-BA" dirty="0"/>
              <a:t>- Kopira vrijednosti objekta u VEĆ POSTOJEĆI OBJEKAT (ne kreira novi objekat).</a:t>
            </a:r>
          </a:p>
          <a:p>
            <a:endParaRPr lang="hr-B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1611A8-1F77-44DA-BEE2-580097610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279" y="4543865"/>
            <a:ext cx="4807321" cy="170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817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3DCF2-14F8-413F-BE39-F492F696C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hr-BA">
                <a:solidFill>
                  <a:schemeClr val="bg1"/>
                </a:solidFill>
              </a:rPr>
              <a:t>Operator poređenja ==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9D2BD-220C-496C-900D-6799AE8F9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89"/>
            <a:ext cx="3973943" cy="4053943"/>
          </a:xfrm>
        </p:spPr>
        <p:txBody>
          <a:bodyPr>
            <a:normAutofit/>
          </a:bodyPr>
          <a:lstStyle/>
          <a:p>
            <a:r>
              <a:rPr lang="hr-BA" sz="2000" dirty="0">
                <a:solidFill>
                  <a:schemeClr val="bg1"/>
                </a:solidFill>
              </a:rPr>
              <a:t>Ukoliko želimo provjeriti da li su vrijednosti neka dva objekta jednaka, za to bismo pozivali operator ==</a:t>
            </a:r>
          </a:p>
          <a:p>
            <a:r>
              <a:rPr lang="hr-BA" sz="2000" dirty="0">
                <a:solidFill>
                  <a:schemeClr val="bg1"/>
                </a:solidFill>
              </a:rPr>
              <a:t>Sa slike lijevo možemo vidjeti, da za klase nemamo definisan defaultni operator ==</a:t>
            </a:r>
          </a:p>
          <a:p>
            <a:r>
              <a:rPr lang="hr-BA" sz="2000" dirty="0">
                <a:solidFill>
                  <a:schemeClr val="bg1"/>
                </a:solidFill>
              </a:rPr>
              <a:t>Ukoliko želimo koristiti ovaj operator obavezno je da ga preklopimo.</a:t>
            </a:r>
          </a:p>
          <a:p>
            <a:endParaRPr lang="hr-BA" sz="2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EE1EE6-B003-49A8-95F3-CE116617B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14263"/>
            <a:ext cx="5090834" cy="4900269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580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507A7A-F216-4673-909D-87B2D8C3C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hr-B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Operator ==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B9838-B0E3-4BDD-B632-6F856A2F6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r>
              <a:rPr lang="hr-BA" sz="2000" dirty="0">
                <a:solidFill>
                  <a:srgbClr val="FFFFFF"/>
                </a:solidFill>
              </a:rPr>
              <a:t>Operator poređenja je moguće preklopiti na dva načina:</a:t>
            </a:r>
            <a:br>
              <a:rPr lang="hr-BA" sz="2000" dirty="0">
                <a:solidFill>
                  <a:srgbClr val="FFFFFF"/>
                </a:solidFill>
              </a:rPr>
            </a:br>
            <a:r>
              <a:rPr lang="hr-BA" sz="2000" dirty="0">
                <a:solidFill>
                  <a:srgbClr val="FFFFFF"/>
                </a:solidFill>
              </a:rPr>
              <a:t>1. kao funkcija članica </a:t>
            </a:r>
            <a:br>
              <a:rPr lang="hr-BA" sz="2000" dirty="0">
                <a:solidFill>
                  <a:srgbClr val="FFFFFF"/>
                </a:solidFill>
              </a:rPr>
            </a:br>
            <a:r>
              <a:rPr lang="hr-BA" sz="2000" dirty="0">
                <a:solidFill>
                  <a:srgbClr val="FFFFFF"/>
                </a:solidFill>
              </a:rPr>
              <a:t>2. kao globalna funkcija</a:t>
            </a:r>
          </a:p>
        </p:txBody>
      </p:sp>
    </p:spTree>
    <p:extLst>
      <p:ext uri="{BB962C8B-B14F-4D97-AF65-F5344CB8AC3E}">
        <p14:creationId xmlns:p14="http://schemas.microsoft.com/office/powerpoint/2010/main" val="1789596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DFED1-20B1-436B-9DB0-F481D695E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0591"/>
            <a:ext cx="8596668" cy="1320800"/>
          </a:xfrm>
        </p:spPr>
        <p:txBody>
          <a:bodyPr/>
          <a:lstStyle/>
          <a:p>
            <a:r>
              <a:rPr lang="hr-BA" dirty="0"/>
              <a:t>Preklapanje operatora ==</a:t>
            </a:r>
            <a:br>
              <a:rPr lang="hr-BA" dirty="0"/>
            </a:br>
            <a:r>
              <a:rPr lang="hr-BA" sz="2800" dirty="0"/>
              <a:t>(funkcija članica)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AF400-5173-4166-ABEF-996E0493B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B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E7A16B-B48B-4F35-A9C3-F14256BAB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44" y="1651391"/>
            <a:ext cx="11548859" cy="45970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E1E896-D41D-49F2-9EB0-BC9F29547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301" y="5380962"/>
            <a:ext cx="8092902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72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DFED1-20B1-436B-9DB0-F481D695E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0591"/>
            <a:ext cx="8596668" cy="1320800"/>
          </a:xfrm>
        </p:spPr>
        <p:txBody>
          <a:bodyPr/>
          <a:lstStyle/>
          <a:p>
            <a:r>
              <a:rPr lang="hr-BA" dirty="0"/>
              <a:t>Preklapanje operatora ==</a:t>
            </a:r>
            <a:br>
              <a:rPr lang="hr-BA" dirty="0"/>
            </a:br>
            <a:r>
              <a:rPr lang="hr-BA" sz="2800" dirty="0"/>
              <a:t>(globalna funkcija)</a:t>
            </a:r>
            <a:endParaRPr lang="hr-B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3ED33CF-4E03-4ABA-AE92-9E4823B57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944" y="2127696"/>
            <a:ext cx="8892250" cy="1301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CBFE0A-1DA5-41CB-85DD-16D95D5E2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454" y="4504885"/>
            <a:ext cx="64389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52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likovni rezultat za programming console">
            <a:extLst>
              <a:ext uri="{FF2B5EF4-FFF2-40B4-BE49-F238E27FC236}">
                <a16:creationId xmlns:a16="http://schemas.microsoft.com/office/drawing/2014/main" id="{0B42437B-2746-4287-A08D-789D537DB0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" r="30497"/>
          <a:stretch/>
        </p:blipFill>
        <p:spPr bwMode="auto">
          <a:xfrm>
            <a:off x="322048" y="-1"/>
            <a:ext cx="4551305" cy="3429000"/>
          </a:xfrm>
          <a:custGeom>
            <a:avLst/>
            <a:gdLst>
              <a:gd name="connsiteX0" fmla="*/ 509916 w 4551305"/>
              <a:gd name="connsiteY0" fmla="*/ 0 h 3429000"/>
              <a:gd name="connsiteX1" fmla="*/ 4551305 w 4551305"/>
              <a:gd name="connsiteY1" fmla="*/ 0 h 3429000"/>
              <a:gd name="connsiteX2" fmla="*/ 4551305 w 4551305"/>
              <a:gd name="connsiteY2" fmla="*/ 1 h 3429000"/>
              <a:gd name="connsiteX3" fmla="*/ 3693885 w 4551305"/>
              <a:gd name="connsiteY3" fmla="*/ 1 h 3429000"/>
              <a:gd name="connsiteX4" fmla="*/ 3181696 w 4551305"/>
              <a:gd name="connsiteY4" fmla="*/ 3429000 h 3429000"/>
              <a:gd name="connsiteX5" fmla="*/ 0 w 4551305"/>
              <a:gd name="connsiteY5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1305" h="3429000">
                <a:moveTo>
                  <a:pt x="509916" y="0"/>
                </a:moveTo>
                <a:lnTo>
                  <a:pt x="4551305" y="0"/>
                </a:lnTo>
                <a:lnTo>
                  <a:pt x="4551305" y="1"/>
                </a:lnTo>
                <a:lnTo>
                  <a:pt x="3693885" y="1"/>
                </a:lnTo>
                <a:lnTo>
                  <a:pt x="3181696" y="3429000"/>
                </a:lnTo>
                <a:lnTo>
                  <a:pt x="0" y="3429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8741B0-F40F-4E0A-953B-4D8D52298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225" y="609600"/>
            <a:ext cx="5114776" cy="1320800"/>
          </a:xfrm>
        </p:spPr>
        <p:txBody>
          <a:bodyPr>
            <a:normAutofit/>
          </a:bodyPr>
          <a:lstStyle/>
          <a:p>
            <a:r>
              <a:rPr lang="hr-BA"/>
              <a:t>Operatori &lt;&lt; i &gt;&gt;</a:t>
            </a:r>
          </a:p>
        </p:txBody>
      </p:sp>
      <p:pic>
        <p:nvPicPr>
          <p:cNvPr id="2050" name="Picture 2" descr="Slikovni rezultat za programming console">
            <a:extLst>
              <a:ext uri="{FF2B5EF4-FFF2-40B4-BE49-F238E27FC236}">
                <a16:creationId xmlns:a16="http://schemas.microsoft.com/office/drawing/2014/main" id="{31A2C77F-FA7B-4D9B-A644-AE7EA4FFEC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9"/>
          <a:stretch/>
        </p:blipFill>
        <p:spPr bwMode="auto">
          <a:xfrm>
            <a:off x="-10633" y="3428999"/>
            <a:ext cx="3514376" cy="3429001"/>
          </a:xfrm>
          <a:custGeom>
            <a:avLst/>
            <a:gdLst>
              <a:gd name="connsiteX0" fmla="*/ 332680 w 3514376"/>
              <a:gd name="connsiteY0" fmla="*/ 0 h 3429001"/>
              <a:gd name="connsiteX1" fmla="*/ 3514376 w 3514376"/>
              <a:gd name="connsiteY1" fmla="*/ 0 h 3429001"/>
              <a:gd name="connsiteX2" fmla="*/ 3002186 w 3514376"/>
              <a:gd name="connsiteY2" fmla="*/ 3429001 h 3429001"/>
              <a:gd name="connsiteX3" fmla="*/ 0 w 3514376"/>
              <a:gd name="connsiteY3" fmla="*/ 3429001 h 3429001"/>
              <a:gd name="connsiteX4" fmla="*/ 0 w 3514376"/>
              <a:gd name="connsiteY4" fmla="*/ 2237155 h 342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14376" h="3429001">
                <a:moveTo>
                  <a:pt x="332680" y="0"/>
                </a:moveTo>
                <a:lnTo>
                  <a:pt x="3514376" y="0"/>
                </a:lnTo>
                <a:lnTo>
                  <a:pt x="3002186" y="3429001"/>
                </a:lnTo>
                <a:lnTo>
                  <a:pt x="0" y="3429001"/>
                </a:lnTo>
                <a:lnTo>
                  <a:pt x="0" y="223715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6" name="Straight Connector 134">
            <a:extLst>
              <a:ext uri="{FF2B5EF4-FFF2-40B4-BE49-F238E27FC236}">
                <a16:creationId xmlns:a16="http://schemas.microsoft.com/office/drawing/2014/main" id="{835B6B0F-84C5-4986-B96B-5AB6A5B3F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2012" y="3428999"/>
            <a:ext cx="32511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Isosceles Triangle 30">
            <a:extLst>
              <a:ext uri="{FF2B5EF4-FFF2-40B4-BE49-F238E27FC236}">
                <a16:creationId xmlns:a16="http://schemas.microsoft.com/office/drawing/2014/main" id="{A6CAC168-72F1-4649-BEAF-F73284853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A0E36-BC28-4505-8537-580565209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225" y="1590270"/>
            <a:ext cx="5114776" cy="4956301"/>
          </a:xfrm>
        </p:spPr>
        <p:txBody>
          <a:bodyPr>
            <a:normAutofit/>
          </a:bodyPr>
          <a:lstStyle/>
          <a:p>
            <a:r>
              <a:rPr lang="hr-BA" sz="2000" dirty="0"/>
              <a:t>Kod varijabli primitivnog tipa podatka smo koristili operator &lt;&lt; za ispis određenog sadržaja na konzolu, te operator &gt;&gt; za unos informacija sa konzole.</a:t>
            </a:r>
          </a:p>
          <a:p>
            <a:r>
              <a:rPr lang="hr-BA" sz="2000" dirty="0"/>
              <a:t>Sada je to isto moguće primjeniti sa objektima klasa, zahvaljujući mogućnosti preklapanja operatora.</a:t>
            </a:r>
          </a:p>
          <a:p>
            <a:r>
              <a:rPr lang="hr-BA" sz="2000" dirty="0"/>
              <a:t>Da bi se preklopili ovi opratori potrebni su </a:t>
            </a:r>
            <a:r>
              <a:rPr lang="hr-BA" sz="2000" dirty="0">
                <a:solidFill>
                  <a:srgbClr val="0070C0"/>
                </a:solidFill>
              </a:rPr>
              <a:t>ostream</a:t>
            </a:r>
            <a:r>
              <a:rPr lang="hr-BA" sz="2000" dirty="0"/>
              <a:t> i </a:t>
            </a:r>
            <a:r>
              <a:rPr lang="hr-BA" sz="2000" dirty="0">
                <a:solidFill>
                  <a:srgbClr val="0070C0"/>
                </a:solidFill>
              </a:rPr>
              <a:t>istream</a:t>
            </a:r>
            <a:r>
              <a:rPr lang="hr-BA" sz="2000" dirty="0"/>
              <a:t> </a:t>
            </a:r>
          </a:p>
          <a:p>
            <a:r>
              <a:rPr lang="hr-BA" sz="2000" dirty="0"/>
              <a:t>Preklapaju se kao prijateljske funkcije i ne mogu biti preklopljene kao funkcije članice.</a:t>
            </a:r>
          </a:p>
        </p:txBody>
      </p:sp>
    </p:spTree>
    <p:extLst>
      <p:ext uri="{BB962C8B-B14F-4D97-AF65-F5344CB8AC3E}">
        <p14:creationId xmlns:p14="http://schemas.microsoft.com/office/powerpoint/2010/main" val="368750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3DB8-F64E-4DEA-BAF5-209D697D2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9190"/>
            <a:ext cx="8596668" cy="1320800"/>
          </a:xfrm>
        </p:spPr>
        <p:txBody>
          <a:bodyPr/>
          <a:lstStyle/>
          <a:p>
            <a:r>
              <a:rPr lang="hr-BA" dirty="0"/>
              <a:t>Operatori &lt;&lt; i &gt;&gt;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84E4E4-02D1-4BE7-93F8-BD5638FDE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82" y="1062585"/>
            <a:ext cx="6285629" cy="57954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952736-965C-4C7F-A564-081142351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211" y="3866661"/>
            <a:ext cx="5689207" cy="148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4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B3E684-02CD-4B56-93C2-D76D345A3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hr-BA">
                <a:solidFill>
                  <a:schemeClr val="bg1"/>
                </a:solidFill>
              </a:rPr>
              <a:t>Operator 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B5131-8FD2-4AED-8FBF-375DC12C6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hr-BA">
                <a:solidFill>
                  <a:schemeClr val="bg1"/>
                </a:solidFill>
              </a:rPr>
              <a:t>Ako se radi o varijablama, operator + računa zbir numeričkih varijabli, te spaja karaktere ako se radi o nizovima karaktera.</a:t>
            </a:r>
          </a:p>
          <a:p>
            <a:r>
              <a:rPr lang="hr-BA">
                <a:solidFill>
                  <a:schemeClr val="bg1"/>
                </a:solidFill>
              </a:rPr>
              <a:t>Međutim, ako imamo npr klasu Razlomak, kako sabrati dva razlomka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9A3C91-6370-4B2D-A7DA-A53C27BF0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118" y="446258"/>
            <a:ext cx="7240882" cy="4797083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370BB7-6C2F-4651-B05F-C1159A74C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018" y="4447549"/>
            <a:ext cx="4338044" cy="230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5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BFF23-09DF-458B-B413-F0F3293F8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Preklapanje funkcija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89D85-8E75-4931-B9E1-6F033102B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r>
              <a:rPr lang="hr-HR" sz="2000" dirty="0"/>
              <a:t>Preklapanje funkcija podrazumijeva definisanje nove funkcije sa istim imenom, ali različitim brojem ili tipom parametara.</a:t>
            </a:r>
          </a:p>
          <a:p>
            <a:r>
              <a:rPr lang="hr-HR" sz="2000" dirty="0"/>
              <a:t>Kompajler je odgovoran da u vrijeme kompajliranja programa odluči koja definicija funkcije je asocirana (povezana) sa pozivom preklopljene funkcije.</a:t>
            </a:r>
          </a:p>
        </p:txBody>
      </p:sp>
      <p:pic>
        <p:nvPicPr>
          <p:cNvPr id="1026" name="Picture 2" descr="https://imjackietucker.files.wordpress.com/2015/01/lightbulb-3.gif">
            <a:extLst>
              <a:ext uri="{FF2B5EF4-FFF2-40B4-BE49-F238E27FC236}">
                <a16:creationId xmlns:a16="http://schemas.microsoft.com/office/drawing/2014/main" id="{C9DB6B9D-6E3E-47A0-8C04-A119825C8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578" y="3911367"/>
            <a:ext cx="3697709" cy="253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453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D2DCC-D546-4967-95F8-286401AE6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8710"/>
            <a:ext cx="8596668" cy="1320800"/>
          </a:xfrm>
        </p:spPr>
        <p:txBody>
          <a:bodyPr/>
          <a:lstStyle/>
          <a:p>
            <a:r>
              <a:rPr lang="hr-BA" dirty="0"/>
              <a:t>Operator ++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565CE1-8D84-4547-80B7-1C19F6D97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4731"/>
            <a:ext cx="8596668" cy="4636632"/>
          </a:xfrm>
        </p:spPr>
        <p:txBody>
          <a:bodyPr>
            <a:normAutofit/>
          </a:bodyPr>
          <a:lstStyle/>
          <a:p>
            <a:r>
              <a:rPr lang="hr-BA" sz="2000" dirty="0"/>
              <a:t>Budući da operator ++ (kao i --) imaju svoju prefiks i sufiks formu, isto je moguće omogućiti preklapanjem operatora.</a:t>
            </a:r>
          </a:p>
          <a:p>
            <a:r>
              <a:rPr lang="hr-BA" sz="2000" dirty="0"/>
              <a:t>Ako se implementira kao globalna funkcija i ako prima jedan parametar oponašat će prefiksni operator.</a:t>
            </a:r>
          </a:p>
          <a:p>
            <a:r>
              <a:rPr lang="hr-BA" sz="2000" dirty="0"/>
              <a:t>Operatorska funkcija koja prima dva parametra oponašat će sufiksni operator.</a:t>
            </a:r>
          </a:p>
        </p:txBody>
      </p:sp>
    </p:spTree>
    <p:extLst>
      <p:ext uri="{BB962C8B-B14F-4D97-AF65-F5344CB8AC3E}">
        <p14:creationId xmlns:p14="http://schemas.microsoft.com/office/powerpoint/2010/main" val="1047098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D2DCC-D546-4967-95F8-286401AE6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8710"/>
            <a:ext cx="8596668" cy="1320800"/>
          </a:xfrm>
        </p:spPr>
        <p:txBody>
          <a:bodyPr/>
          <a:lstStyle/>
          <a:p>
            <a:r>
              <a:rPr lang="hr-BA" dirty="0"/>
              <a:t>Operator ++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6D97898-4DAA-4220-AFA7-4597D52E0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9434" y="1924050"/>
            <a:ext cx="4981575" cy="3009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C13841-BE23-4AD7-A842-83064BFE7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1228204"/>
            <a:ext cx="6424185" cy="5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01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958B9-D3F4-4933-A710-E08B34BC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Vježba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32EC6-76F6-4233-9300-F1E07EC13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08" y="1630502"/>
            <a:ext cx="8596668" cy="3880773"/>
          </a:xfrm>
        </p:spPr>
        <p:txBody>
          <a:bodyPr/>
          <a:lstStyle/>
          <a:p>
            <a:r>
              <a:rPr lang="hr-BA" dirty="0"/>
              <a:t>Zadatak u prilogu ...</a:t>
            </a:r>
          </a:p>
          <a:p>
            <a:endParaRPr lang="hr-BA" dirty="0"/>
          </a:p>
        </p:txBody>
      </p:sp>
      <p:pic>
        <p:nvPicPr>
          <p:cNvPr id="5122" name="Picture 2" descr="Slikovni rezultat za practice">
            <a:extLst>
              <a:ext uri="{FF2B5EF4-FFF2-40B4-BE49-F238E27FC236}">
                <a16:creationId xmlns:a16="http://schemas.microsoft.com/office/drawing/2014/main" id="{0E832723-13AF-4F86-B21A-6D24714F4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112" y="2041526"/>
            <a:ext cx="7705725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638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92162C-0942-4499-9548-60ECC317F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 b="1" dirty="0" err="1">
                <a:solidFill>
                  <a:srgbClr val="FFC000"/>
                </a:solidFill>
              </a:rPr>
              <a:t>Hvala</a:t>
            </a:r>
            <a:r>
              <a:rPr lang="en-US" sz="3000" b="1" dirty="0">
                <a:solidFill>
                  <a:srgbClr val="FFC000"/>
                </a:solidFill>
              </a:rPr>
              <a:t> </a:t>
            </a:r>
            <a:r>
              <a:rPr lang="en-US" sz="3000" b="1" dirty="0" err="1">
                <a:solidFill>
                  <a:srgbClr val="FFC000"/>
                </a:solidFill>
              </a:rPr>
              <a:t>na</a:t>
            </a:r>
            <a:r>
              <a:rPr lang="en-US" sz="3000" b="1" dirty="0">
                <a:solidFill>
                  <a:srgbClr val="FFC000"/>
                </a:solidFill>
              </a:rPr>
              <a:t> </a:t>
            </a:r>
            <a:r>
              <a:rPr lang="en-US" sz="3000" b="1" dirty="0" err="1">
                <a:solidFill>
                  <a:srgbClr val="FFC000"/>
                </a:solidFill>
              </a:rPr>
              <a:t>pažnji</a:t>
            </a:r>
            <a:r>
              <a:rPr lang="en-US" sz="3000" b="1" dirty="0">
                <a:solidFill>
                  <a:srgbClr val="FFC000"/>
                </a:solidFill>
              </a:rPr>
              <a:t>!</a:t>
            </a:r>
            <a:br>
              <a:rPr lang="en-US" sz="3000" b="1" dirty="0">
                <a:solidFill>
                  <a:srgbClr val="FFC000"/>
                </a:solidFill>
              </a:rPr>
            </a:br>
            <a:r>
              <a:rPr lang="en-US" sz="3000" b="1" dirty="0">
                <a:solidFill>
                  <a:srgbClr val="FFC000"/>
                </a:solidFill>
              </a:rPr>
              <a:t>aida.pirusic@hotmail.com</a:t>
            </a:r>
            <a:br>
              <a:rPr lang="en-US" sz="3000" b="1" dirty="0">
                <a:solidFill>
                  <a:srgbClr val="FFC000"/>
                </a:solidFill>
              </a:rPr>
            </a:br>
            <a:endParaRPr lang="en-US" sz="3000" b="1" dirty="0">
              <a:solidFill>
                <a:srgbClr val="FFC000"/>
              </a:solidFill>
            </a:endParaRPr>
          </a:p>
        </p:txBody>
      </p:sp>
      <p:sp>
        <p:nvSpPr>
          <p:cNvPr id="38" name="Freeform: Shape 30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5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B7AAC-E510-461D-B23A-2F4A2289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Preklapanje operatora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AA4E0-0399-4D56-9A8F-F3F2E957F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6855"/>
            <a:ext cx="8596668" cy="4254507"/>
          </a:xfrm>
        </p:spPr>
        <p:txBody>
          <a:bodyPr>
            <a:normAutofit/>
          </a:bodyPr>
          <a:lstStyle/>
          <a:p>
            <a:r>
              <a:rPr lang="hr-HR" sz="2000" dirty="0"/>
              <a:t>Preklapanje operatora podrazumijeva kreiranje funkcija sa odgovarajućim imenom i parametrima.</a:t>
            </a:r>
          </a:p>
          <a:p>
            <a:r>
              <a:rPr lang="hr-HR" sz="2000" dirty="0"/>
              <a:t>Operatorske funkcije preklapaju standardne operatore +,-,/,*,%, =, ...</a:t>
            </a:r>
          </a:p>
          <a:p>
            <a:r>
              <a:rPr lang="hr-HR" sz="2000" dirty="0"/>
              <a:t>Operatorske funkcije imaju sljedeća posebna svojstva u odnosu na ostale funkcije:</a:t>
            </a:r>
            <a:br>
              <a:rPr lang="hr-HR" sz="2000" dirty="0"/>
            </a:br>
            <a:r>
              <a:rPr lang="hr-HR" sz="2000" b="1" dirty="0">
                <a:solidFill>
                  <a:srgbClr val="FF0000"/>
                </a:solidFill>
              </a:rPr>
              <a:t>- Posebno ime</a:t>
            </a:r>
            <a:br>
              <a:rPr lang="hr-HR" sz="2000" dirty="0"/>
            </a:br>
            <a:r>
              <a:rPr lang="hr-HR" sz="2000" dirty="0"/>
              <a:t>Ime se navodi u obliku operator@ - gdje @ predstavlja oznaku operatora kojeg preklapamo</a:t>
            </a:r>
            <a:br>
              <a:rPr lang="hr-HR" sz="2000" dirty="0"/>
            </a:br>
            <a:r>
              <a:rPr lang="hr-HR" sz="2000" b="1" dirty="0">
                <a:solidFill>
                  <a:srgbClr val="FF0000"/>
                </a:solidFill>
              </a:rPr>
              <a:t>- Način pozivanja</a:t>
            </a:r>
            <a:br>
              <a:rPr lang="hr-HR" sz="2000" dirty="0"/>
            </a:br>
            <a:r>
              <a:rPr lang="hr-HR" sz="2000" dirty="0"/>
              <a:t>Osim ‘normalnog’ poziva po imenu funkcije, one se mogu pozvati i notacijom koja odgovara pozivu operatora za ugrađene tipove.</a:t>
            </a:r>
          </a:p>
        </p:txBody>
      </p:sp>
    </p:spTree>
    <p:extLst>
      <p:ext uri="{BB962C8B-B14F-4D97-AF65-F5344CB8AC3E}">
        <p14:creationId xmlns:p14="http://schemas.microsoft.com/office/powerpoint/2010/main" val="2057769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8A933-5DA7-4615-A42E-88C923F16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609" y="212755"/>
            <a:ext cx="8596668" cy="1320800"/>
          </a:xfrm>
        </p:spPr>
        <p:txBody>
          <a:bodyPr/>
          <a:lstStyle/>
          <a:p>
            <a:r>
              <a:rPr lang="hr-HR" dirty="0"/>
              <a:t>Zašto preklapati operatore?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41489-69E3-401C-9A04-1342DF999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11" y="1263996"/>
            <a:ext cx="8596668" cy="4330008"/>
          </a:xfrm>
        </p:spPr>
        <p:txBody>
          <a:bodyPr>
            <a:normAutofit/>
          </a:bodyPr>
          <a:lstStyle/>
          <a:p>
            <a:r>
              <a:rPr lang="hr-HR" sz="2000" dirty="0"/>
              <a:t>Pretpostavimo da su nam u programu potrebni razlomci i operacije nad njima. Treba nam struktura podataka koja će, pomoću primitivnih tipova, predstaviti strukturu razlomka, kao i potrebne funkcije koje sprovode operacije nad razlomcima.</a:t>
            </a:r>
            <a:br>
              <a:rPr lang="hr-HR" sz="2000" dirty="0"/>
            </a:br>
            <a:br>
              <a:rPr lang="hr-HR" sz="2000" dirty="0"/>
            </a:br>
            <a:br>
              <a:rPr lang="hr-HR" sz="2000" dirty="0"/>
            </a:br>
            <a:br>
              <a:rPr lang="hr-HR" sz="2000" dirty="0"/>
            </a:br>
            <a:br>
              <a:rPr lang="hr-HR" sz="2000" dirty="0"/>
            </a:br>
            <a:br>
              <a:rPr lang="hr-HR" sz="2000" dirty="0"/>
            </a:br>
            <a:br>
              <a:rPr lang="hr-HR" sz="2000" dirty="0"/>
            </a:br>
            <a:endParaRPr lang="hr-HR" sz="2000" dirty="0"/>
          </a:p>
          <a:p>
            <a:r>
              <a:rPr lang="hr-HR" sz="2000" dirty="0"/>
              <a:t>Kako sabirati, oduzimati, dijeliti dva objekta tipa Razlomak ???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8D9BB6-CD7A-4C3C-8398-F3FAAE7FE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2584796"/>
            <a:ext cx="3053942" cy="203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67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D5E3D-8D6B-429C-8AE1-B81C0C64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Zašto preklapati operatore?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59E2A-3A28-4401-85F3-7F7271AEA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Na slici ispod pokušavamo sabirati dva objekta tipa Razlomak...</a:t>
            </a:r>
          </a:p>
          <a:p>
            <a:r>
              <a:rPr lang="hr-HR" dirty="0"/>
              <a:t>Sasvim je prirodno da program ne može znati šta mi podrazumijevamo pod operacijom sabiranja za klasu koja predstavlja naš definisani tip podatka.</a:t>
            </a:r>
          </a:p>
          <a:p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96238F-5B40-4E27-BA3B-414B116A5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759" y="3429000"/>
            <a:ext cx="3079459" cy="1177440"/>
          </a:xfrm>
          <a:prstGeom prst="rect">
            <a:avLst/>
          </a:prstGeom>
        </p:spPr>
      </p:pic>
      <p:pic>
        <p:nvPicPr>
          <p:cNvPr id="6" name="Picture 2" descr="Slikovni rezultat za why">
            <a:extLst>
              <a:ext uri="{FF2B5EF4-FFF2-40B4-BE49-F238E27FC236}">
                <a16:creationId xmlns:a16="http://schemas.microsoft.com/office/drawing/2014/main" id="{11D6C79D-17A0-4B96-8B27-EB6347D95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42" y="5427093"/>
            <a:ext cx="3347955" cy="143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0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C9114-1A65-4A1E-8320-65F8BDF1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Pravila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98CE3-C129-4914-B868-D9941BD84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0991"/>
            <a:ext cx="8596668" cy="4570372"/>
          </a:xfrm>
        </p:spPr>
        <p:txBody>
          <a:bodyPr>
            <a:normAutofit/>
          </a:bodyPr>
          <a:lstStyle/>
          <a:p>
            <a:r>
              <a:rPr lang="hr-HR" sz="2000" dirty="0"/>
              <a:t>Postoji određeni set pravila o kojima treba voditi računa prilikom preklapanja operatora:</a:t>
            </a:r>
            <a:br>
              <a:rPr lang="hr-HR" sz="2000" dirty="0"/>
            </a:br>
            <a:r>
              <a:rPr lang="hr-HR" sz="2000" dirty="0"/>
              <a:t>- Ne mogu se preklopiti svi operatori</a:t>
            </a:r>
            <a:br>
              <a:rPr lang="hr-HR" sz="2000" dirty="0"/>
            </a:br>
            <a:r>
              <a:rPr lang="hr-HR" sz="2000" dirty="0"/>
              <a:t>- Nije dozvoljeno kreirati nove operatore</a:t>
            </a:r>
            <a:br>
              <a:rPr lang="hr-HR" sz="2000" dirty="0"/>
            </a:br>
            <a:r>
              <a:rPr lang="hr-HR" sz="2000" dirty="0"/>
              <a:t>- Nije dozvoljeno mijenjati prioritet, način grupisanja niti broj opranda koje operatori prihvataju u odnosu na svojstva koja su za dati operator ugrađena u jezik</a:t>
            </a:r>
            <a:br>
              <a:rPr lang="hr-HR" sz="2000" dirty="0"/>
            </a:br>
            <a:r>
              <a:rPr lang="hr-HR" sz="2000" dirty="0"/>
              <a:t>- Operatori dodjele (=), uzimanja adrese </a:t>
            </a:r>
            <a:r>
              <a:rPr lang="hr-HR" sz="2000" dirty="0">
                <a:latin typeface="Arial" panose="020B0604020202020204" pitchFamily="34" charset="0"/>
                <a:cs typeface="Arial" panose="020B0604020202020204" pitchFamily="34" charset="0"/>
              </a:rPr>
              <a:t>(&amp;)</a:t>
            </a:r>
            <a:r>
              <a:rPr lang="hr-HR" sz="2000" dirty="0"/>
              <a:t> ili sekvence(,) imaju podrazumijevano značenje za korisnički definisane tipove (klase,strukture), ali ih je moguće i izmjeniti.</a:t>
            </a:r>
          </a:p>
          <a:p>
            <a:r>
              <a:rPr lang="hr-HR" sz="2000" dirty="0"/>
              <a:t>Preporučeno je da se operatori koji mijenjaju stanje lijevog operanda implementiraju kao funkcije članice klase,a  oni koji ne mijenjaju stanje objekta mogu biti globalne funkcije.</a:t>
            </a:r>
          </a:p>
        </p:txBody>
      </p:sp>
      <p:sp>
        <p:nvSpPr>
          <p:cNvPr id="4" name="AutoShape 2" descr="Slikovni rezultat za rules">
            <a:extLst>
              <a:ext uri="{FF2B5EF4-FFF2-40B4-BE49-F238E27FC236}">
                <a16:creationId xmlns:a16="http://schemas.microsoft.com/office/drawing/2014/main" id="{C1AFA389-8063-4A3A-A8DD-CC4C2A85C3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45897" y="287975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pic>
        <p:nvPicPr>
          <p:cNvPr id="1028" name="Picture 4" descr="Slikovni rezultat za rules">
            <a:extLst>
              <a:ext uri="{FF2B5EF4-FFF2-40B4-BE49-F238E27FC236}">
                <a16:creationId xmlns:a16="http://schemas.microsoft.com/office/drawing/2014/main" id="{477B46B7-8545-41A2-9111-426CD4FAC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527" y="5484685"/>
            <a:ext cx="2247506" cy="137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19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77E7F-1C55-43B6-A1B8-7149F0E8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Ograničenja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E0ACFA-62A3-4F13-9C56-33BCA6146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018" y="1477108"/>
            <a:ext cx="9065300" cy="463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57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E8EC-5462-4CC9-B697-7CF9376DE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Operator pridruživanja =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2F3C7-C833-46D4-B8AD-85C550633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BA" sz="2000" dirty="0"/>
              <a:t>Ukoliko operator = nije preklopljen, koristi se defaultni(podrazumijevani) operator pridruživanja.</a:t>
            </a:r>
          </a:p>
          <a:p>
            <a:r>
              <a:rPr lang="hr-BA" sz="2000" b="1" dirty="0">
                <a:solidFill>
                  <a:srgbClr val="FF0000"/>
                </a:solidFill>
              </a:rPr>
              <a:t>Podrazumijevani operator pridruživanja vrši kopiranje nedinamičkih dijelova objekta ali ne i dinamičkih !</a:t>
            </a:r>
          </a:p>
        </p:txBody>
      </p:sp>
    </p:spTree>
    <p:extLst>
      <p:ext uri="{BB962C8B-B14F-4D97-AF65-F5344CB8AC3E}">
        <p14:creationId xmlns:p14="http://schemas.microsoft.com/office/powerpoint/2010/main" val="1327069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31B22-9A51-4F3F-ACAC-50524AA4F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Operator pridruživanja =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AF9371-FDBC-4D2F-94D5-3A22B97EF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015" y="1488281"/>
            <a:ext cx="5505450" cy="42349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415434-D258-4FAE-B7C1-5DD392E7B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537" y="1703692"/>
            <a:ext cx="5845190" cy="426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501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489</Words>
  <Application>Microsoft Office PowerPoint</Application>
  <PresentationFormat>Widescreen</PresentationFormat>
  <Paragraphs>59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Trebuchet MS</vt:lpstr>
      <vt:lpstr>Wingdings 3</vt:lpstr>
      <vt:lpstr>Facet</vt:lpstr>
      <vt:lpstr>Preklapanje operatora</vt:lpstr>
      <vt:lpstr>Preklapanje funkcija</vt:lpstr>
      <vt:lpstr>Preklapanje operatora</vt:lpstr>
      <vt:lpstr>Zašto preklapati operatore?</vt:lpstr>
      <vt:lpstr>Zašto preklapati operatore?</vt:lpstr>
      <vt:lpstr>Pravila</vt:lpstr>
      <vt:lpstr>Ograničenja</vt:lpstr>
      <vt:lpstr>Operator pridruživanja =</vt:lpstr>
      <vt:lpstr>Operator pridruživanja =</vt:lpstr>
      <vt:lpstr>Operator pridruživanja =</vt:lpstr>
      <vt:lpstr>Operator pridruživanja =</vt:lpstr>
      <vt:lpstr>Konstruktor kopije vs. Operator pridruživanja</vt:lpstr>
      <vt:lpstr>Operator poređenja ==</vt:lpstr>
      <vt:lpstr>Operator ==</vt:lpstr>
      <vt:lpstr>Preklapanje operatora == (funkcija članica)</vt:lpstr>
      <vt:lpstr>Preklapanje operatora == (globalna funkcija)</vt:lpstr>
      <vt:lpstr>Operatori &lt;&lt; i &gt;&gt;</vt:lpstr>
      <vt:lpstr>Operatori &lt;&lt; i &gt;&gt;</vt:lpstr>
      <vt:lpstr>Operator +</vt:lpstr>
      <vt:lpstr>Operator ++</vt:lpstr>
      <vt:lpstr>Operator ++</vt:lpstr>
      <vt:lpstr>Vježba</vt:lpstr>
      <vt:lpstr>Hvala na pažnji! aida.pirusic@hotmail.com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Preklapanje operatora</dc:title>
  <dc:creator>Adna Zlomužica</dc:creator>
  <cp:lastModifiedBy>Adna Zlomužica</cp:lastModifiedBy>
  <cp:revision>5</cp:revision>
  <dcterms:created xsi:type="dcterms:W3CDTF">2019-01-29T20:47:50Z</dcterms:created>
  <dcterms:modified xsi:type="dcterms:W3CDTF">2019-01-29T21:25:45Z</dcterms:modified>
</cp:coreProperties>
</file>