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82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02.02.2019.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94640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02.02.2019.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61424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02.02.2019.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5347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02.02.2019.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902961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02.02.2019.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3126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02.02.2019.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059152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02.02.2019.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873387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02.02.2019.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01082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02.02.2019.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403244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02.02.2019.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87378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02.02.2019.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27182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02.02.2019.</a:t>
            </a:fld>
            <a:endParaRPr lang="hr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11818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02.02.2019.</a:t>
            </a:fld>
            <a:endParaRPr lang="hr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20744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02.02.2019.</a:t>
            </a:fld>
            <a:endParaRPr lang="hr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76885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02.02.2019.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3719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02.02.2019.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99194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3F86F-7B19-4502-992E-0079C56A3A86}" type="datetimeFigureOut">
              <a:rPr lang="hr-BA" smtClean="0"/>
              <a:t>02.02.2019.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491937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C032-C55A-4FDB-ACB6-6DF38559A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104" y="1397000"/>
            <a:ext cx="8637899" cy="2653836"/>
          </a:xfrm>
        </p:spPr>
        <p:txBody>
          <a:bodyPr>
            <a:normAutofit/>
          </a:bodyPr>
          <a:lstStyle/>
          <a:p>
            <a:r>
              <a:rPr lang="hr-BA" dirty="0"/>
              <a:t>Generičke funkcije i klase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13541-FFB9-47E0-9123-4DFD54A99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230697"/>
          </a:xfrm>
        </p:spPr>
        <p:txBody>
          <a:bodyPr>
            <a:normAutofit fontScale="85000" lnSpcReduction="20000"/>
          </a:bodyPr>
          <a:lstStyle/>
          <a:p>
            <a:r>
              <a:rPr lang="hr-BA" dirty="0"/>
              <a:t>Programiranje 3</a:t>
            </a:r>
            <a:br>
              <a:rPr lang="hr-BA" dirty="0"/>
            </a:br>
            <a:r>
              <a:rPr lang="hr-BA" dirty="0"/>
              <a:t>Aida Pirušić</a:t>
            </a:r>
            <a:br>
              <a:rPr lang="hr-BA" dirty="0"/>
            </a:br>
            <a:r>
              <a:rPr lang="hr-BA" dirty="0"/>
              <a:t>Kulturni Centar Kralj Fahd Mostar</a:t>
            </a:r>
          </a:p>
          <a:p>
            <a:endParaRPr lang="hr-BA" dirty="0"/>
          </a:p>
          <a:p>
            <a:endParaRPr lang="hr-BA" dirty="0"/>
          </a:p>
          <a:p>
            <a:endParaRPr lang="hr-BA" dirty="0"/>
          </a:p>
          <a:p>
            <a:pPr algn="l"/>
            <a:r>
              <a:rPr lang="hr-BA" dirty="0">
                <a:solidFill>
                  <a:schemeClr val="bg1">
                    <a:lumMod val="50000"/>
                  </a:schemeClr>
                </a:solidFill>
              </a:rPr>
              <a:t>U nekim dijelovima ove prezentacije korišteno je predavanje ‘’Generičke funkcije i klase’’ – doc.dr. Denis Mušić)</a:t>
            </a:r>
          </a:p>
          <a:p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3807897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4E81-CF1A-4C92-854C-119340709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Primjer šablona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7AA2A-1EE9-4B87-9C37-5F00BD203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0991"/>
            <a:ext cx="8596668" cy="4570371"/>
          </a:xfrm>
        </p:spPr>
        <p:txBody>
          <a:bodyPr>
            <a:normAutofit/>
          </a:bodyPr>
          <a:lstStyle/>
          <a:p>
            <a:r>
              <a:rPr lang="hr-BA" sz="2000" dirty="0"/>
              <a:t>Generisanje klase Queue koja sadrži različite tipove podataka se može izvršiti na slijedeći način:</a:t>
            </a:r>
            <a:br>
              <a:rPr lang="hr-BA" sz="2000" dirty="0"/>
            </a:br>
            <a:endParaRPr lang="hr-B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B2F90-FAEE-4B4D-BBCA-BB07DA2CB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223" y="2682405"/>
            <a:ext cx="5760929" cy="224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07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C6D2-91EE-4F4E-9E5D-7C15081A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Primjer klase kolekcija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1A4A05-04F8-43BC-9C9E-43E52B2DB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670" y="1730325"/>
            <a:ext cx="9398769" cy="462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81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C6D2-91EE-4F4E-9E5D-7C15081A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Primjer klase kolekcija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E2D8FF-B9D0-4412-994E-C2BAAC5A9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45103"/>
            <a:ext cx="4838102" cy="4268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61C5CC-C233-47B6-9F7B-07E25C187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29059"/>
            <a:ext cx="50673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76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C6D2-91EE-4F4E-9E5D-7C15081A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Primjer klase kolekcija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CF3A3-2DD6-4F77-9DA5-CCD228A28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B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3C8991-A7DF-4523-938B-29A766858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18" y="1526491"/>
            <a:ext cx="8307480" cy="32041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CDE6E4-5E48-488D-8DD9-4AFF7FFE2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013" y="4064182"/>
            <a:ext cx="5180721" cy="253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09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9FC6D2-91EE-4F4E-9E5D-7C15081A3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hr-BA">
                <a:solidFill>
                  <a:schemeClr val="bg1"/>
                </a:solidFill>
              </a:rPr>
              <a:t>Primjer klase kolekcija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CF3A3-2DD6-4F77-9DA5-CCD228A28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hr-BA" sz="2000" dirty="0">
                <a:solidFill>
                  <a:schemeClr val="bg1"/>
                </a:solidFill>
              </a:rPr>
              <a:t>Za vježbu simulirati klasu Kolekcija tako da radi sa klasom Student. Prepoznati koje je operatore potrebno preklopiti unutar klase Student.</a:t>
            </a:r>
          </a:p>
          <a:p>
            <a:endParaRPr lang="hr-BA" sz="20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DD33A0-F930-4547-B1BF-8A2A7494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221" y="972608"/>
            <a:ext cx="4407060" cy="4900269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49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958B9-D3F4-4933-A710-E08B34BC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Vježba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32EC6-76F6-4233-9300-F1E07EC13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08" y="1630502"/>
            <a:ext cx="8596668" cy="3880773"/>
          </a:xfrm>
        </p:spPr>
        <p:txBody>
          <a:bodyPr/>
          <a:lstStyle/>
          <a:p>
            <a:r>
              <a:rPr lang="hr-BA" dirty="0"/>
              <a:t>Zadatak u prilogu ...</a:t>
            </a:r>
          </a:p>
          <a:p>
            <a:endParaRPr lang="hr-BA" dirty="0"/>
          </a:p>
        </p:txBody>
      </p:sp>
      <p:pic>
        <p:nvPicPr>
          <p:cNvPr id="5122" name="Picture 2" descr="Slikovni rezultat za practice">
            <a:extLst>
              <a:ext uri="{FF2B5EF4-FFF2-40B4-BE49-F238E27FC236}">
                <a16:creationId xmlns:a16="http://schemas.microsoft.com/office/drawing/2014/main" id="{0E832723-13AF-4F86-B21A-6D24714F4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112" y="2041526"/>
            <a:ext cx="770572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638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92162C-0942-4499-9548-60ECC317F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 b="1" dirty="0" err="1">
                <a:solidFill>
                  <a:srgbClr val="FFC000"/>
                </a:solidFill>
              </a:rPr>
              <a:t>Hvala</a:t>
            </a:r>
            <a:r>
              <a:rPr lang="en-US" sz="3000" b="1" dirty="0">
                <a:solidFill>
                  <a:srgbClr val="FFC000"/>
                </a:solidFill>
              </a:rPr>
              <a:t> </a:t>
            </a:r>
            <a:r>
              <a:rPr lang="en-US" sz="3000" b="1" dirty="0" err="1">
                <a:solidFill>
                  <a:srgbClr val="FFC000"/>
                </a:solidFill>
              </a:rPr>
              <a:t>na</a:t>
            </a:r>
            <a:r>
              <a:rPr lang="en-US" sz="3000" b="1" dirty="0">
                <a:solidFill>
                  <a:srgbClr val="FFC000"/>
                </a:solidFill>
              </a:rPr>
              <a:t> </a:t>
            </a:r>
            <a:r>
              <a:rPr lang="en-US" sz="3000" b="1" dirty="0" err="1">
                <a:solidFill>
                  <a:srgbClr val="FFC000"/>
                </a:solidFill>
              </a:rPr>
              <a:t>pažnji</a:t>
            </a:r>
            <a:r>
              <a:rPr lang="en-US" sz="3000" b="1" dirty="0">
                <a:solidFill>
                  <a:srgbClr val="FFC000"/>
                </a:solidFill>
              </a:rPr>
              <a:t>!</a:t>
            </a:r>
            <a:br>
              <a:rPr lang="en-US" sz="3000" b="1" dirty="0">
                <a:solidFill>
                  <a:srgbClr val="FFC000"/>
                </a:solidFill>
              </a:rPr>
            </a:br>
            <a:r>
              <a:rPr lang="en-US" sz="3000" b="1" dirty="0">
                <a:solidFill>
                  <a:srgbClr val="FFC000"/>
                </a:solidFill>
              </a:rPr>
              <a:t>aida.pirusic@hotmail.com</a:t>
            </a:r>
            <a:br>
              <a:rPr lang="en-US" sz="3000" b="1" dirty="0">
                <a:solidFill>
                  <a:srgbClr val="FFC000"/>
                </a:solidFill>
              </a:rPr>
            </a:br>
            <a:endParaRPr lang="en-US" sz="3000" b="1" dirty="0">
              <a:solidFill>
                <a:srgbClr val="FFC000"/>
              </a:solidFill>
            </a:endParaRPr>
          </a:p>
        </p:txBody>
      </p:sp>
      <p:sp>
        <p:nvSpPr>
          <p:cNvPr id="38" name="Freeform: Shape 30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A533D-9D4E-494F-9600-4E59971C2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hr-BA">
                <a:solidFill>
                  <a:srgbClr val="FFFFFF"/>
                </a:solidFill>
              </a:rPr>
              <a:t>Potreba za generičkim tipovima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2CD122-22F7-40B4-8BC8-4219C8220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12" y="1537194"/>
            <a:ext cx="4408399" cy="407776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7FF86-9292-4519-9B3D-A81B75369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hr-BA" sz="2000" dirty="0">
                <a:solidFill>
                  <a:srgbClr val="FFFFFF"/>
                </a:solidFill>
              </a:rPr>
              <a:t>Isti algoritam je često potrebno izvršavati nad različitim tipovima podataka</a:t>
            </a:r>
          </a:p>
          <a:p>
            <a:r>
              <a:rPr lang="hr-BA" sz="2000" dirty="0">
                <a:solidFill>
                  <a:srgbClr val="FFFFFF"/>
                </a:solidFill>
              </a:rPr>
              <a:t>Bez generičkog mehanizma trebalo bi pisati istu funkciju za svaki od tipova podataka:</a:t>
            </a:r>
          </a:p>
          <a:p>
            <a:endParaRPr lang="hr-BA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67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vezana slika">
            <a:extLst>
              <a:ext uri="{FF2B5EF4-FFF2-40B4-BE49-F238E27FC236}">
                <a16:creationId xmlns:a16="http://schemas.microsoft.com/office/drawing/2014/main" id="{1945D99D-5B35-4FD0-94E7-EB5605424D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3" r="8529"/>
          <a:stretch/>
        </p:blipFill>
        <p:spPr bwMode="auto"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BFED97-08F1-4B0A-A576-5A5027AA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9894"/>
            <a:ext cx="4949744" cy="1320800"/>
          </a:xfrm>
        </p:spPr>
        <p:txBody>
          <a:bodyPr>
            <a:normAutofit/>
          </a:bodyPr>
          <a:lstStyle/>
          <a:p>
            <a:r>
              <a:rPr lang="hr-BA" dirty="0"/>
              <a:t>Templates (šabloni)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772AB-4DFE-47E8-ABD1-85679BF40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640254" cy="3880773"/>
          </a:xfrm>
        </p:spPr>
        <p:txBody>
          <a:bodyPr>
            <a:normAutofit/>
          </a:bodyPr>
          <a:lstStyle/>
          <a:p>
            <a:r>
              <a:rPr lang="hr-BA" sz="2000" dirty="0"/>
              <a:t>C++ omogućava definisanje šablona (template) za funkcije, gdje tip podatka predstavlja argument šablona.</a:t>
            </a:r>
          </a:p>
          <a:p>
            <a:r>
              <a:rPr lang="hr-BA" sz="2000" dirty="0"/>
              <a:t>Funkcije i klase opisane šablonom (template-om) se nazivaju generičke. Na osnovu njih se kasnije generišu konkretne funkcije ili klase.</a:t>
            </a:r>
          </a:p>
          <a:p>
            <a:endParaRPr lang="hr-BA" sz="2000" dirty="0"/>
          </a:p>
          <a:p>
            <a:endParaRPr lang="hr-BA" sz="2000" dirty="0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1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3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5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7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9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1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973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8CA3-4B17-4DFF-9DA9-3F5A1417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Potreba za šablonima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B4438-ACCE-405C-ACBF-5D91C5C4A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7975"/>
            <a:ext cx="8596668" cy="3880773"/>
          </a:xfrm>
        </p:spPr>
        <p:txBody>
          <a:bodyPr>
            <a:normAutofit/>
          </a:bodyPr>
          <a:lstStyle/>
          <a:p>
            <a:r>
              <a:rPr lang="hr-BA" sz="2000" dirty="0"/>
              <a:t>Problem kreiranja velikog broja funkcija koje obavljaju isti zadatak ali sa različitim tipovima podataka se rješava upotrebnom generičkih funkcija.</a:t>
            </a:r>
          </a:p>
          <a:p>
            <a:r>
              <a:rPr lang="hr-BA" sz="2000" dirty="0"/>
              <a:t>Generičke funkcije karakteriše zaglavlje </a:t>
            </a:r>
            <a:r>
              <a:rPr lang="hr-BA" sz="2000" dirty="0">
                <a:solidFill>
                  <a:srgbClr val="0070C0"/>
                </a:solidFill>
              </a:rPr>
              <a:t>template</a:t>
            </a:r>
            <a:r>
              <a:rPr lang="hr-BA" sz="2000" dirty="0"/>
              <a:t>&lt;</a:t>
            </a:r>
            <a:r>
              <a:rPr lang="hr-BA" sz="2000" dirty="0">
                <a:solidFill>
                  <a:srgbClr val="0070C0"/>
                </a:solidFill>
              </a:rPr>
              <a:t>class</a:t>
            </a:r>
            <a:r>
              <a:rPr lang="hr-BA" sz="2000" dirty="0"/>
              <a:t> T&gt; pri čemu T predstavlja formalni argument koji će biti zamijenjen stvarnim argumentom (tipom podatka) u trenutku korištenja šablona.</a:t>
            </a:r>
          </a:p>
          <a:p>
            <a:pPr marL="0" indent="0">
              <a:buNone/>
            </a:pPr>
            <a:endParaRPr lang="hr-BA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126512-03D5-4CB9-92E7-1435CBE8F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591" y="4217755"/>
            <a:ext cx="4473526" cy="203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30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BA8EC-D61C-4357-AE6B-12CE8D97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687" y="219562"/>
            <a:ext cx="4203045" cy="1375608"/>
          </a:xfrm>
        </p:spPr>
        <p:txBody>
          <a:bodyPr anchor="ctr">
            <a:normAutofit/>
          </a:bodyPr>
          <a:lstStyle/>
          <a:p>
            <a:r>
              <a:rPr lang="hr-BA" dirty="0">
                <a:solidFill>
                  <a:schemeClr val="bg1"/>
                </a:solidFill>
              </a:rPr>
              <a:t>Korištenje šablona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98119-182D-454B-8CEA-7346A38C8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18" y="2160590"/>
            <a:ext cx="4394479" cy="3790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BA" sz="2000" dirty="0">
                <a:solidFill>
                  <a:schemeClr val="bg1"/>
                </a:solidFill>
              </a:rPr>
              <a:t>Na osnovu šablona sa prethodnog slajda, funkcija GetMax se može pozvati na dva načina:</a:t>
            </a:r>
          </a:p>
          <a:p>
            <a:r>
              <a:rPr lang="hr-BA" sz="2000" dirty="0">
                <a:solidFill>
                  <a:schemeClr val="bg1"/>
                </a:solidFill>
              </a:rPr>
              <a:t>Implicitno(automatski) </a:t>
            </a:r>
          </a:p>
          <a:p>
            <a:r>
              <a:rPr lang="hr-BA" sz="2000" dirty="0">
                <a:solidFill>
                  <a:schemeClr val="bg1"/>
                </a:solidFill>
              </a:rPr>
              <a:t>Eksplicitno (navođenjem stvarnog tipa)</a:t>
            </a:r>
          </a:p>
          <a:p>
            <a:endParaRPr lang="hr-BA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F2591B-D8F1-4284-BB29-B339378B7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867" y="1803582"/>
            <a:ext cx="6394834" cy="3781292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8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A9A90-252E-4AB8-BF0E-131B520E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Parametri šablona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8F24F-ABF7-408F-B81E-66945F0D2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/>
          </a:bodyPr>
          <a:lstStyle/>
          <a:p>
            <a:r>
              <a:rPr lang="hr-BA" sz="2000" dirty="0"/>
              <a:t>Šabloni mogu imati veći broj parametara:</a:t>
            </a:r>
            <a:br>
              <a:rPr lang="hr-BA" sz="2000" dirty="0"/>
            </a:br>
            <a:br>
              <a:rPr lang="hr-BA" sz="2000" dirty="0"/>
            </a:br>
            <a:br>
              <a:rPr lang="hr-BA" sz="2000" dirty="0"/>
            </a:br>
            <a:br>
              <a:rPr lang="hr-BA" sz="2000" dirty="0"/>
            </a:br>
            <a:br>
              <a:rPr lang="hr-BA" sz="2000" dirty="0"/>
            </a:br>
            <a:br>
              <a:rPr lang="hr-BA" sz="2000" dirty="0"/>
            </a:br>
            <a:endParaRPr lang="hr-BA" sz="2000" dirty="0"/>
          </a:p>
          <a:p>
            <a:r>
              <a:rPr lang="hr-BA" sz="2000" dirty="0"/>
              <a:t>Nazivi parametara se moraju razlikovati, tako da primjer ispod nije ispravan:</a:t>
            </a:r>
          </a:p>
          <a:p>
            <a:pPr marL="0" indent="0">
              <a:buNone/>
            </a:pPr>
            <a:br>
              <a:rPr lang="hr-BA" sz="2000" dirty="0"/>
            </a:br>
            <a:endParaRPr lang="hr-BA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7A7F0-0B66-4912-A6DD-C75851765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641" y="1930400"/>
            <a:ext cx="6049407" cy="17654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59949F-D2B1-42CC-87BE-07C2DD632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640" y="4812638"/>
            <a:ext cx="5838393" cy="172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74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A9A90-252E-4AB8-BF0E-131B520E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Parametri šablona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8F24F-ABF7-408F-B81E-66945F0D2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/>
          </a:bodyPr>
          <a:lstStyle/>
          <a:p>
            <a:r>
              <a:rPr lang="hr-BA" sz="2000" dirty="0"/>
              <a:t>Identični nazivi parametara se mogu koristiti u različitim šablonima</a:t>
            </a:r>
            <a:br>
              <a:rPr lang="hr-BA" sz="2000" dirty="0"/>
            </a:br>
            <a:br>
              <a:rPr lang="hr-BA" sz="2000" dirty="0"/>
            </a:br>
            <a:br>
              <a:rPr lang="hr-BA" sz="2000" dirty="0"/>
            </a:br>
            <a:br>
              <a:rPr lang="hr-BA" sz="2000" dirty="0"/>
            </a:br>
            <a:br>
              <a:rPr lang="hr-BA" sz="2000" dirty="0"/>
            </a:br>
            <a:endParaRPr lang="hr-BA" sz="2000" dirty="0"/>
          </a:p>
          <a:p>
            <a:pPr marL="0" indent="0">
              <a:buNone/>
            </a:pPr>
            <a:br>
              <a:rPr lang="hr-BA" sz="2000" dirty="0"/>
            </a:br>
            <a:endParaRPr lang="hr-BA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E7A93A-4594-4BF0-8995-B834F9493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32" y="2044431"/>
            <a:ext cx="5758010" cy="310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54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0EED65-B865-4778-AA82-22ECF386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hr-BA">
                <a:solidFill>
                  <a:schemeClr val="bg1"/>
                </a:solidFill>
              </a:rPr>
              <a:t>Primjer šablona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EC5C2-A020-411B-9CDD-C0A084293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hr-BA" sz="2000" dirty="0">
                <a:solidFill>
                  <a:schemeClr val="bg1"/>
                </a:solidFill>
              </a:rPr>
              <a:t>Primjer šablona biti će demonstriran nad klasom Queue (red čekanja). To je struktura koja radi po principu FIFO – First In First Out. Dakle prvi emenat koji dođe u red – izlazi prvi iz reda.</a:t>
            </a:r>
          </a:p>
          <a:p>
            <a:endParaRPr lang="hr-BA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0C74F-7E5C-404F-A8C7-54060E59F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983" y="1430510"/>
            <a:ext cx="4788171" cy="4900269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17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4E81-CF1A-4C92-854C-119340709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Primjer šablona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7AA2A-1EE9-4B87-9C37-5F00BD203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0991"/>
            <a:ext cx="8596668" cy="4570371"/>
          </a:xfrm>
        </p:spPr>
        <p:txBody>
          <a:bodyPr>
            <a:normAutofit/>
          </a:bodyPr>
          <a:lstStyle/>
          <a:p>
            <a:r>
              <a:rPr lang="hr-BA" sz="2000" dirty="0"/>
              <a:t>Postavlja se pitanje šta ako želimo da u red čekanja dodamo element koji nije tipa podatka int.</a:t>
            </a:r>
          </a:p>
          <a:p>
            <a:r>
              <a:rPr lang="hr-BA" sz="2000" dirty="0"/>
              <a:t>Rješenje: Klasu Queue je potrebno pretvoriti u šablon (template)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54D9C-7C81-42BC-A983-421FD618F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2791791"/>
            <a:ext cx="3426531" cy="403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87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313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Generičke funkcije i klase</vt:lpstr>
      <vt:lpstr>Potreba za generičkim tipovima</vt:lpstr>
      <vt:lpstr>Templates (šabloni)</vt:lpstr>
      <vt:lpstr>Potreba za šablonima</vt:lpstr>
      <vt:lpstr>Korištenje šablona</vt:lpstr>
      <vt:lpstr>Parametri šablona</vt:lpstr>
      <vt:lpstr>Parametri šablona</vt:lpstr>
      <vt:lpstr>Primjer šablona</vt:lpstr>
      <vt:lpstr>Primjer šablona</vt:lpstr>
      <vt:lpstr>Primjer šablona</vt:lpstr>
      <vt:lpstr>Primjer klase kolekcija</vt:lpstr>
      <vt:lpstr>Primjer klase kolekcija</vt:lpstr>
      <vt:lpstr>Primjer klase kolekcija</vt:lpstr>
      <vt:lpstr>Primjer klase kolekcija</vt:lpstr>
      <vt:lpstr>Vježba</vt:lpstr>
      <vt:lpstr>Hvala na pažnji! aida.pirusic@hotmail.com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Generičke funkcije i klase</dc:title>
  <dc:creator>Adna Zlomužica</dc:creator>
  <cp:lastModifiedBy>Adna Zlomužica</cp:lastModifiedBy>
  <cp:revision>22</cp:revision>
  <dcterms:created xsi:type="dcterms:W3CDTF">2019-02-02T09:37:04Z</dcterms:created>
  <dcterms:modified xsi:type="dcterms:W3CDTF">2019-02-02T11:52:20Z</dcterms:modified>
</cp:coreProperties>
</file>