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4C5565-C66C-50CB-FEB4-9F54B8C02F8F}" v="1" dt="2025-01-22T18:33:44.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5" d="100"/>
          <a:sy n="75" d="100"/>
        </p:scale>
        <p:origin x="6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m Kishore" userId="efdc57ec8faeeaf6" providerId="Windows Live" clId="Web-{B94C5565-C66C-50CB-FEB4-9F54B8C02F8F}"/>
    <pc:docChg chg="delSld">
      <pc:chgData name="Vedam Kishore" userId="efdc57ec8faeeaf6" providerId="Windows Live" clId="Web-{B94C5565-C66C-50CB-FEB4-9F54B8C02F8F}" dt="2025-01-22T18:33:44.811" v="0"/>
      <pc:docMkLst>
        <pc:docMk/>
      </pc:docMkLst>
      <pc:sldChg chg="del">
        <pc:chgData name="Vedam Kishore" userId="efdc57ec8faeeaf6" providerId="Windows Live" clId="Web-{B94C5565-C66C-50CB-FEB4-9F54B8C02F8F}" dt="2025-01-22T18:33:44.811" v="0"/>
        <pc:sldMkLst>
          <pc:docMk/>
          <pc:sldMk cId="3330773935" sldId="258"/>
        </pc:sldMkLst>
      </pc:sldChg>
    </pc:docChg>
  </pc:docChgLst>
  <pc:docChgLst>
    <pc:chgData name="Vedam Kishore" userId="efdc57ec8faeeaf6" providerId="Windows Live" clId="Web-{2FC57025-4C58-1078-83F5-8CF9AB254CD0}"/>
    <pc:docChg chg="addSld delSld modSld">
      <pc:chgData name="Vedam Kishore" userId="efdc57ec8faeeaf6" providerId="Windows Live" clId="Web-{2FC57025-4C58-1078-83F5-8CF9AB254CD0}" dt="2025-01-19T19:17:00.180" v="105" actId="20577"/>
      <pc:docMkLst>
        <pc:docMk/>
      </pc:docMkLst>
      <pc:sldChg chg="del">
        <pc:chgData name="Vedam Kishore" userId="efdc57ec8faeeaf6" providerId="Windows Live" clId="Web-{2FC57025-4C58-1078-83F5-8CF9AB254CD0}" dt="2025-01-19T19:02:55.331" v="1"/>
        <pc:sldMkLst>
          <pc:docMk/>
          <pc:sldMk cId="109857222" sldId="256"/>
        </pc:sldMkLst>
      </pc:sldChg>
      <pc:sldChg chg="add">
        <pc:chgData name="Vedam Kishore" userId="efdc57ec8faeeaf6" providerId="Windows Live" clId="Web-{2FC57025-4C58-1078-83F5-8CF9AB254CD0}" dt="2025-01-19T19:02:48.972" v="0"/>
        <pc:sldMkLst>
          <pc:docMk/>
          <pc:sldMk cId="3722412146" sldId="257"/>
        </pc:sldMkLst>
      </pc:sldChg>
      <pc:sldChg chg="new">
        <pc:chgData name="Vedam Kishore" userId="efdc57ec8faeeaf6" providerId="Windows Live" clId="Web-{2FC57025-4C58-1078-83F5-8CF9AB254CD0}" dt="2025-01-19T19:03:17.096" v="2"/>
        <pc:sldMkLst>
          <pc:docMk/>
          <pc:sldMk cId="3330773935" sldId="258"/>
        </pc:sldMkLst>
      </pc:sldChg>
      <pc:sldChg chg="add del">
        <pc:chgData name="Vedam Kishore" userId="efdc57ec8faeeaf6" providerId="Windows Live" clId="Web-{2FC57025-4C58-1078-83F5-8CF9AB254CD0}" dt="2025-01-19T19:06:17.922" v="7"/>
        <pc:sldMkLst>
          <pc:docMk/>
          <pc:sldMk cId="457748084" sldId="260"/>
        </pc:sldMkLst>
      </pc:sldChg>
      <pc:sldChg chg="modSp add del">
        <pc:chgData name="Vedam Kishore" userId="efdc57ec8faeeaf6" providerId="Windows Live" clId="Web-{2FC57025-4C58-1078-83F5-8CF9AB254CD0}" dt="2025-01-19T19:06:57.516" v="11"/>
        <pc:sldMkLst>
          <pc:docMk/>
          <pc:sldMk cId="1631406922" sldId="265"/>
        </pc:sldMkLst>
        <pc:spChg chg="mod">
          <ac:chgData name="Vedam Kishore" userId="efdc57ec8faeeaf6" providerId="Windows Live" clId="Web-{2FC57025-4C58-1078-83F5-8CF9AB254CD0}" dt="2025-01-19T19:06:29.938" v="9" actId="20577"/>
          <ac:spMkLst>
            <pc:docMk/>
            <pc:sldMk cId="1631406922" sldId="265"/>
            <ac:spMk id="3" creationId="{05C2003E-B2E0-E845-404F-B74104DC4F23}"/>
          </ac:spMkLst>
        </pc:spChg>
      </pc:sldChg>
      <pc:sldChg chg="modSp add">
        <pc:chgData name="Vedam Kishore" userId="efdc57ec8faeeaf6" providerId="Windows Live" clId="Web-{2FC57025-4C58-1078-83F5-8CF9AB254CD0}" dt="2025-01-19T19:16:06.868" v="97" actId="20577"/>
        <pc:sldMkLst>
          <pc:docMk/>
          <pc:sldMk cId="3814549035" sldId="266"/>
        </pc:sldMkLst>
        <pc:spChg chg="mod">
          <ac:chgData name="Vedam Kishore" userId="efdc57ec8faeeaf6" providerId="Windows Live" clId="Web-{2FC57025-4C58-1078-83F5-8CF9AB254CD0}" dt="2025-01-19T19:16:06.868" v="97" actId="20577"/>
          <ac:spMkLst>
            <pc:docMk/>
            <pc:sldMk cId="3814549035" sldId="266"/>
            <ac:spMk id="3" creationId="{05C2003E-B2E0-E845-404F-B74104DC4F23}"/>
          </ac:spMkLst>
        </pc:spChg>
      </pc:sldChg>
      <pc:sldChg chg="modSp add replId">
        <pc:chgData name="Vedam Kishore" userId="efdc57ec8faeeaf6" providerId="Windows Live" clId="Web-{2FC57025-4C58-1078-83F5-8CF9AB254CD0}" dt="2025-01-19T19:17:00.180" v="105" actId="20577"/>
        <pc:sldMkLst>
          <pc:docMk/>
          <pc:sldMk cId="1467261599" sldId="267"/>
        </pc:sldMkLst>
        <pc:spChg chg="mod">
          <ac:chgData name="Vedam Kishore" userId="efdc57ec8faeeaf6" providerId="Windows Live" clId="Web-{2FC57025-4C58-1078-83F5-8CF9AB254CD0}" dt="2025-01-19T19:14:06.073" v="73" actId="20577"/>
          <ac:spMkLst>
            <pc:docMk/>
            <pc:sldMk cId="1467261599" sldId="267"/>
            <ac:spMk id="2" creationId="{083203C3-3B76-034A-39C0-116633FE45AE}"/>
          </ac:spMkLst>
        </pc:spChg>
        <pc:spChg chg="mod">
          <ac:chgData name="Vedam Kishore" userId="efdc57ec8faeeaf6" providerId="Windows Live" clId="Web-{2FC57025-4C58-1078-83F5-8CF9AB254CD0}" dt="2025-01-19T19:17:00.180" v="105" actId="20577"/>
          <ac:spMkLst>
            <pc:docMk/>
            <pc:sldMk cId="1467261599" sldId="267"/>
            <ac:spMk id="3" creationId="{05C2003E-B2E0-E845-404F-B74104DC4F23}"/>
          </ac:spMkLst>
        </pc:spChg>
      </pc:sldChg>
      <pc:sldChg chg="modSp add replId">
        <pc:chgData name="Vedam Kishore" userId="efdc57ec8faeeaf6" providerId="Windows Live" clId="Web-{2FC57025-4C58-1078-83F5-8CF9AB254CD0}" dt="2025-01-19T19:09:54.170" v="35" actId="20577"/>
        <pc:sldMkLst>
          <pc:docMk/>
          <pc:sldMk cId="3191570846" sldId="268"/>
        </pc:sldMkLst>
        <pc:spChg chg="mod">
          <ac:chgData name="Vedam Kishore" userId="efdc57ec8faeeaf6" providerId="Windows Live" clId="Web-{2FC57025-4C58-1078-83F5-8CF9AB254CD0}" dt="2025-01-19T19:09:54.170" v="35" actId="20577"/>
          <ac:spMkLst>
            <pc:docMk/>
            <pc:sldMk cId="3191570846" sldId="268"/>
            <ac:spMk id="2" creationId="{083203C3-3B76-034A-39C0-116633FE45AE}"/>
          </ac:spMkLst>
        </pc:spChg>
        <pc:spChg chg="mod">
          <ac:chgData name="Vedam Kishore" userId="efdc57ec8faeeaf6" providerId="Windows Live" clId="Web-{2FC57025-4C58-1078-83F5-8CF9AB254CD0}" dt="2025-01-19T19:08:08.343" v="20" actId="20577"/>
          <ac:spMkLst>
            <pc:docMk/>
            <pc:sldMk cId="3191570846" sldId="268"/>
            <ac:spMk id="3" creationId="{05C2003E-B2E0-E845-404F-B74104DC4F23}"/>
          </ac:spMkLst>
        </pc:spChg>
      </pc:sldChg>
      <pc:sldChg chg="addSp delSp modSp add replId">
        <pc:chgData name="Vedam Kishore" userId="efdc57ec8faeeaf6" providerId="Windows Live" clId="Web-{2FC57025-4C58-1078-83F5-8CF9AB254CD0}" dt="2025-01-19T19:09:45.170" v="34" actId="20577"/>
        <pc:sldMkLst>
          <pc:docMk/>
          <pc:sldMk cId="3245163542" sldId="269"/>
        </pc:sldMkLst>
        <pc:spChg chg="mod">
          <ac:chgData name="Vedam Kishore" userId="efdc57ec8faeeaf6" providerId="Windows Live" clId="Web-{2FC57025-4C58-1078-83F5-8CF9AB254CD0}" dt="2025-01-19T19:09:45.170" v="34" actId="20577"/>
          <ac:spMkLst>
            <pc:docMk/>
            <pc:sldMk cId="3245163542" sldId="269"/>
            <ac:spMk id="2" creationId="{083203C3-3B76-034A-39C0-116633FE45AE}"/>
          </ac:spMkLst>
        </pc:spChg>
        <pc:spChg chg="mod">
          <ac:chgData name="Vedam Kishore" userId="efdc57ec8faeeaf6" providerId="Windows Live" clId="Web-{2FC57025-4C58-1078-83F5-8CF9AB254CD0}" dt="2025-01-19T19:08:49.967" v="24" actId="20577"/>
          <ac:spMkLst>
            <pc:docMk/>
            <pc:sldMk cId="3245163542" sldId="269"/>
            <ac:spMk id="3" creationId="{05C2003E-B2E0-E845-404F-B74104DC4F23}"/>
          </ac:spMkLst>
        </pc:spChg>
        <pc:spChg chg="add del mod">
          <ac:chgData name="Vedam Kishore" userId="efdc57ec8faeeaf6" providerId="Windows Live" clId="Web-{2FC57025-4C58-1078-83F5-8CF9AB254CD0}" dt="2025-01-19T19:08:55.842" v="28"/>
          <ac:spMkLst>
            <pc:docMk/>
            <pc:sldMk cId="3245163542" sldId="269"/>
            <ac:spMk id="4" creationId="{404A844E-8E39-7EA2-F1F0-F0F0CCD4B3A3}"/>
          </ac:spMkLst>
        </pc:spChg>
      </pc:sldChg>
      <pc:sldChg chg="modSp add replId">
        <pc:chgData name="Vedam Kishore" userId="efdc57ec8faeeaf6" providerId="Windows Live" clId="Web-{2FC57025-4C58-1078-83F5-8CF9AB254CD0}" dt="2025-01-19T19:09:35.842" v="33" actId="20577"/>
        <pc:sldMkLst>
          <pc:docMk/>
          <pc:sldMk cId="3956437243" sldId="270"/>
        </pc:sldMkLst>
        <pc:spChg chg="mod">
          <ac:chgData name="Vedam Kishore" userId="efdc57ec8faeeaf6" providerId="Windows Live" clId="Web-{2FC57025-4C58-1078-83F5-8CF9AB254CD0}" dt="2025-01-19T19:09:35.842" v="33" actId="20577"/>
          <ac:spMkLst>
            <pc:docMk/>
            <pc:sldMk cId="3956437243" sldId="270"/>
            <ac:spMk id="2" creationId="{083203C3-3B76-034A-39C0-116633FE45AE}"/>
          </ac:spMkLst>
        </pc:spChg>
        <pc:spChg chg="mod">
          <ac:chgData name="Vedam Kishore" userId="efdc57ec8faeeaf6" providerId="Windows Live" clId="Web-{2FC57025-4C58-1078-83F5-8CF9AB254CD0}" dt="2025-01-19T19:09:20.764" v="31" actId="20577"/>
          <ac:spMkLst>
            <pc:docMk/>
            <pc:sldMk cId="3956437243" sldId="270"/>
            <ac:spMk id="3" creationId="{05C2003E-B2E0-E845-404F-B74104DC4F23}"/>
          </ac:spMkLst>
        </pc:spChg>
      </pc:sldChg>
      <pc:sldChg chg="addSp delSp modSp add replId">
        <pc:chgData name="Vedam Kishore" userId="efdc57ec8faeeaf6" providerId="Windows Live" clId="Web-{2FC57025-4C58-1078-83F5-8CF9AB254CD0}" dt="2025-01-19T19:10:52.544" v="44"/>
        <pc:sldMkLst>
          <pc:docMk/>
          <pc:sldMk cId="3211857335" sldId="271"/>
        </pc:sldMkLst>
        <pc:spChg chg="mod">
          <ac:chgData name="Vedam Kishore" userId="efdc57ec8faeeaf6" providerId="Windows Live" clId="Web-{2FC57025-4C58-1078-83F5-8CF9AB254CD0}" dt="2025-01-19T19:10:41.575" v="38" actId="20577"/>
          <ac:spMkLst>
            <pc:docMk/>
            <pc:sldMk cId="3211857335" sldId="271"/>
            <ac:spMk id="2" creationId="{083203C3-3B76-034A-39C0-116633FE45AE}"/>
          </ac:spMkLst>
        </pc:spChg>
        <pc:spChg chg="mod">
          <ac:chgData name="Vedam Kishore" userId="efdc57ec8faeeaf6" providerId="Windows Live" clId="Web-{2FC57025-4C58-1078-83F5-8CF9AB254CD0}" dt="2025-01-19T19:10:47.013" v="40" actId="20577"/>
          <ac:spMkLst>
            <pc:docMk/>
            <pc:sldMk cId="3211857335" sldId="271"/>
            <ac:spMk id="3" creationId="{05C2003E-B2E0-E845-404F-B74104DC4F23}"/>
          </ac:spMkLst>
        </pc:spChg>
        <pc:spChg chg="add del mod">
          <ac:chgData name="Vedam Kishore" userId="efdc57ec8faeeaf6" providerId="Windows Live" clId="Web-{2FC57025-4C58-1078-83F5-8CF9AB254CD0}" dt="2025-01-19T19:10:52.544" v="44"/>
          <ac:spMkLst>
            <pc:docMk/>
            <pc:sldMk cId="3211857335" sldId="271"/>
            <ac:spMk id="4" creationId="{15C9F78E-A576-26EC-8CC7-B870AD2C008E}"/>
          </ac:spMkLst>
        </pc:spChg>
      </pc:sldChg>
      <pc:sldChg chg="modSp add replId">
        <pc:chgData name="Vedam Kishore" userId="efdc57ec8faeeaf6" providerId="Windows Live" clId="Web-{2FC57025-4C58-1078-83F5-8CF9AB254CD0}" dt="2025-01-19T19:11:34.559" v="49" actId="20577"/>
        <pc:sldMkLst>
          <pc:docMk/>
          <pc:sldMk cId="4101843664" sldId="272"/>
        </pc:sldMkLst>
        <pc:spChg chg="mod">
          <ac:chgData name="Vedam Kishore" userId="efdc57ec8faeeaf6" providerId="Windows Live" clId="Web-{2FC57025-4C58-1078-83F5-8CF9AB254CD0}" dt="2025-01-19T19:11:14.184" v="46" actId="20577"/>
          <ac:spMkLst>
            <pc:docMk/>
            <pc:sldMk cId="4101843664" sldId="272"/>
            <ac:spMk id="2" creationId="{083203C3-3B76-034A-39C0-116633FE45AE}"/>
          </ac:spMkLst>
        </pc:spChg>
        <pc:spChg chg="mod">
          <ac:chgData name="Vedam Kishore" userId="efdc57ec8faeeaf6" providerId="Windows Live" clId="Web-{2FC57025-4C58-1078-83F5-8CF9AB254CD0}" dt="2025-01-19T19:11:34.559" v="49" actId="20577"/>
          <ac:spMkLst>
            <pc:docMk/>
            <pc:sldMk cId="4101843664" sldId="272"/>
            <ac:spMk id="3" creationId="{05C2003E-B2E0-E845-404F-B74104DC4F23}"/>
          </ac:spMkLst>
        </pc:spChg>
      </pc:sldChg>
      <pc:sldChg chg="modSp add replId">
        <pc:chgData name="Vedam Kishore" userId="efdc57ec8faeeaf6" providerId="Windows Live" clId="Web-{2FC57025-4C58-1078-83F5-8CF9AB254CD0}" dt="2025-01-19T19:13:02.121" v="54" actId="20577"/>
        <pc:sldMkLst>
          <pc:docMk/>
          <pc:sldMk cId="3390710346" sldId="273"/>
        </pc:sldMkLst>
        <pc:spChg chg="mod">
          <ac:chgData name="Vedam Kishore" userId="efdc57ec8faeeaf6" providerId="Windows Live" clId="Web-{2FC57025-4C58-1078-83F5-8CF9AB254CD0}" dt="2025-01-19T19:12:39.183" v="51" actId="20577"/>
          <ac:spMkLst>
            <pc:docMk/>
            <pc:sldMk cId="3390710346" sldId="273"/>
            <ac:spMk id="2" creationId="{083203C3-3B76-034A-39C0-116633FE45AE}"/>
          </ac:spMkLst>
        </pc:spChg>
        <pc:spChg chg="mod">
          <ac:chgData name="Vedam Kishore" userId="efdc57ec8faeeaf6" providerId="Windows Live" clId="Web-{2FC57025-4C58-1078-83F5-8CF9AB254CD0}" dt="2025-01-19T19:13:02.121" v="54" actId="20577"/>
          <ac:spMkLst>
            <pc:docMk/>
            <pc:sldMk cId="3390710346" sldId="273"/>
            <ac:spMk id="3" creationId="{05C2003E-B2E0-E845-404F-B74104DC4F23}"/>
          </ac:spMkLst>
        </pc:spChg>
      </pc:sldChg>
      <pc:sldChg chg="modSp add replId">
        <pc:chgData name="Vedam Kishore" userId="efdc57ec8faeeaf6" providerId="Windows Live" clId="Web-{2FC57025-4C58-1078-83F5-8CF9AB254CD0}" dt="2025-01-19T19:13:31.167" v="59" actId="20577"/>
        <pc:sldMkLst>
          <pc:docMk/>
          <pc:sldMk cId="1503528463" sldId="274"/>
        </pc:sldMkLst>
        <pc:spChg chg="mod">
          <ac:chgData name="Vedam Kishore" userId="efdc57ec8faeeaf6" providerId="Windows Live" clId="Web-{2FC57025-4C58-1078-83F5-8CF9AB254CD0}" dt="2025-01-19T19:13:31.167" v="59" actId="20577"/>
          <ac:spMkLst>
            <pc:docMk/>
            <pc:sldMk cId="1503528463" sldId="274"/>
            <ac:spMk id="2" creationId="{083203C3-3B76-034A-39C0-116633FE45AE}"/>
          </ac:spMkLst>
        </pc:spChg>
        <pc:spChg chg="mod">
          <ac:chgData name="Vedam Kishore" userId="efdc57ec8faeeaf6" providerId="Windows Live" clId="Web-{2FC57025-4C58-1078-83F5-8CF9AB254CD0}" dt="2025-01-19T19:13:22.105" v="58" actId="20577"/>
          <ac:spMkLst>
            <pc:docMk/>
            <pc:sldMk cId="1503528463" sldId="274"/>
            <ac:spMk id="3" creationId="{05C2003E-B2E0-E845-404F-B74104DC4F23}"/>
          </ac:spMkLst>
        </pc:spChg>
      </pc:sldChg>
      <pc:sldMasterChg chg="addSldLayout">
        <pc:chgData name="Vedam Kishore" userId="efdc57ec8faeeaf6" providerId="Windows Live" clId="Web-{2FC57025-4C58-1078-83F5-8CF9AB254CD0}" dt="2025-01-19T19:03:19.862" v="3"/>
        <pc:sldMasterMkLst>
          <pc:docMk/>
          <pc:sldMasterMk cId="2460954070" sldId="2147483660"/>
        </pc:sldMasterMkLst>
        <pc:sldLayoutChg chg="add">
          <pc:chgData name="Vedam Kishore" userId="efdc57ec8faeeaf6" providerId="Windows Live" clId="Web-{2FC57025-4C58-1078-83F5-8CF9AB254CD0}" dt="2025-01-19T19:02:48.972" v="0"/>
          <pc:sldLayoutMkLst>
            <pc:docMk/>
            <pc:sldMasterMk cId="2460954070" sldId="2147483660"/>
            <pc:sldLayoutMk cId="2725026048" sldId="2147483672"/>
          </pc:sldLayoutMkLst>
        </pc:sldLayoutChg>
        <pc:sldLayoutChg chg="add">
          <pc:chgData name="Vedam Kishore" userId="efdc57ec8faeeaf6" providerId="Windows Live" clId="Web-{2FC57025-4C58-1078-83F5-8CF9AB254CD0}" dt="2025-01-19T19:03:19.862" v="3"/>
          <pc:sldLayoutMkLst>
            <pc:docMk/>
            <pc:sldMasterMk cId="2460954070" sldId="2147483660"/>
            <pc:sldLayoutMk cId="1049806500" sldId="2147483673"/>
          </pc:sldLayoutMkLst>
        </pc:sldLayoutChg>
      </pc:sldMasterChg>
    </pc:docChg>
  </pc:docChgLst>
  <pc:docChgLst>
    <pc:chgData name="Vedam Kishore" userId="efdc57ec8faeeaf6" providerId="Windows Live" clId="Web-{1A901CEB-F0DC-F6E7-9BE7-4D653BDBE7E2}"/>
    <pc:docChg chg="modSld">
      <pc:chgData name="Vedam Kishore" userId="efdc57ec8faeeaf6" providerId="Windows Live" clId="Web-{1A901CEB-F0DC-F6E7-9BE7-4D653BDBE7E2}" dt="2025-01-19T19:32:55.386" v="7" actId="20577"/>
      <pc:docMkLst>
        <pc:docMk/>
      </pc:docMkLst>
      <pc:sldChg chg="modSp">
        <pc:chgData name="Vedam Kishore" userId="efdc57ec8faeeaf6" providerId="Windows Live" clId="Web-{1A901CEB-F0DC-F6E7-9BE7-4D653BDBE7E2}" dt="2025-01-19T19:32:55.386" v="7" actId="20577"/>
        <pc:sldMkLst>
          <pc:docMk/>
          <pc:sldMk cId="3722412146" sldId="257"/>
        </pc:sldMkLst>
        <pc:spChg chg="mod">
          <ac:chgData name="Vedam Kishore" userId="efdc57ec8faeeaf6" providerId="Windows Live" clId="Web-{1A901CEB-F0DC-F6E7-9BE7-4D653BDBE7E2}" dt="2025-01-19T19:32:55.386" v="7" actId="20577"/>
          <ac:spMkLst>
            <pc:docMk/>
            <pc:sldMk cId="3722412146" sldId="257"/>
            <ac:spMk id="4" creationId="{050D0942-A5F7-A777-1746-CA6AD7ED571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8T11:42:41.689"/>
    </inkml:context>
    <inkml:brush xml:id="br0">
      <inkml:brushProperty name="width" value="0.1" units="cm"/>
      <inkml:brushProperty name="height" value="0.1" units="cm"/>
    </inkml:brush>
  </inkml:definitions>
  <inkml:trace contextRef="#ctx0" brushRef="#br0">21458 6112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5127625" cy="6857996"/>
          </a:xfrm>
        </p:spPr>
        <p:txBody>
          <a:bodyPr vert="horz" lIns="91440" tIns="45720" rIns="91440" bIns="45720" rtlCol="0">
            <a:noAutofit/>
          </a:bodyPr>
          <a:lstStyle>
            <a:lvl1pPr>
              <a:defRPr lang="en-US"/>
            </a:lvl1pPr>
          </a:lstStyle>
          <a:p>
            <a:pPr marL="0" lvl="0" indent="0">
              <a:buNone/>
            </a:pPr>
            <a:endParaRPr lang="en-US"/>
          </a:p>
        </p:txBody>
      </p:sp>
      <p:sp>
        <p:nvSpPr>
          <p:cNvPr id="3" name="Slide Number Placeholder 5">
            <a:extLst>
              <a:ext uri="{FF2B5EF4-FFF2-40B4-BE49-F238E27FC236}">
                <a16:creationId xmlns:a16="http://schemas.microsoft.com/office/drawing/2014/main" id="{77A702D9-F0D6-6E51-C7A3-A37F4F89BE94}"/>
              </a:ext>
            </a:extLst>
          </p:cNvPr>
          <p:cNvSpPr>
            <a:spLocks noGrp="1"/>
          </p:cNvSpPr>
          <p:nvPr>
            <p:ph type="sldNum" sz="quarter" idx="12"/>
          </p:nvPr>
        </p:nvSpPr>
        <p:spPr>
          <a:xfrm>
            <a:off x="11604625" y="219869"/>
            <a:ext cx="373155" cy="364331"/>
          </a:xfrm>
          <a:prstGeom prst="rect">
            <a:avLst/>
          </a:prstGeom>
        </p:spPr>
        <p:txBody>
          <a:bodyPr/>
          <a:lstStyle/>
          <a:p>
            <a:fld id="{B4E73946-9152-2148-B286-BEF1B04A8193}" type="slidenum">
              <a:rPr lang="en-US" smtClean="0"/>
              <a:t>‹#›</a:t>
            </a:fld>
            <a:endParaRPr lang="en-US"/>
          </a:p>
        </p:txBody>
      </p:sp>
      <p:sp>
        <p:nvSpPr>
          <p:cNvPr id="4" name="Title 1">
            <a:extLst>
              <a:ext uri="{FF2B5EF4-FFF2-40B4-BE49-F238E27FC236}">
                <a16:creationId xmlns:a16="http://schemas.microsoft.com/office/drawing/2014/main" id="{AF5B50CE-7411-9DF7-D5E1-A3E206F8C9AE}"/>
              </a:ext>
            </a:extLst>
          </p:cNvPr>
          <p:cNvSpPr>
            <a:spLocks noGrp="1"/>
          </p:cNvSpPr>
          <p:nvPr>
            <p:ph type="title"/>
          </p:nvPr>
        </p:nvSpPr>
        <p:spPr>
          <a:xfrm>
            <a:off x="6096000" y="1285874"/>
            <a:ext cx="5508625" cy="3407337"/>
          </a:xfrm>
        </p:spPr>
        <p:txBody>
          <a:bodyPr anchor="b">
            <a:noAutofit/>
          </a:bodyPr>
          <a:lstStyle>
            <a:lvl1pPr>
              <a:defRPr sz="5400" b="0">
                <a:latin typeface="+mj-lt"/>
              </a:defRPr>
            </a:lvl1pPr>
          </a:lstStyle>
          <a:p>
            <a:r>
              <a:rPr lang="en-US"/>
              <a:t>Click to edit Master title</a:t>
            </a:r>
          </a:p>
        </p:txBody>
      </p:sp>
      <p:sp>
        <p:nvSpPr>
          <p:cNvPr id="7" name="Text Placeholder 10">
            <a:extLst>
              <a:ext uri="{FF2B5EF4-FFF2-40B4-BE49-F238E27FC236}">
                <a16:creationId xmlns:a16="http://schemas.microsoft.com/office/drawing/2014/main" id="{DF0E4240-FCE5-B1CB-F0A1-3CC878A24B0C}"/>
              </a:ext>
            </a:extLst>
          </p:cNvPr>
          <p:cNvSpPr>
            <a:spLocks noGrp="1"/>
          </p:cNvSpPr>
          <p:nvPr>
            <p:ph type="body" sz="quarter" idx="16"/>
          </p:nvPr>
        </p:nvSpPr>
        <p:spPr>
          <a:xfrm>
            <a:off x="6096000" y="4784326"/>
            <a:ext cx="5508625" cy="787800"/>
          </a:xfrm>
        </p:spPr>
        <p:txBody>
          <a:bodyPr anchor="t">
            <a:noAutofit/>
          </a:bodyPr>
          <a:lstStyle>
            <a:lvl1pPr marL="0" indent="0">
              <a:buFont typeface="Arial" panose="020B0604020202020204" pitchFamily="34" charset="0"/>
              <a:buNone/>
              <a:defRPr sz="18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725026048"/>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486486" y="586129"/>
            <a:ext cx="3113232" cy="5223110"/>
          </a:xfrm>
        </p:spPr>
        <p:txBody>
          <a:bodyPr vert="horz" lIns="91440" tIns="45720" rIns="91440" bIns="45720" rtlCol="0">
            <a:noAutofit/>
          </a:bodyPr>
          <a:lstStyle>
            <a:lvl1pPr>
              <a:defRPr lang="en-US"/>
            </a:lvl1pPr>
          </a:lstStyle>
          <a:p>
            <a:pPr marL="0" lvl="0" indent="0">
              <a:buNone/>
            </a:pPr>
            <a:endParaRPr lang="en-US"/>
          </a:p>
        </p:txBody>
      </p:sp>
      <p:sp>
        <p:nvSpPr>
          <p:cNvPr id="4" name="Title 1">
            <a:extLst>
              <a:ext uri="{FF2B5EF4-FFF2-40B4-BE49-F238E27FC236}">
                <a16:creationId xmlns:a16="http://schemas.microsoft.com/office/drawing/2014/main" id="{AC527AC1-99E4-87C5-6AB2-BD537C5E8040}"/>
              </a:ext>
            </a:extLst>
          </p:cNvPr>
          <p:cNvSpPr>
            <a:spLocks noGrp="1"/>
          </p:cNvSpPr>
          <p:nvPr>
            <p:ph type="title"/>
          </p:nvPr>
        </p:nvSpPr>
        <p:spPr>
          <a:xfrm>
            <a:off x="587376" y="584200"/>
            <a:ext cx="7524750" cy="1901825"/>
          </a:xfrm>
        </p:spPr>
        <p:txBody>
          <a:bodyPr wrap="square" anchor="t">
            <a:noAutofit/>
          </a:bodyPr>
          <a:lstStyle>
            <a:lvl1pPr>
              <a:defRPr sz="4400" b="0">
                <a:latin typeface="+mj-lt"/>
              </a:defRPr>
            </a:lvl1pPr>
          </a:lstStyle>
          <a:p>
            <a:r>
              <a:rPr lang="en-US"/>
              <a:t>Click to edit Master title</a:t>
            </a:r>
          </a:p>
        </p:txBody>
      </p:sp>
      <p:sp>
        <p:nvSpPr>
          <p:cNvPr id="8" name="Line">
            <a:extLst>
              <a:ext uri="{FF2B5EF4-FFF2-40B4-BE49-F238E27FC236}">
                <a16:creationId xmlns:a16="http://schemas.microsoft.com/office/drawing/2014/main" id="{1F89CF16-742B-9AD3-4951-442BF353FEEA}"/>
              </a:ext>
            </a:extLst>
          </p:cNvPr>
          <p:cNvSpPr/>
          <p:nvPr userDrawn="1"/>
        </p:nvSpPr>
        <p:spPr>
          <a:xfrm>
            <a:off x="587375" y="5980775"/>
            <a:ext cx="11012343" cy="0"/>
          </a:xfrm>
          <a:prstGeom prst="line">
            <a:avLst/>
          </a:prstGeom>
          <a:ln w="12700">
            <a:solidFill>
              <a:srgbClr val="000000"/>
            </a:solidFill>
            <a:miter/>
          </a:ln>
        </p:spPr>
        <p:txBody>
          <a:bodyPr lIns="34289" rIns="34289"/>
          <a:lstStyle/>
          <a:p>
            <a:endParaRPr sz="1350"/>
          </a:p>
        </p:txBody>
      </p:sp>
      <p:sp>
        <p:nvSpPr>
          <p:cNvPr id="16" name="Text Placeholder 10">
            <a:extLst>
              <a:ext uri="{FF2B5EF4-FFF2-40B4-BE49-F238E27FC236}">
                <a16:creationId xmlns:a16="http://schemas.microsoft.com/office/drawing/2014/main" id="{27D30BC7-CE65-CC64-D5B9-56620BE2ED94}"/>
              </a:ext>
            </a:extLst>
          </p:cNvPr>
          <p:cNvSpPr>
            <a:spLocks noGrp="1"/>
          </p:cNvSpPr>
          <p:nvPr>
            <p:ph type="body" sz="quarter" idx="13"/>
          </p:nvPr>
        </p:nvSpPr>
        <p:spPr>
          <a:xfrm>
            <a:off x="592282" y="3429000"/>
            <a:ext cx="3487593" cy="2380243"/>
          </a:xfrm>
        </p:spPr>
        <p:txBody>
          <a:bodyPr>
            <a:noAutofit/>
          </a:bodyPr>
          <a:lstStyle>
            <a:lvl1pPr marL="0" indent="0">
              <a:lnSpc>
                <a:spcPct val="100000"/>
              </a:lnSpc>
              <a:spcBef>
                <a:spcPts val="0"/>
              </a:spcBef>
              <a:buNone/>
              <a:defRPr sz="1600">
                <a:solidFill>
                  <a:schemeClr val="tx2"/>
                </a:solidFill>
              </a:defRPr>
            </a:lvl1pPr>
          </a:lstStyle>
          <a:p>
            <a:pPr lvl="0"/>
            <a:r>
              <a:rPr lang="en-US"/>
              <a:t>Click to edit Master text styles</a:t>
            </a:r>
          </a:p>
        </p:txBody>
      </p:sp>
      <p:sp>
        <p:nvSpPr>
          <p:cNvPr id="17" name="Text Placeholder 10">
            <a:extLst>
              <a:ext uri="{FF2B5EF4-FFF2-40B4-BE49-F238E27FC236}">
                <a16:creationId xmlns:a16="http://schemas.microsoft.com/office/drawing/2014/main" id="{71D033DD-6852-B385-EDA8-28728327AC68}"/>
              </a:ext>
            </a:extLst>
          </p:cNvPr>
          <p:cNvSpPr>
            <a:spLocks noGrp="1"/>
          </p:cNvSpPr>
          <p:nvPr>
            <p:ph type="body" sz="quarter" idx="14"/>
          </p:nvPr>
        </p:nvSpPr>
        <p:spPr>
          <a:xfrm>
            <a:off x="592282" y="2823691"/>
            <a:ext cx="348759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a:t>Click to edit Master text styles</a:t>
            </a:r>
          </a:p>
        </p:txBody>
      </p:sp>
      <p:sp>
        <p:nvSpPr>
          <p:cNvPr id="18" name="Text Placeholder 10">
            <a:extLst>
              <a:ext uri="{FF2B5EF4-FFF2-40B4-BE49-F238E27FC236}">
                <a16:creationId xmlns:a16="http://schemas.microsoft.com/office/drawing/2014/main" id="{7BDB5675-1DBE-D17A-4FE3-C2CA2458D0DA}"/>
              </a:ext>
            </a:extLst>
          </p:cNvPr>
          <p:cNvSpPr>
            <a:spLocks noGrp="1"/>
          </p:cNvSpPr>
          <p:nvPr>
            <p:ph type="body" sz="quarter" idx="15"/>
          </p:nvPr>
        </p:nvSpPr>
        <p:spPr>
          <a:xfrm>
            <a:off x="4624532" y="3429000"/>
            <a:ext cx="3487593" cy="2380243"/>
          </a:xfrm>
        </p:spPr>
        <p:txBody>
          <a:bodyPr>
            <a:noAutofit/>
          </a:bodyPr>
          <a:lstStyle>
            <a:lvl1pPr marL="0" indent="0">
              <a:lnSpc>
                <a:spcPct val="100000"/>
              </a:lnSpc>
              <a:spcBef>
                <a:spcPts val="0"/>
              </a:spcBef>
              <a:buNone/>
              <a:defRPr sz="1600">
                <a:solidFill>
                  <a:schemeClr val="tx2"/>
                </a:solidFill>
              </a:defRPr>
            </a:lvl1pPr>
          </a:lstStyle>
          <a:p>
            <a:pPr lvl="0"/>
            <a:r>
              <a:rPr lang="en-US"/>
              <a:t>Click to edit Master text styles</a:t>
            </a:r>
          </a:p>
        </p:txBody>
      </p:sp>
      <p:sp>
        <p:nvSpPr>
          <p:cNvPr id="19" name="Text Placeholder 10">
            <a:extLst>
              <a:ext uri="{FF2B5EF4-FFF2-40B4-BE49-F238E27FC236}">
                <a16:creationId xmlns:a16="http://schemas.microsoft.com/office/drawing/2014/main" id="{A07C8966-04AE-FDD6-79AC-66D7B8C637C2}"/>
              </a:ext>
            </a:extLst>
          </p:cNvPr>
          <p:cNvSpPr>
            <a:spLocks noGrp="1"/>
          </p:cNvSpPr>
          <p:nvPr>
            <p:ph type="body" sz="quarter" idx="16"/>
          </p:nvPr>
        </p:nvSpPr>
        <p:spPr>
          <a:xfrm>
            <a:off x="4624532" y="2823691"/>
            <a:ext cx="348759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a:t>Click to edit Master text styles</a:t>
            </a:r>
          </a:p>
        </p:txBody>
      </p:sp>
      <p:sp>
        <p:nvSpPr>
          <p:cNvPr id="22" name="Slide Number Placeholder 5">
            <a:extLst>
              <a:ext uri="{FF2B5EF4-FFF2-40B4-BE49-F238E27FC236}">
                <a16:creationId xmlns:a16="http://schemas.microsoft.com/office/drawing/2014/main" id="{F186260F-531D-92B8-CE76-F5E12B1A2386}"/>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a:p>
        </p:txBody>
      </p:sp>
    </p:spTree>
    <p:extLst>
      <p:ext uri="{BB962C8B-B14F-4D97-AF65-F5344CB8AC3E}">
        <p14:creationId xmlns:p14="http://schemas.microsoft.com/office/powerpoint/2010/main" val="1049806500"/>
      </p:ext>
    </p:extLst>
  </p:cSld>
  <p:clrMapOvr>
    <a:masterClrMapping/>
  </p:clrMapOvr>
  <p:extLst>
    <p:ext uri="{DCECCB84-F9BA-43D5-87BE-67443E8EF086}">
      <p15:sldGuideLst xmlns:p15="http://schemas.microsoft.com/office/powerpoint/2012/main">
        <p15:guide id="2" pos="9848">
          <p15:clr>
            <a:srgbClr val="FBAE40"/>
          </p15:clr>
        </p15:guide>
        <p15:guide id="3" pos="511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0D0942-A5F7-A777-1746-CA6AD7ED5719}"/>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dirty="0"/>
              <a:t>Technology </a:t>
            </a:r>
          </a:p>
        </p:txBody>
      </p:sp>
      <p:sp>
        <p:nvSpPr>
          <p:cNvPr id="5" name="Text Placeholder 4">
            <a:extLst>
              <a:ext uri="{FF2B5EF4-FFF2-40B4-BE49-F238E27FC236}">
                <a16:creationId xmlns:a16="http://schemas.microsoft.com/office/drawing/2014/main" id="{2D9B0FAA-8CC0-1507-6321-D0C82EFAD15D}"/>
              </a:ext>
            </a:extLst>
          </p:cNvPr>
          <p:cNvSpPr>
            <a:spLocks noGrp="1"/>
          </p:cNvSpPr>
          <p:nvPr>
            <p:ph type="body" sz="quarter" idx="16"/>
          </p:nvPr>
        </p:nvSpPr>
        <p:spPr>
          <a:xfrm>
            <a:off x="5297760" y="4636008"/>
            <a:ext cx="6251111" cy="1572768"/>
          </a:xfrm>
        </p:spPr>
        <p:txBody>
          <a:bodyPr vert="horz" lIns="91440" tIns="45720" rIns="91440" bIns="45720" rtlCol="0">
            <a:normAutofit lnSpcReduction="10000"/>
          </a:bodyPr>
          <a:lstStyle/>
          <a:p>
            <a:pPr defTabSz="914400">
              <a:spcBef>
                <a:spcPts val="1000"/>
              </a:spcBef>
            </a:pPr>
            <a:r>
              <a:rPr lang="en-US" sz="1100">
                <a:solidFill>
                  <a:schemeClr val="tx1"/>
                </a:solidFill>
                <a:ea typeface="Calibri"/>
                <a:cs typeface="Calibri"/>
              </a:rPr>
              <a:t>Version 1.0</a:t>
            </a:r>
          </a:p>
          <a:p>
            <a:pPr defTabSz="914400">
              <a:spcBef>
                <a:spcPts val="1000"/>
              </a:spcBef>
            </a:pPr>
            <a:endParaRPr lang="en-US" sz="1100">
              <a:solidFill>
                <a:schemeClr val="tx1"/>
              </a:solidFill>
              <a:ea typeface="Calibri"/>
              <a:cs typeface="Calibri"/>
            </a:endParaRPr>
          </a:p>
          <a:p>
            <a:pPr defTabSz="914400">
              <a:spcBef>
                <a:spcPts val="1000"/>
              </a:spcBef>
            </a:pPr>
            <a:endParaRPr lang="en-US" sz="1100">
              <a:solidFill>
                <a:schemeClr val="tx1"/>
              </a:solidFill>
              <a:ea typeface="Calibri"/>
              <a:cs typeface="Calibri"/>
            </a:endParaRPr>
          </a:p>
          <a:p>
            <a:pPr defTabSz="914400">
              <a:spcBef>
                <a:spcPts val="1000"/>
              </a:spcBef>
            </a:pPr>
            <a:endParaRPr lang="en-US" sz="1100">
              <a:solidFill>
                <a:schemeClr val="tx1"/>
              </a:solidFill>
              <a:ea typeface="Calibri"/>
              <a:cs typeface="Calibri"/>
            </a:endParaRPr>
          </a:p>
          <a:p>
            <a:pPr defTabSz="914400">
              <a:spcBef>
                <a:spcPts val="1000"/>
              </a:spcBef>
            </a:pPr>
            <a:endParaRPr lang="en-US" sz="1100">
              <a:solidFill>
                <a:schemeClr val="tx1"/>
              </a:solidFill>
              <a:ea typeface="Calibri"/>
              <a:cs typeface="Calibri"/>
            </a:endParaRPr>
          </a:p>
          <a:p>
            <a:pPr defTabSz="914400">
              <a:spcBef>
                <a:spcPts val="1000"/>
              </a:spcBef>
            </a:pPr>
            <a:r>
              <a:rPr lang="en-US" sz="1100">
                <a:solidFill>
                  <a:schemeClr val="tx1"/>
                </a:solidFill>
                <a:ea typeface="Calibri"/>
                <a:cs typeface="Calibri"/>
              </a:rPr>
              <a:t>                                 Venkata Kishore Vedam</a:t>
            </a:r>
          </a:p>
        </p:txBody>
      </p:sp>
      <p:pic>
        <p:nvPicPr>
          <p:cNvPr id="9" name="Picture Placeholder 8" descr="A close up of a purple surface&#10;&#10;AI-generated content may be incorrect.">
            <a:extLst>
              <a:ext uri="{FF2B5EF4-FFF2-40B4-BE49-F238E27FC236}">
                <a16:creationId xmlns:a16="http://schemas.microsoft.com/office/drawing/2014/main" id="{9AB64304-DA93-05CC-5672-4A8937AE4BD6}"/>
              </a:ext>
            </a:extLst>
          </p:cNvPr>
          <p:cNvPicPr>
            <a:picLocks noGrp="1" noChangeAspect="1"/>
          </p:cNvPicPr>
          <p:nvPr>
            <p:ph type="pic" sz="quarter" idx="18"/>
          </p:nvPr>
        </p:nvPicPr>
        <p:blipFill>
          <a:blip r:embed="rId2"/>
          <a:srcRect l="18057" r="1627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 name="Slide Number Placeholder 2">
            <a:extLst>
              <a:ext uri="{FF2B5EF4-FFF2-40B4-BE49-F238E27FC236}">
                <a16:creationId xmlns:a16="http://schemas.microsoft.com/office/drawing/2014/main" id="{C9982715-062E-2759-3B38-BC55CA3C31B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B4E73946-9152-2148-B286-BEF1B04A8193}" type="slidenum">
              <a:rPr lang="en-US" sz="1200" smtClean="0">
                <a:solidFill>
                  <a:prstClr val="black">
                    <a:tint val="75000"/>
                  </a:prstClr>
                </a:solidFill>
                <a:latin typeface="Calibri" panose="020F0502020204030204"/>
              </a:rPr>
              <a:pPr>
                <a:spcAft>
                  <a:spcPts val="600"/>
                </a:spcAft>
                <a:defRPr/>
              </a:pPr>
              <a:t>1</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72241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dirty="0">
                <a:ea typeface="+mj-lt"/>
                <a:cs typeface="+mj-lt"/>
              </a:rPr>
              <a:t>Deployment &amp; Implementation</a:t>
            </a:r>
            <a:endParaRPr lang="en-US" dirty="0"/>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The application can be deployed either on-premises for clients or as a SaaS offering in the cloud. The components can be deployed using technologies such as Docker for containerization and Kubernetes for orchestration.</a:t>
            </a:r>
            <a:endParaRPr lang="en-US"/>
          </a:p>
          <a:p>
            <a:r>
              <a:rPr lang="en-US"/>
              <a:t>Deployment Steps:</a:t>
            </a:r>
          </a:p>
          <a:p>
            <a:r>
              <a:rPr lang="en-US" b="1">
                <a:ea typeface="+mn-lt"/>
                <a:cs typeface="+mn-lt"/>
              </a:rPr>
              <a:t>Frontend (ReactJS)</a:t>
            </a:r>
            <a:r>
              <a:rPr lang="en-US">
                <a:ea typeface="+mn-lt"/>
                <a:cs typeface="+mn-lt"/>
              </a:rPr>
              <a:t>:</a:t>
            </a:r>
            <a:endParaRPr lang="en-US"/>
          </a:p>
          <a:p>
            <a:pPr lvl="1"/>
            <a:r>
              <a:rPr lang="en-US" dirty="0">
                <a:ea typeface="+mn-lt"/>
                <a:cs typeface="+mn-lt"/>
              </a:rPr>
              <a:t>Build the ReactJS application.</a:t>
            </a:r>
          </a:p>
          <a:p>
            <a:pPr lvl="1"/>
            <a:r>
              <a:rPr lang="en-US" dirty="0">
                <a:ea typeface="+mn-lt"/>
                <a:cs typeface="+mn-lt"/>
              </a:rPr>
              <a:t>Deploy it using a static file server or a cloud service like AWS S3 or Netlify.</a:t>
            </a:r>
            <a:endParaRPr lang="en-US" dirty="0"/>
          </a:p>
          <a:p>
            <a:r>
              <a:rPr lang="en-US" b="1" dirty="0">
                <a:ea typeface="+mn-lt"/>
                <a:cs typeface="+mn-lt"/>
              </a:rPr>
              <a:t>Backend (Node.js + Flask)</a:t>
            </a:r>
            <a:r>
              <a:rPr lang="en-US" dirty="0">
                <a:ea typeface="+mn-lt"/>
                <a:cs typeface="+mn-lt"/>
              </a:rPr>
              <a:t>:</a:t>
            </a:r>
            <a:endParaRPr lang="en-US" dirty="0"/>
          </a:p>
          <a:p>
            <a:pPr lvl="1"/>
            <a:r>
              <a:rPr lang="en-US" dirty="0">
                <a:ea typeface="+mn-lt"/>
                <a:cs typeface="+mn-lt"/>
              </a:rPr>
              <a:t>Set up Node.js </a:t>
            </a:r>
            <a:r>
              <a:rPr lang="en-US" sz="2800" dirty="0">
                <a:ea typeface="+mn-lt"/>
                <a:cs typeface="+mn-lt"/>
              </a:rPr>
              <a:t>and </a:t>
            </a:r>
            <a:r>
              <a:rPr lang="en-US" dirty="0">
                <a:ea typeface="+mn-lt"/>
                <a:cs typeface="+mn-lt"/>
              </a:rPr>
              <a:t>Flask applications as services on a server</a:t>
            </a:r>
            <a:r>
              <a:rPr lang="en-US" sz="2800" dirty="0">
                <a:ea typeface="+mn-lt"/>
                <a:cs typeface="+mn-lt"/>
              </a:rPr>
              <a:t>.</a:t>
            </a:r>
            <a:endParaRPr lang="en-US" dirty="0">
              <a:ea typeface="+mn-lt"/>
              <a:cs typeface="+mn-lt"/>
            </a:endParaRPr>
          </a:p>
          <a:p>
            <a:pPr lvl="1"/>
            <a:r>
              <a:rPr lang="en-US" dirty="0">
                <a:ea typeface="+mn-lt"/>
                <a:cs typeface="+mn-lt"/>
              </a:rPr>
              <a:t>Use Docker containers for both Node.js and Python Flask to </a:t>
            </a:r>
            <a:r>
              <a:rPr lang="en-US" sz="2800" dirty="0">
                <a:ea typeface="+mn-lt"/>
                <a:cs typeface="+mn-lt"/>
              </a:rPr>
              <a:t>ensure portability and scalability.</a:t>
            </a:r>
            <a:endParaRPr lang="en-US" dirty="0">
              <a:ea typeface="+mn-lt"/>
              <a:cs typeface="+mn-lt"/>
            </a:endParaRPr>
          </a:p>
          <a:p>
            <a:r>
              <a:rPr lang="en-US" b="1" dirty="0">
                <a:ea typeface="+mn-lt"/>
                <a:cs typeface="+mn-lt"/>
              </a:rPr>
              <a:t>Database (MySQL)</a:t>
            </a:r>
            <a:r>
              <a:rPr lang="en-US" dirty="0">
                <a:ea typeface="+mn-lt"/>
                <a:cs typeface="+mn-lt"/>
              </a:rPr>
              <a:t>:</a:t>
            </a:r>
            <a:endParaRPr lang="en-US" dirty="0"/>
          </a:p>
          <a:p>
            <a:pPr lvl="1"/>
            <a:r>
              <a:rPr lang="en-US" dirty="0">
                <a:ea typeface="+mn-lt"/>
                <a:cs typeface="+mn-lt"/>
              </a:rPr>
              <a:t>Deploy MySQL on a cloud-based database service like AWS RDS or manage it on your own servers.</a:t>
            </a:r>
          </a:p>
          <a:p>
            <a:pPr lvl="1"/>
            <a:r>
              <a:rPr lang="en-US" dirty="0">
                <a:ea typeface="+mn-lt"/>
                <a:cs typeface="+mn-lt"/>
              </a:rPr>
              <a:t>Ensure proper security measures for database access (e.g., encryption, access control).</a:t>
            </a:r>
          </a:p>
          <a:p>
            <a:r>
              <a:rPr lang="en-US" b="1" dirty="0">
                <a:ea typeface="+mn-lt"/>
                <a:cs typeface="+mn-lt"/>
              </a:rPr>
              <a:t>API Layer</a:t>
            </a:r>
            <a:r>
              <a:rPr lang="en-US" dirty="0">
                <a:ea typeface="+mn-lt"/>
                <a:cs typeface="+mn-lt"/>
              </a:rPr>
              <a:t>:</a:t>
            </a:r>
            <a:endParaRPr lang="en-US" dirty="0"/>
          </a:p>
          <a:p>
            <a:pPr lvl="1"/>
            <a:r>
              <a:rPr lang="en-US" dirty="0">
                <a:ea typeface="+mn-lt"/>
                <a:cs typeface="+mn-lt"/>
              </a:rPr>
              <a:t>Expose REST APIs to the ReactJS frontend and integrate authentication/authorization mechanisms (e.g., JWT).</a:t>
            </a:r>
            <a:endParaRPr lang="en-US" dirty="0"/>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503528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60F33-FF48-98AF-2F2F-9029415B795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13B4678-14D3-A9CF-0AB8-CB48BAB587F5}"/>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C9B8465-E8D3-87D2-5A17-B1BCE23A3EB1}"/>
              </a:ext>
            </a:extLst>
          </p:cNvPr>
          <p:cNvSpPr>
            <a:spLocks noGrp="1"/>
          </p:cNvSpPr>
          <p:nvPr>
            <p:ph type="title"/>
          </p:nvPr>
        </p:nvSpPr>
        <p:spPr/>
        <p:txBody>
          <a:bodyPr/>
          <a:lstStyle/>
          <a:p>
            <a:r>
              <a:rPr lang="en-US" dirty="0">
                <a:ea typeface="+mj-lt"/>
                <a:cs typeface="+mj-lt"/>
              </a:rPr>
              <a:t>Web Client Components</a:t>
            </a:r>
            <a:endParaRPr lang="en-US" dirty="0"/>
          </a:p>
        </p:txBody>
      </p:sp>
      <p:sp>
        <p:nvSpPr>
          <p:cNvPr id="3" name="Content Placeholder 2">
            <a:extLst>
              <a:ext uri="{FF2B5EF4-FFF2-40B4-BE49-F238E27FC236}">
                <a16:creationId xmlns:a16="http://schemas.microsoft.com/office/drawing/2014/main" id="{6A4C825D-794C-1027-84F5-ED84A3723ECD}"/>
              </a:ext>
            </a:extLst>
          </p:cNvPr>
          <p:cNvSpPr>
            <a:spLocks noGrp="1"/>
          </p:cNvSpPr>
          <p:nvPr>
            <p:ph idx="1"/>
          </p:nvPr>
        </p:nvSpPr>
        <p:spPr/>
        <p:txBody>
          <a:bodyPr vert="horz" lIns="91440" tIns="45720" rIns="91440" bIns="45720" rtlCol="0" anchor="t">
            <a:normAutofit fontScale="70000" lnSpcReduction="20000"/>
          </a:bodyPr>
          <a:lstStyle/>
          <a:p>
            <a:r>
              <a:rPr lang="en-US" dirty="0">
                <a:ea typeface="+mn-lt"/>
                <a:cs typeface="+mn-lt"/>
              </a:rPr>
              <a:t>The structure of the application is as below , This structure consist both configurations and the m</a:t>
            </a:r>
            <a:endParaRPr lang="en-US" dirty="0"/>
          </a:p>
          <a:p>
            <a:r>
              <a:rPr lang="en-US" b="1" dirty="0">
                <a:ea typeface="+mn-lt"/>
                <a:cs typeface="+mn-lt"/>
              </a:rPr>
              <a:t>Frontend (ReactJS)</a:t>
            </a:r>
            <a:r>
              <a:rPr lang="en-US" dirty="0">
                <a:ea typeface="+mn-lt"/>
                <a:cs typeface="+mn-lt"/>
              </a:rPr>
              <a:t>:</a:t>
            </a:r>
            <a:endParaRPr lang="en-US" dirty="0"/>
          </a:p>
          <a:p>
            <a:pPr lvl="1"/>
            <a:r>
              <a:rPr lang="en-US" dirty="0">
                <a:ea typeface="+mn-lt"/>
                <a:cs typeface="+mn-lt"/>
              </a:rPr>
              <a:t>Build the ReactJS application.</a:t>
            </a:r>
          </a:p>
          <a:p>
            <a:pPr lvl="1"/>
            <a:r>
              <a:rPr lang="en-US" dirty="0">
                <a:ea typeface="+mn-lt"/>
                <a:cs typeface="+mn-lt"/>
              </a:rPr>
              <a:t>Deploy it using a static file server or a cloud service like AWS S3 or Netlify.</a:t>
            </a:r>
            <a:endParaRPr lang="en-US" dirty="0"/>
          </a:p>
          <a:p>
            <a:r>
              <a:rPr lang="en-US" b="1" dirty="0">
                <a:ea typeface="+mn-lt"/>
                <a:cs typeface="+mn-lt"/>
              </a:rPr>
              <a:t>Backend (Node.js + Flask)</a:t>
            </a:r>
            <a:r>
              <a:rPr lang="en-US" dirty="0">
                <a:ea typeface="+mn-lt"/>
                <a:cs typeface="+mn-lt"/>
              </a:rPr>
              <a:t>:</a:t>
            </a:r>
            <a:endParaRPr lang="en-US" dirty="0"/>
          </a:p>
          <a:p>
            <a:pPr lvl="1"/>
            <a:r>
              <a:rPr lang="en-US" dirty="0">
                <a:ea typeface="+mn-lt"/>
                <a:cs typeface="+mn-lt"/>
              </a:rPr>
              <a:t>Set up Node.js </a:t>
            </a:r>
            <a:r>
              <a:rPr lang="en-US" sz="2800" dirty="0">
                <a:ea typeface="+mn-lt"/>
                <a:cs typeface="+mn-lt"/>
              </a:rPr>
              <a:t>and </a:t>
            </a:r>
            <a:r>
              <a:rPr lang="en-US" dirty="0">
                <a:ea typeface="+mn-lt"/>
                <a:cs typeface="+mn-lt"/>
              </a:rPr>
              <a:t>Flask applications as services on a server</a:t>
            </a:r>
            <a:r>
              <a:rPr lang="en-US" sz="2800" dirty="0">
                <a:ea typeface="+mn-lt"/>
                <a:cs typeface="+mn-lt"/>
              </a:rPr>
              <a:t>.</a:t>
            </a:r>
            <a:endParaRPr lang="en-US" dirty="0">
              <a:ea typeface="+mn-lt"/>
              <a:cs typeface="+mn-lt"/>
            </a:endParaRPr>
          </a:p>
          <a:p>
            <a:pPr lvl="1"/>
            <a:r>
              <a:rPr lang="en-US" dirty="0">
                <a:ea typeface="+mn-lt"/>
                <a:cs typeface="+mn-lt"/>
              </a:rPr>
              <a:t>Use Docker containers for both Node.js and Python Flask to </a:t>
            </a:r>
            <a:r>
              <a:rPr lang="en-US" sz="2800" dirty="0">
                <a:ea typeface="+mn-lt"/>
                <a:cs typeface="+mn-lt"/>
              </a:rPr>
              <a:t>ensure portability and scalability.</a:t>
            </a:r>
            <a:endParaRPr lang="en-US" dirty="0">
              <a:ea typeface="+mn-lt"/>
              <a:cs typeface="+mn-lt"/>
            </a:endParaRPr>
          </a:p>
          <a:p>
            <a:r>
              <a:rPr lang="en-US" b="1" dirty="0">
                <a:ea typeface="+mn-lt"/>
                <a:cs typeface="+mn-lt"/>
              </a:rPr>
              <a:t>Database (MySQL)</a:t>
            </a:r>
            <a:r>
              <a:rPr lang="en-US" dirty="0">
                <a:ea typeface="+mn-lt"/>
                <a:cs typeface="+mn-lt"/>
              </a:rPr>
              <a:t>:</a:t>
            </a:r>
            <a:endParaRPr lang="en-US" dirty="0"/>
          </a:p>
          <a:p>
            <a:pPr lvl="1"/>
            <a:r>
              <a:rPr lang="en-US" dirty="0">
                <a:ea typeface="+mn-lt"/>
                <a:cs typeface="+mn-lt"/>
              </a:rPr>
              <a:t>Deploy MySQL on a cloud-based database service like AWS RDS or manage it on your own servers.</a:t>
            </a:r>
          </a:p>
          <a:p>
            <a:pPr lvl="1"/>
            <a:r>
              <a:rPr lang="en-US" dirty="0">
                <a:ea typeface="+mn-lt"/>
                <a:cs typeface="+mn-lt"/>
              </a:rPr>
              <a:t>Ensure proper security measures for database access (e.g., encryption, access control).</a:t>
            </a:r>
          </a:p>
          <a:p>
            <a:r>
              <a:rPr lang="en-US" b="1" dirty="0">
                <a:ea typeface="+mn-lt"/>
                <a:cs typeface="+mn-lt"/>
              </a:rPr>
              <a:t>API Layer</a:t>
            </a:r>
            <a:r>
              <a:rPr lang="en-US" dirty="0">
                <a:ea typeface="+mn-lt"/>
                <a:cs typeface="+mn-lt"/>
              </a:rPr>
              <a:t>:</a:t>
            </a:r>
            <a:endParaRPr lang="en-US" dirty="0"/>
          </a:p>
          <a:p>
            <a:pPr lvl="1"/>
            <a:r>
              <a:rPr lang="en-US" dirty="0">
                <a:ea typeface="+mn-lt"/>
                <a:cs typeface="+mn-lt"/>
              </a:rPr>
              <a:t>Expose REST APIs to the ReactJS frontend and integrate authentication/authorization mechanisms (e.g., JWT).</a:t>
            </a:r>
            <a:endParaRPr lang="en-US" dirty="0"/>
          </a:p>
          <a:p>
            <a:endParaRPr lang="en-US" dirty="0">
              <a:ea typeface="+mn-lt"/>
              <a:cs typeface="+mn-lt"/>
            </a:endParaRPr>
          </a:p>
          <a:p>
            <a:endParaRPr lang="en-US" dirty="0">
              <a:ea typeface="+mn-lt"/>
              <a:cs typeface="+mn-lt"/>
            </a:endParaRPr>
          </a:p>
          <a:p>
            <a:endParaRPr lang="en-US" dirty="0">
              <a:ea typeface="+mn-lt"/>
              <a:cs typeface="+mn-lt"/>
            </a:endParaRP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7862AD8A-2712-7EF6-5490-47DAFE10823E}"/>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966CD641-81D7-C7DB-52B7-F9AC735FD0D7}"/>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36C2F4F2-E995-4BAD-43D8-7C80ADAD8392}"/>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53599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87C8A-90D1-7F48-44D4-7B3AE05F57E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2F7462-7BDF-1B01-778F-4110FEB15399}"/>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A13BDA1-99B1-72E9-4457-13FBD38CE4F4}"/>
              </a:ext>
            </a:extLst>
          </p:cNvPr>
          <p:cNvSpPr>
            <a:spLocks noGrp="1"/>
          </p:cNvSpPr>
          <p:nvPr>
            <p:ph type="title"/>
          </p:nvPr>
        </p:nvSpPr>
        <p:spPr/>
        <p:txBody>
          <a:bodyPr/>
          <a:lstStyle/>
          <a:p>
            <a:r>
              <a:rPr lang="en-US" dirty="0">
                <a:ea typeface="+mj-lt"/>
                <a:cs typeface="+mj-lt"/>
              </a:rPr>
              <a:t>Web Client Components</a:t>
            </a:r>
            <a:endParaRPr lang="en-US" dirty="0"/>
          </a:p>
        </p:txBody>
      </p:sp>
      <p:sp>
        <p:nvSpPr>
          <p:cNvPr id="3" name="Content Placeholder 2">
            <a:extLst>
              <a:ext uri="{FF2B5EF4-FFF2-40B4-BE49-F238E27FC236}">
                <a16:creationId xmlns:a16="http://schemas.microsoft.com/office/drawing/2014/main" id="{01B2B1D1-5FB0-64B1-EB67-AB9996B7137B}"/>
              </a:ext>
            </a:extLst>
          </p:cNvPr>
          <p:cNvSpPr>
            <a:spLocks noGrp="1"/>
          </p:cNvSpPr>
          <p:nvPr>
            <p:ph idx="1"/>
          </p:nvPr>
        </p:nvSpPr>
        <p:spPr/>
        <p:txBody>
          <a:bodyPr vert="horz" lIns="91440" tIns="45720" rIns="91440" bIns="45720" rtlCol="0" anchor="t">
            <a:normAutofit/>
          </a:bodyPr>
          <a:lstStyle/>
          <a:p>
            <a:r>
              <a:rPr lang="en-US" sz="1800" dirty="0">
                <a:ea typeface="+mn-lt"/>
                <a:cs typeface="+mn-lt"/>
              </a:rPr>
              <a:t>The structure of the Front-end application is as below , This structure consist both configurations various modules as below </a:t>
            </a:r>
            <a:endParaRPr lang="en-US" sz="1800" dirty="0"/>
          </a:p>
          <a:p>
            <a:pPr marL="0" indent="0">
              <a:buNone/>
            </a:pPr>
            <a:endParaRPr lang="en-US" dirty="0">
              <a:ea typeface="+mn-lt"/>
              <a:cs typeface="+mn-lt"/>
            </a:endParaRPr>
          </a:p>
          <a:p>
            <a:endParaRPr lang="en-US" dirty="0">
              <a:ea typeface="+mn-lt"/>
              <a:cs typeface="+mn-lt"/>
            </a:endParaRP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5F9354BD-15A3-7C91-7DE2-D43C9844DE48}"/>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363C1388-09A9-65AC-DC44-D71EF7F12C62}"/>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81C11B92-2309-23E2-D1C7-A3F96E64779F}"/>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7F05AD73-0A18-2BCB-D0D2-F1176DF00865}"/>
              </a:ext>
            </a:extLst>
          </p:cNvPr>
          <p:cNvPicPr>
            <a:picLocks noChangeAspect="1"/>
          </p:cNvPicPr>
          <p:nvPr/>
        </p:nvPicPr>
        <p:blipFill>
          <a:blip r:embed="rId5"/>
          <a:stretch>
            <a:fillRect/>
          </a:stretch>
        </p:blipFill>
        <p:spPr>
          <a:xfrm>
            <a:off x="925605" y="2453951"/>
            <a:ext cx="3179385" cy="3738472"/>
          </a:xfrm>
          <a:prstGeom prst="rect">
            <a:avLst/>
          </a:prstGeom>
        </p:spPr>
        <p:style>
          <a:lnRef idx="2">
            <a:schemeClr val="accent6"/>
          </a:lnRef>
          <a:fillRef idx="1">
            <a:schemeClr val="lt1"/>
          </a:fillRef>
          <a:effectRef idx="0">
            <a:schemeClr val="accent6"/>
          </a:effectRef>
          <a:fontRef idx="minor">
            <a:schemeClr val="dk1"/>
          </a:fontRef>
        </p:style>
      </p:pic>
      <p:sp>
        <p:nvSpPr>
          <p:cNvPr id="10" name="Rectangle 9">
            <a:extLst>
              <a:ext uri="{FF2B5EF4-FFF2-40B4-BE49-F238E27FC236}">
                <a16:creationId xmlns:a16="http://schemas.microsoft.com/office/drawing/2014/main" id="{5E292701-B789-6C43-5CC3-91F22C565B86}"/>
              </a:ext>
            </a:extLst>
          </p:cNvPr>
          <p:cNvSpPr/>
          <p:nvPr/>
        </p:nvSpPr>
        <p:spPr>
          <a:xfrm>
            <a:off x="4438923" y="2449286"/>
            <a:ext cx="6076678" cy="3738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400" b="1" dirty="0"/>
              <a:t>Admin</a:t>
            </a:r>
            <a:r>
              <a:rPr lang="en-US" sz="1400" dirty="0"/>
              <a:t>: Manages administrative tasks, including configuration settings and system setup.</a:t>
            </a:r>
          </a:p>
          <a:p>
            <a:pPr marL="285750" indent="-285750">
              <a:buFont typeface="Arial" panose="020B0604020202020204" pitchFamily="34" charset="0"/>
              <a:buChar char="•"/>
            </a:pPr>
            <a:r>
              <a:rPr lang="en-US" sz="1400" b="1" dirty="0"/>
              <a:t>Application</a:t>
            </a:r>
            <a:r>
              <a:rPr lang="en-US" sz="1400" dirty="0"/>
              <a:t>: The main menu of the application, providing access to all available modules.</a:t>
            </a:r>
          </a:p>
          <a:p>
            <a:pPr marL="285750" indent="-285750">
              <a:buFont typeface="Arial" panose="020B0604020202020204" pitchFamily="34" charset="0"/>
              <a:buChar char="•"/>
            </a:pPr>
            <a:r>
              <a:rPr lang="en-US" sz="1400" b="1" dirty="0"/>
              <a:t>Common</a:t>
            </a:r>
            <a:r>
              <a:rPr lang="en-US" sz="1400" dirty="0"/>
              <a:t>: Allows the creation of enterprise-level setups, such as companies and tax codes.</a:t>
            </a:r>
          </a:p>
          <a:p>
            <a:pPr marL="285750" indent="-285750">
              <a:buFont typeface="Arial" panose="020B0604020202020204" pitchFamily="34" charset="0"/>
              <a:buChar char="•"/>
            </a:pPr>
            <a:r>
              <a:rPr lang="en-US" sz="1400" b="1" dirty="0"/>
              <a:t>Employee</a:t>
            </a:r>
            <a:r>
              <a:rPr lang="en-US" sz="1400" dirty="0"/>
              <a:t>: Facilitates employee management and creation.</a:t>
            </a:r>
          </a:p>
          <a:p>
            <a:pPr marL="285750" indent="-285750">
              <a:buFont typeface="Arial" panose="020B0604020202020204" pitchFamily="34" charset="0"/>
              <a:buChar char="•"/>
            </a:pPr>
            <a:r>
              <a:rPr lang="en-US" sz="1400" b="1" dirty="0"/>
              <a:t>Finance</a:t>
            </a:r>
            <a:r>
              <a:rPr lang="en-US" sz="1400" dirty="0"/>
              <a:t>: Handles the creation of invoices for both purchases and sales.</a:t>
            </a:r>
          </a:p>
          <a:p>
            <a:pPr marL="285750" indent="-285750">
              <a:buFont typeface="Arial" panose="020B0604020202020204" pitchFamily="34" charset="0"/>
              <a:buChar char="•"/>
            </a:pPr>
            <a:r>
              <a:rPr lang="en-US" sz="1400" b="1" dirty="0"/>
              <a:t>Inventory</a:t>
            </a:r>
            <a:r>
              <a:rPr lang="en-US" sz="1400" dirty="0"/>
              <a:t>: Manages inventory-related tasks and stock control.</a:t>
            </a:r>
          </a:p>
          <a:p>
            <a:pPr marL="285750" indent="-285750">
              <a:buFont typeface="Arial" panose="020B0604020202020204" pitchFamily="34" charset="0"/>
              <a:buChar char="•"/>
            </a:pPr>
            <a:r>
              <a:rPr lang="en-US" sz="1400" b="1" dirty="0"/>
              <a:t>Purchase</a:t>
            </a:r>
            <a:r>
              <a:rPr lang="en-US" sz="1400" dirty="0"/>
              <a:t>: Covers procurement processes and related functionalities.</a:t>
            </a:r>
          </a:p>
          <a:p>
            <a:pPr marL="285750" indent="-285750">
              <a:buFont typeface="Arial" panose="020B0604020202020204" pitchFamily="34" charset="0"/>
              <a:buChar char="•"/>
            </a:pPr>
            <a:r>
              <a:rPr lang="en-US" sz="1400" b="1" dirty="0"/>
              <a:t>Sales</a:t>
            </a:r>
            <a:r>
              <a:rPr lang="en-US" sz="1400" dirty="0"/>
              <a:t>: Manages the sales module and its associated features.</a:t>
            </a:r>
          </a:p>
          <a:p>
            <a:pPr marL="285750" indent="-285750">
              <a:buFont typeface="Arial" panose="020B0604020202020204" pitchFamily="34" charset="0"/>
              <a:buChar char="•"/>
            </a:pPr>
            <a:r>
              <a:rPr lang="en-US" sz="1400" b="1" dirty="0"/>
              <a:t>Security</a:t>
            </a:r>
            <a:r>
              <a:rPr lang="en-US" sz="1400" dirty="0"/>
              <a:t>: Responsible for user access management and security settings.</a:t>
            </a:r>
          </a:p>
          <a:p>
            <a:pPr marL="285750" indent="-285750">
              <a:buFont typeface="Arial" panose="020B0604020202020204" pitchFamily="34" charset="0"/>
              <a:buChar char="•"/>
            </a:pPr>
            <a:r>
              <a:rPr lang="en-US" sz="1400" b="1" dirty="0"/>
              <a:t>Utility</a:t>
            </a:r>
            <a:r>
              <a:rPr lang="en-US" sz="1400" dirty="0"/>
              <a:t>: Provides application utilities, including log files and other system tools.</a:t>
            </a:r>
          </a:p>
        </p:txBody>
      </p:sp>
    </p:spTree>
    <p:extLst>
      <p:ext uri="{BB962C8B-B14F-4D97-AF65-F5344CB8AC3E}">
        <p14:creationId xmlns:p14="http://schemas.microsoft.com/office/powerpoint/2010/main" val="153954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190B0-896C-D10B-1DE3-1B26A91C2F8D}"/>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557A4E0F-A361-3119-A280-54371F45F67E}"/>
              </a:ext>
            </a:extLst>
          </p:cNvPr>
          <p:cNvSpPr/>
          <p:nvPr/>
        </p:nvSpPr>
        <p:spPr>
          <a:xfrm>
            <a:off x="785904" y="2486324"/>
            <a:ext cx="3469839" cy="3701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endParaRPr lang="en-US" sz="1400" dirty="0"/>
          </a:p>
        </p:txBody>
      </p:sp>
      <p:sp>
        <p:nvSpPr>
          <p:cNvPr id="13" name="Rectangle 12">
            <a:extLst>
              <a:ext uri="{FF2B5EF4-FFF2-40B4-BE49-F238E27FC236}">
                <a16:creationId xmlns:a16="http://schemas.microsoft.com/office/drawing/2014/main" id="{17BF43F2-755D-5A71-7231-6AE08431AEC6}"/>
              </a:ext>
            </a:extLst>
          </p:cNvPr>
          <p:cNvSpPr/>
          <p:nvPr/>
        </p:nvSpPr>
        <p:spPr>
          <a:xfrm>
            <a:off x="457200" y="2631233"/>
            <a:ext cx="3981723" cy="32190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D711336A-190D-C726-C2DC-D087D1629FAA}"/>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E5D71F3-7ED1-F597-6C53-9AE045B9C06A}"/>
              </a:ext>
            </a:extLst>
          </p:cNvPr>
          <p:cNvSpPr>
            <a:spLocks noGrp="1"/>
          </p:cNvSpPr>
          <p:nvPr>
            <p:ph type="title"/>
          </p:nvPr>
        </p:nvSpPr>
        <p:spPr/>
        <p:txBody>
          <a:bodyPr/>
          <a:lstStyle/>
          <a:p>
            <a:r>
              <a:rPr lang="en-US" dirty="0">
                <a:ea typeface="+mj-lt"/>
                <a:cs typeface="+mj-lt"/>
              </a:rPr>
              <a:t>App Service</a:t>
            </a:r>
            <a:endParaRPr lang="en-US" dirty="0"/>
          </a:p>
        </p:txBody>
      </p:sp>
      <p:sp>
        <p:nvSpPr>
          <p:cNvPr id="3" name="Content Placeholder 2">
            <a:extLst>
              <a:ext uri="{FF2B5EF4-FFF2-40B4-BE49-F238E27FC236}">
                <a16:creationId xmlns:a16="http://schemas.microsoft.com/office/drawing/2014/main" id="{B8B0A46A-5D69-AABA-4DE3-A8315148CD74}"/>
              </a:ext>
            </a:extLst>
          </p:cNvPr>
          <p:cNvSpPr>
            <a:spLocks noGrp="1"/>
          </p:cNvSpPr>
          <p:nvPr>
            <p:ph idx="1"/>
          </p:nvPr>
        </p:nvSpPr>
        <p:spPr/>
        <p:txBody>
          <a:bodyPr vert="horz" lIns="91440" tIns="45720" rIns="91440" bIns="45720" rtlCol="0" anchor="t">
            <a:normAutofit/>
          </a:bodyPr>
          <a:lstStyle/>
          <a:p>
            <a:r>
              <a:rPr lang="en-US" sz="1800" dirty="0">
                <a:ea typeface="+mn-lt"/>
                <a:cs typeface="+mn-lt"/>
              </a:rPr>
              <a:t>The structure of the Python Flask App Service application is as below , This structure consist both configurations various modules as below </a:t>
            </a:r>
            <a:endParaRPr lang="en-US" sz="1800" dirty="0"/>
          </a:p>
          <a:p>
            <a:pPr marL="0" indent="0">
              <a:buNone/>
            </a:pPr>
            <a:endParaRPr lang="en-US" dirty="0">
              <a:ea typeface="+mn-lt"/>
              <a:cs typeface="+mn-lt"/>
            </a:endParaRPr>
          </a:p>
          <a:p>
            <a:endParaRPr lang="en-US" dirty="0">
              <a:ea typeface="+mn-lt"/>
              <a:cs typeface="+mn-lt"/>
            </a:endParaRP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A37D85C2-E43D-5EFC-E911-965D111A31FB}"/>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D6566F52-3A05-1C0E-4EA8-85BD65B86003}"/>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1526225B-65A1-CF91-4BF9-87D4059DC6A2}"/>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
        <p:nvSpPr>
          <p:cNvPr id="10" name="Rectangle 9">
            <a:extLst>
              <a:ext uri="{FF2B5EF4-FFF2-40B4-BE49-F238E27FC236}">
                <a16:creationId xmlns:a16="http://schemas.microsoft.com/office/drawing/2014/main" id="{D05DA8C5-0B3D-6599-FAC4-F0301C480E0A}"/>
              </a:ext>
            </a:extLst>
          </p:cNvPr>
          <p:cNvSpPr/>
          <p:nvPr/>
        </p:nvSpPr>
        <p:spPr>
          <a:xfrm>
            <a:off x="4438923" y="2449286"/>
            <a:ext cx="6076678" cy="3738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200" b="1" dirty="0"/>
              <a:t>Admin: </a:t>
            </a:r>
            <a:r>
              <a:rPr lang="en-US" sz="1200" dirty="0"/>
              <a:t>Provides REST API endpoints to manage administrative tasks, including configuration settings and system setup.</a:t>
            </a:r>
          </a:p>
          <a:p>
            <a:pPr marL="285750" indent="-285750">
              <a:buFont typeface="Arial" panose="020B0604020202020204" pitchFamily="34" charset="0"/>
              <a:buChar char="•"/>
            </a:pPr>
            <a:r>
              <a:rPr lang="en-US" sz="1200" b="1" dirty="0"/>
              <a:t>Application</a:t>
            </a:r>
            <a:r>
              <a:rPr lang="en-US" sz="1200" dirty="0"/>
              <a:t>: Exposes REST API endpoints that serve as the main menu, providing access to all available modules in the application.</a:t>
            </a:r>
          </a:p>
          <a:p>
            <a:pPr marL="285750" indent="-285750">
              <a:buFont typeface="Arial" panose="020B0604020202020204" pitchFamily="34" charset="0"/>
              <a:buChar char="•"/>
            </a:pPr>
            <a:r>
              <a:rPr lang="en-US" sz="1200" b="1" dirty="0"/>
              <a:t>Common</a:t>
            </a:r>
            <a:r>
              <a:rPr lang="en-US" sz="1200" dirty="0"/>
              <a:t>: Offers REST API endpoints for creating enterprise-level setups, such as companies, tax codes, and other essential configurations.</a:t>
            </a:r>
            <a:r>
              <a:rPr lang="en-US" sz="1200" b="1" dirty="0"/>
              <a:t> </a:t>
            </a:r>
          </a:p>
          <a:p>
            <a:pPr marL="285750" indent="-285750">
              <a:buFont typeface="Arial" panose="020B0604020202020204" pitchFamily="34" charset="0"/>
              <a:buChar char="•"/>
            </a:pPr>
            <a:r>
              <a:rPr lang="en-US" sz="1200" b="1" dirty="0"/>
              <a:t>Employee</a:t>
            </a:r>
            <a:r>
              <a:rPr lang="en-US" sz="1200" dirty="0"/>
              <a:t>: Provides REST API endpoints to manage and create employee records, as well as handle employee-related actions.</a:t>
            </a:r>
            <a:r>
              <a:rPr lang="en-US" sz="1200" b="1" dirty="0"/>
              <a:t> </a:t>
            </a:r>
          </a:p>
          <a:p>
            <a:pPr marL="285750" indent="-285750">
              <a:buFont typeface="Arial" panose="020B0604020202020204" pitchFamily="34" charset="0"/>
              <a:buChar char="•"/>
            </a:pPr>
            <a:r>
              <a:rPr lang="en-US" sz="1200" b="1" dirty="0"/>
              <a:t>Finance</a:t>
            </a:r>
            <a:r>
              <a:rPr lang="en-US" sz="1200" dirty="0"/>
              <a:t>: Exposes REST API endpoints to create and manage invoices for both purchases and sales transactions.</a:t>
            </a:r>
            <a:endParaRPr lang="en-US" sz="1200" b="1" dirty="0"/>
          </a:p>
          <a:p>
            <a:pPr marL="285750" indent="-285750">
              <a:buFont typeface="Arial" panose="020B0604020202020204" pitchFamily="34" charset="0"/>
              <a:buChar char="•"/>
            </a:pPr>
            <a:r>
              <a:rPr lang="en-US" sz="1200" b="1" dirty="0"/>
              <a:t>Inventory</a:t>
            </a:r>
            <a:r>
              <a:rPr lang="en-US" sz="1200" dirty="0"/>
              <a:t>: Provides REST API endpoints to handle inventory-related tasks, including stock control and product management.</a:t>
            </a:r>
            <a:r>
              <a:rPr lang="en-US" sz="1200" b="1" dirty="0"/>
              <a:t> </a:t>
            </a:r>
          </a:p>
          <a:p>
            <a:pPr marL="285750" indent="-285750">
              <a:buFont typeface="Arial" panose="020B0604020202020204" pitchFamily="34" charset="0"/>
              <a:buChar char="•"/>
            </a:pPr>
            <a:r>
              <a:rPr lang="en-US" sz="1200" b="1" dirty="0"/>
              <a:t>Purchase</a:t>
            </a:r>
            <a:r>
              <a:rPr lang="en-US" sz="1200" dirty="0"/>
              <a:t>: Offers REST API endpoints to manage procurement processes, including vendor interactions and purchase order creation.</a:t>
            </a:r>
          </a:p>
          <a:p>
            <a:pPr marL="285750" indent="-285750">
              <a:buFont typeface="Arial" panose="020B0604020202020204" pitchFamily="34" charset="0"/>
              <a:buChar char="•"/>
            </a:pPr>
            <a:r>
              <a:rPr lang="en-US" sz="1200" b="1" dirty="0"/>
              <a:t>Sales</a:t>
            </a:r>
            <a:r>
              <a:rPr lang="en-US" sz="1200" dirty="0"/>
              <a:t>: Exposes REST API endpoints to handle sales activities, including processing orders and managing customer transactions.</a:t>
            </a:r>
          </a:p>
          <a:p>
            <a:pPr marL="285750" indent="-285750">
              <a:buFont typeface="Arial" panose="020B0604020202020204" pitchFamily="34" charset="0"/>
              <a:buChar char="•"/>
            </a:pPr>
            <a:r>
              <a:rPr lang="en-US" sz="1200" b="1" dirty="0"/>
              <a:t>Security</a:t>
            </a:r>
            <a:r>
              <a:rPr lang="en-US" sz="1200" dirty="0"/>
              <a:t>: Provides REST API endpoints for managing user access, authentication, and security settings.</a:t>
            </a:r>
            <a:r>
              <a:rPr lang="en-US" sz="1200" b="1" dirty="0"/>
              <a:t> </a:t>
            </a:r>
          </a:p>
          <a:p>
            <a:pPr marL="285750" indent="-285750">
              <a:buFont typeface="Arial" panose="020B0604020202020204" pitchFamily="34" charset="0"/>
              <a:buChar char="•"/>
            </a:pPr>
            <a:r>
              <a:rPr lang="en-US" sz="1200" b="1" dirty="0"/>
              <a:t>Utility</a:t>
            </a:r>
            <a:r>
              <a:rPr lang="en-US" sz="1200" dirty="0"/>
              <a:t>: Offers REST API endpoints for application utilities, such as handling log files, system tools, and other administrative tasks.</a:t>
            </a:r>
          </a:p>
        </p:txBody>
      </p:sp>
      <p:pic>
        <p:nvPicPr>
          <p:cNvPr id="11" name="Picture 10">
            <a:extLst>
              <a:ext uri="{FF2B5EF4-FFF2-40B4-BE49-F238E27FC236}">
                <a16:creationId xmlns:a16="http://schemas.microsoft.com/office/drawing/2014/main" id="{9AA4AF03-0104-38EB-C754-629559ED5321}"/>
              </a:ext>
            </a:extLst>
          </p:cNvPr>
          <p:cNvPicPr>
            <a:picLocks noChangeAspect="1"/>
          </p:cNvPicPr>
          <p:nvPr/>
        </p:nvPicPr>
        <p:blipFill>
          <a:blip r:embed="rId5"/>
          <a:stretch>
            <a:fillRect/>
          </a:stretch>
        </p:blipFill>
        <p:spPr>
          <a:xfrm>
            <a:off x="491764" y="2492810"/>
            <a:ext cx="3763979" cy="3596121"/>
          </a:xfrm>
          <a:prstGeom prst="rect">
            <a:avLst/>
          </a:prstGeom>
          <a:ln>
            <a:solidFill>
              <a:srgbClr val="00B050"/>
            </a:solidFill>
          </a:ln>
        </p:spPr>
      </p:pic>
    </p:spTree>
    <p:extLst>
      <p:ext uri="{BB962C8B-B14F-4D97-AF65-F5344CB8AC3E}">
        <p14:creationId xmlns:p14="http://schemas.microsoft.com/office/powerpoint/2010/main" val="11906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F7A77-2704-3CFF-3B00-D53FD9DFF167}"/>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66B944CA-861F-43B1-6A0B-F964C8B8AEF3}"/>
              </a:ext>
            </a:extLst>
          </p:cNvPr>
          <p:cNvSpPr/>
          <p:nvPr/>
        </p:nvSpPr>
        <p:spPr>
          <a:xfrm>
            <a:off x="785904" y="2486324"/>
            <a:ext cx="3469839" cy="3701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endParaRPr lang="en-US" sz="1400" dirty="0"/>
          </a:p>
        </p:txBody>
      </p:sp>
      <p:sp>
        <p:nvSpPr>
          <p:cNvPr id="13" name="Rectangle 12">
            <a:extLst>
              <a:ext uri="{FF2B5EF4-FFF2-40B4-BE49-F238E27FC236}">
                <a16:creationId xmlns:a16="http://schemas.microsoft.com/office/drawing/2014/main" id="{D77DB3B5-F466-50EF-06A3-490EA1B39AA8}"/>
              </a:ext>
            </a:extLst>
          </p:cNvPr>
          <p:cNvSpPr/>
          <p:nvPr/>
        </p:nvSpPr>
        <p:spPr>
          <a:xfrm>
            <a:off x="457200" y="2631233"/>
            <a:ext cx="3981723" cy="32190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78E8E98-B533-9DAF-2294-6F33BE48900C}"/>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0E512C4-A0B7-F1B0-0FA4-5C6D412BB479}"/>
              </a:ext>
            </a:extLst>
          </p:cNvPr>
          <p:cNvSpPr>
            <a:spLocks noGrp="1"/>
          </p:cNvSpPr>
          <p:nvPr>
            <p:ph type="title"/>
          </p:nvPr>
        </p:nvSpPr>
        <p:spPr/>
        <p:txBody>
          <a:bodyPr/>
          <a:lstStyle/>
          <a:p>
            <a:r>
              <a:rPr lang="en-US" dirty="0">
                <a:ea typeface="+mj-lt"/>
                <a:cs typeface="+mj-lt"/>
              </a:rPr>
              <a:t>Databases </a:t>
            </a:r>
            <a:endParaRPr lang="en-US" dirty="0"/>
          </a:p>
        </p:txBody>
      </p:sp>
      <p:sp>
        <p:nvSpPr>
          <p:cNvPr id="3" name="Content Placeholder 2">
            <a:extLst>
              <a:ext uri="{FF2B5EF4-FFF2-40B4-BE49-F238E27FC236}">
                <a16:creationId xmlns:a16="http://schemas.microsoft.com/office/drawing/2014/main" id="{EE48B780-1B38-BF3C-548D-EFCCBE036B13}"/>
              </a:ext>
            </a:extLst>
          </p:cNvPr>
          <p:cNvSpPr>
            <a:spLocks noGrp="1"/>
          </p:cNvSpPr>
          <p:nvPr>
            <p:ph idx="1"/>
          </p:nvPr>
        </p:nvSpPr>
        <p:spPr/>
        <p:txBody>
          <a:bodyPr vert="horz" lIns="91440" tIns="45720" rIns="91440" bIns="45720" rtlCol="0" anchor="t">
            <a:normAutofit/>
          </a:bodyPr>
          <a:lstStyle/>
          <a:p>
            <a:r>
              <a:rPr lang="en-US" sz="1800" dirty="0">
                <a:ea typeface="+mn-lt"/>
                <a:cs typeface="+mn-lt"/>
              </a:rPr>
              <a:t>The structure of the database is as below , each data base is mapped to a module and its related tables.</a:t>
            </a:r>
            <a:endParaRPr lang="en-US" sz="1800" dirty="0"/>
          </a:p>
          <a:p>
            <a:pPr marL="0" indent="0">
              <a:buNone/>
            </a:pPr>
            <a:endParaRPr lang="en-US" dirty="0">
              <a:ea typeface="+mn-lt"/>
              <a:cs typeface="+mn-lt"/>
            </a:endParaRPr>
          </a:p>
          <a:p>
            <a:endParaRPr lang="en-US" dirty="0">
              <a:ea typeface="+mn-lt"/>
              <a:cs typeface="+mn-lt"/>
            </a:endParaRP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FA875EDD-D1A4-EC92-04C0-D74160600A41}"/>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6414620A-B297-2E19-F26F-8772859DFC9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80FCC8B2-9B0E-5999-6EFD-A842E09DB6CF}"/>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pic>
        <p:nvPicPr>
          <p:cNvPr id="7" name="Picture 6">
            <a:extLst>
              <a:ext uri="{FF2B5EF4-FFF2-40B4-BE49-F238E27FC236}">
                <a16:creationId xmlns:a16="http://schemas.microsoft.com/office/drawing/2014/main" id="{F11DF7FB-61AE-5658-1093-310970900640}"/>
              </a:ext>
            </a:extLst>
          </p:cNvPr>
          <p:cNvPicPr>
            <a:picLocks noChangeAspect="1"/>
          </p:cNvPicPr>
          <p:nvPr/>
        </p:nvPicPr>
        <p:blipFill>
          <a:blip r:embed="rId5"/>
          <a:stretch>
            <a:fillRect/>
          </a:stretch>
        </p:blipFill>
        <p:spPr>
          <a:xfrm>
            <a:off x="1052745" y="2523611"/>
            <a:ext cx="2375744" cy="3013589"/>
          </a:xfrm>
          <a:prstGeom prst="rect">
            <a:avLst/>
          </a:prstGeom>
          <a:noFill/>
          <a:ln>
            <a:solidFill>
              <a:srgbClr val="00B050"/>
            </a:solidFill>
          </a:ln>
        </p:spPr>
      </p:pic>
      <p:sp>
        <p:nvSpPr>
          <p:cNvPr id="12" name="Rectangle 11">
            <a:extLst>
              <a:ext uri="{FF2B5EF4-FFF2-40B4-BE49-F238E27FC236}">
                <a16:creationId xmlns:a16="http://schemas.microsoft.com/office/drawing/2014/main" id="{451E6688-EFFB-AB00-43FB-42EFA9444FDF}"/>
              </a:ext>
            </a:extLst>
          </p:cNvPr>
          <p:cNvSpPr/>
          <p:nvPr/>
        </p:nvSpPr>
        <p:spPr>
          <a:xfrm>
            <a:off x="4033009" y="2523611"/>
            <a:ext cx="6076678" cy="30135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400" b="1" dirty="0" err="1"/>
              <a:t>adm</a:t>
            </a:r>
            <a:r>
              <a:rPr lang="en-US" sz="1400" b="1" dirty="0"/>
              <a:t> Schema</a:t>
            </a:r>
            <a:r>
              <a:rPr lang="en-US" sz="1400" dirty="0"/>
              <a:t>: Contains tables for managing enterprise-level setups such as config tables.</a:t>
            </a:r>
          </a:p>
          <a:p>
            <a:pPr marL="285750" indent="-285750">
              <a:buFont typeface="Arial" panose="020B0604020202020204" pitchFamily="34" charset="0"/>
              <a:buChar char="•"/>
            </a:pPr>
            <a:r>
              <a:rPr lang="en-US" sz="1400" b="1" dirty="0"/>
              <a:t>com Schema</a:t>
            </a:r>
            <a:r>
              <a:rPr lang="en-US" sz="1400" dirty="0"/>
              <a:t>: Contains tables for managing enterprise-level setups such as companies, tax codes, and locations.</a:t>
            </a:r>
          </a:p>
          <a:p>
            <a:pPr marL="285750" indent="-285750">
              <a:buFont typeface="Arial" panose="020B0604020202020204" pitchFamily="34" charset="0"/>
              <a:buChar char="•"/>
            </a:pPr>
            <a:r>
              <a:rPr lang="en-US" sz="1400" b="1" dirty="0"/>
              <a:t>fin Schema</a:t>
            </a:r>
            <a:r>
              <a:rPr lang="en-US" sz="1400" dirty="0"/>
              <a:t>: Contains tables for handling financial operations like invoices, payments, and account management.</a:t>
            </a:r>
          </a:p>
          <a:p>
            <a:pPr marL="285750" indent="-285750">
              <a:buFont typeface="Arial" panose="020B0604020202020204" pitchFamily="34" charset="0"/>
              <a:buChar char="•"/>
            </a:pPr>
            <a:r>
              <a:rPr lang="en-US" sz="1400" b="1" dirty="0"/>
              <a:t>inv Schema</a:t>
            </a:r>
            <a:r>
              <a:rPr lang="en-US" sz="1400" dirty="0"/>
              <a:t>: Contains tables for managing inventory data, including product details, stock levels, and categories.</a:t>
            </a:r>
          </a:p>
          <a:p>
            <a:pPr marL="285750" indent="-285750">
              <a:buFont typeface="Arial" panose="020B0604020202020204" pitchFamily="34" charset="0"/>
              <a:buChar char="•"/>
            </a:pPr>
            <a:r>
              <a:rPr lang="en-US" sz="1400" b="1" dirty="0" err="1"/>
              <a:t>pur</a:t>
            </a:r>
            <a:r>
              <a:rPr lang="en-US" sz="1400" b="1" dirty="0"/>
              <a:t> Schema</a:t>
            </a:r>
            <a:r>
              <a:rPr lang="en-US" sz="1400" dirty="0"/>
              <a:t>: Contains tables for storing procurement-related data such as purchase orders, vendors, and order items.</a:t>
            </a:r>
          </a:p>
          <a:p>
            <a:pPr marL="285750" indent="-285750">
              <a:buFont typeface="Arial" panose="020B0604020202020204" pitchFamily="34" charset="0"/>
              <a:buChar char="•"/>
            </a:pPr>
            <a:r>
              <a:rPr lang="en-US" sz="1400" b="1" dirty="0" err="1"/>
              <a:t>sal</a:t>
            </a:r>
            <a:r>
              <a:rPr lang="en-US" sz="1400" b="1" dirty="0"/>
              <a:t> Schema</a:t>
            </a:r>
            <a:r>
              <a:rPr lang="en-US" sz="1400" dirty="0"/>
              <a:t>: Contains tables for managing sales transactions, including customer orders, payments, and order items.</a:t>
            </a:r>
          </a:p>
        </p:txBody>
      </p:sp>
    </p:spTree>
    <p:extLst>
      <p:ext uri="{BB962C8B-B14F-4D97-AF65-F5344CB8AC3E}">
        <p14:creationId xmlns:p14="http://schemas.microsoft.com/office/powerpoint/2010/main" val="396173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0D3BA-D215-D69F-BCC5-044F0D333DD4}"/>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1923DCC7-0D43-F27D-AF37-58AB6DAA60B4}"/>
              </a:ext>
            </a:extLst>
          </p:cNvPr>
          <p:cNvSpPr/>
          <p:nvPr/>
        </p:nvSpPr>
        <p:spPr>
          <a:xfrm>
            <a:off x="785904" y="2486324"/>
            <a:ext cx="3469839" cy="37014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endParaRPr lang="en-US" sz="1400" dirty="0"/>
          </a:p>
        </p:txBody>
      </p:sp>
      <p:sp>
        <p:nvSpPr>
          <p:cNvPr id="13" name="Rectangle 12">
            <a:extLst>
              <a:ext uri="{FF2B5EF4-FFF2-40B4-BE49-F238E27FC236}">
                <a16:creationId xmlns:a16="http://schemas.microsoft.com/office/drawing/2014/main" id="{E291512E-102E-A522-8E2C-637C23554F5B}"/>
              </a:ext>
            </a:extLst>
          </p:cNvPr>
          <p:cNvSpPr/>
          <p:nvPr/>
        </p:nvSpPr>
        <p:spPr>
          <a:xfrm>
            <a:off x="457200" y="2631233"/>
            <a:ext cx="3981723" cy="32190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1ABC828B-45FF-FE2A-6AA8-BC81D52E28D1}"/>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60A1E0E2-2580-F09A-ABF5-6DE17E32A67A}"/>
              </a:ext>
            </a:extLst>
          </p:cNvPr>
          <p:cNvSpPr>
            <a:spLocks noGrp="1"/>
          </p:cNvSpPr>
          <p:nvPr>
            <p:ph type="title"/>
          </p:nvPr>
        </p:nvSpPr>
        <p:spPr/>
        <p:txBody>
          <a:bodyPr/>
          <a:lstStyle/>
          <a:p>
            <a:r>
              <a:rPr lang="en-US" dirty="0">
                <a:ea typeface="+mj-lt"/>
                <a:cs typeface="+mj-lt"/>
              </a:rPr>
              <a:t>Questions </a:t>
            </a:r>
            <a:endParaRPr lang="en-US" dirty="0"/>
          </a:p>
        </p:txBody>
      </p:sp>
      <p:sp>
        <p:nvSpPr>
          <p:cNvPr id="3" name="Content Placeholder 2">
            <a:extLst>
              <a:ext uri="{FF2B5EF4-FFF2-40B4-BE49-F238E27FC236}">
                <a16:creationId xmlns:a16="http://schemas.microsoft.com/office/drawing/2014/main" id="{A7CF8B62-9D0A-11F9-5E87-275943F58E40}"/>
              </a:ext>
            </a:extLst>
          </p:cNvPr>
          <p:cNvSpPr>
            <a:spLocks noGrp="1"/>
          </p:cNvSpPr>
          <p:nvPr>
            <p:ph idx="1"/>
          </p:nvPr>
        </p:nvSpPr>
        <p:spPr/>
        <p:txBody>
          <a:bodyPr vert="horz" lIns="91440" tIns="45720" rIns="91440" bIns="45720" rtlCol="0" anchor="t">
            <a:normAutofit/>
          </a:bodyPr>
          <a:lstStyle/>
          <a:p>
            <a:pPr marL="0" indent="0">
              <a:buNone/>
            </a:pPr>
            <a:endParaRPr lang="en-US" dirty="0">
              <a:ea typeface="+mn-lt"/>
              <a:cs typeface="+mn-lt"/>
            </a:endParaRPr>
          </a:p>
          <a:p>
            <a:endParaRPr lang="en-US" dirty="0">
              <a:ea typeface="+mn-lt"/>
              <a:cs typeface="+mn-lt"/>
            </a:endParaRP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7768CA80-5BAC-96CF-EA40-02E02AC34E70}"/>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65A8E410-6C30-4906-BCB8-1A248857A3F8}"/>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5180095B-3084-D4C4-8B65-8A2657298E06}"/>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76280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p:txBody>
          <a:bodyPr vert="horz" lIns="91440" tIns="45720" rIns="91440" bIns="45720" rtlCol="0" anchor="t">
            <a:normAutofit/>
          </a:bodyPr>
          <a:lstStyle/>
          <a:p>
            <a:endParaRPr lang="en-US" dirty="0"/>
          </a:p>
          <a:p>
            <a:r>
              <a:rPr lang="en-US" sz="2000" dirty="0">
                <a:latin typeface="Aptos Display"/>
              </a:rPr>
              <a:t>Introduction</a:t>
            </a:r>
          </a:p>
          <a:p>
            <a:r>
              <a:rPr lang="en-US" sz="2000" dirty="0">
                <a:latin typeface="Aptos Display"/>
              </a:rPr>
              <a:t>Architecture Overview</a:t>
            </a:r>
          </a:p>
          <a:p>
            <a:r>
              <a:rPr lang="en-US" sz="2000" dirty="0">
                <a:latin typeface="Aptos Display"/>
              </a:rPr>
              <a:t>Presentation Layer (ReactJS)</a:t>
            </a:r>
          </a:p>
          <a:p>
            <a:r>
              <a:rPr lang="en-US" sz="2000" dirty="0">
                <a:latin typeface="Aptos Display"/>
              </a:rPr>
              <a:t>API Layer (Node.js)</a:t>
            </a:r>
          </a:p>
          <a:p>
            <a:r>
              <a:rPr lang="en-US" sz="2000" dirty="0">
                <a:latin typeface="Aptos Display"/>
              </a:rPr>
              <a:t>Application Layer (Python Flask)</a:t>
            </a:r>
          </a:p>
          <a:p>
            <a:r>
              <a:rPr lang="en-US" sz="2000" dirty="0">
                <a:latin typeface="Aptos Display"/>
              </a:rPr>
              <a:t>Data Layer (MySQL)</a:t>
            </a:r>
          </a:p>
          <a:p>
            <a:r>
              <a:rPr lang="en-US" sz="2000" dirty="0">
                <a:latin typeface="Aptos Display"/>
              </a:rPr>
              <a:t>SaaS Model Customization</a:t>
            </a:r>
          </a:p>
          <a:p>
            <a:r>
              <a:rPr lang="en-US" sz="2000" dirty="0">
                <a:latin typeface="Aptos Display"/>
              </a:rPr>
              <a:t>Deployment &amp; Implementation</a:t>
            </a:r>
          </a:p>
          <a:p>
            <a:endParaRPr lang="en-US" sz="4800" dirty="0">
              <a:latin typeface="Aptos Display"/>
            </a:endParaRPr>
          </a:p>
          <a:p>
            <a:endParaRPr lang="en-US" sz="4400" dirty="0">
              <a:latin typeface="Aptos Display"/>
            </a:endParaRPr>
          </a:p>
          <a:p>
            <a:endParaRPr lang="en-US" sz="4400" dirty="0">
              <a:latin typeface="Aptos Display"/>
            </a:endParaRPr>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81454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a:ea typeface="+mj-lt"/>
                <a:cs typeface="+mj-lt"/>
              </a:rPr>
              <a:t>Introduction</a:t>
            </a:r>
            <a:endParaRPr lang="en-US"/>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a:xfrm>
            <a:off x="838200" y="1825625"/>
            <a:ext cx="9585367" cy="4351338"/>
          </a:xfrm>
        </p:spPr>
        <p:txBody>
          <a:bodyPr vert="horz" lIns="91440" tIns="45720" rIns="91440" bIns="45720" rtlCol="0" anchor="t">
            <a:normAutofit/>
          </a:bodyPr>
          <a:lstStyle/>
          <a:p>
            <a:r>
              <a:rPr lang="en-US" sz="2000" dirty="0">
                <a:ea typeface="+mn-lt"/>
                <a:cs typeface="+mn-lt"/>
              </a:rPr>
              <a:t>This documentation describes a </a:t>
            </a:r>
            <a:r>
              <a:rPr lang="en-US" sz="2000" b="1" dirty="0">
                <a:ea typeface="+mn-lt"/>
                <a:cs typeface="+mn-lt"/>
              </a:rPr>
              <a:t>4-tier architecture application</a:t>
            </a:r>
            <a:r>
              <a:rPr lang="en-US" sz="2000" dirty="0">
                <a:ea typeface="+mn-lt"/>
                <a:cs typeface="+mn-lt"/>
              </a:rPr>
              <a:t> developed using the following technologies:</a:t>
            </a:r>
            <a:endParaRPr lang="en-US" sz="2000"/>
          </a:p>
          <a:p>
            <a:r>
              <a:rPr lang="en-US" sz="2000" b="1" dirty="0">
                <a:ea typeface="+mn-lt"/>
                <a:cs typeface="+mn-lt"/>
              </a:rPr>
              <a:t>ReactJS</a:t>
            </a:r>
            <a:r>
              <a:rPr lang="en-US" sz="2000" dirty="0">
                <a:ea typeface="+mn-lt"/>
                <a:cs typeface="+mn-lt"/>
              </a:rPr>
              <a:t> for the Presentation Layer (UI/UX)</a:t>
            </a:r>
            <a:endParaRPr lang="en-US" sz="2000"/>
          </a:p>
          <a:p>
            <a:r>
              <a:rPr lang="en-US" sz="2000" b="1" dirty="0">
                <a:ea typeface="+mn-lt"/>
                <a:cs typeface="+mn-lt"/>
              </a:rPr>
              <a:t>Node.js</a:t>
            </a:r>
            <a:r>
              <a:rPr lang="en-US" sz="2000" dirty="0">
                <a:ea typeface="+mn-lt"/>
                <a:cs typeface="+mn-lt"/>
              </a:rPr>
              <a:t> for the API Layer (API requests &amp; authentication)</a:t>
            </a:r>
            <a:endParaRPr lang="en-US" sz="2000"/>
          </a:p>
          <a:p>
            <a:r>
              <a:rPr lang="en-US" sz="2000" b="1" dirty="0">
                <a:ea typeface="+mn-lt"/>
                <a:cs typeface="+mn-lt"/>
              </a:rPr>
              <a:t>Python Flask</a:t>
            </a:r>
            <a:r>
              <a:rPr lang="en-US" sz="2000" dirty="0">
                <a:ea typeface="+mn-lt"/>
                <a:cs typeface="+mn-lt"/>
              </a:rPr>
              <a:t> for the Application Layer (business logic and computations)</a:t>
            </a:r>
            <a:endParaRPr lang="en-US" sz="2000"/>
          </a:p>
          <a:p>
            <a:r>
              <a:rPr lang="en-US" sz="2000" b="1" dirty="0">
                <a:ea typeface="+mn-lt"/>
                <a:cs typeface="+mn-lt"/>
              </a:rPr>
              <a:t>MySQL</a:t>
            </a:r>
            <a:r>
              <a:rPr lang="en-US" sz="2000" dirty="0">
                <a:ea typeface="+mn-lt"/>
                <a:cs typeface="+mn-lt"/>
              </a:rPr>
              <a:t> for the Data Layer (persistent data storage)</a:t>
            </a:r>
            <a:endParaRPr lang="en-US" sz="2000"/>
          </a:p>
          <a:p>
            <a:r>
              <a:rPr lang="en-US" sz="2000" dirty="0">
                <a:ea typeface="+mn-lt"/>
                <a:cs typeface="+mn-lt"/>
              </a:rPr>
              <a:t>The system is designed to be implemented for clients or offered as a Software as a Service (SaaS) model. The application can be customized based on client requirements and specific business needs.</a:t>
            </a:r>
            <a:endParaRPr lang="en-US" sz="2000" dirty="0"/>
          </a:p>
          <a:p>
            <a:endParaRPr lang="en-US" dirty="0"/>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46726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dirty="0">
                <a:ea typeface="+mj-lt"/>
                <a:cs typeface="+mj-lt"/>
              </a:rPr>
              <a:t>Architecture Overview</a:t>
            </a:r>
            <a:endParaRPr lang="en-US" dirty="0"/>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p:txBody>
          <a:bodyPr vert="horz" lIns="91440" tIns="45720" rIns="91440" bIns="45720" rtlCol="0" anchor="t">
            <a:normAutofit/>
          </a:bodyPr>
          <a:lstStyle/>
          <a:p>
            <a:r>
              <a:rPr lang="en-US" dirty="0">
                <a:ea typeface="+mn-lt"/>
                <a:cs typeface="+mn-lt"/>
              </a:rPr>
              <a:t>The 4-tier architecture is designed to separate concerns, improve maintainability, and enhance scalability. Each layer handles specific tasks, and communication between layers is done using standard protocols such as HTTP or REST APIs.</a:t>
            </a:r>
          </a:p>
          <a:p>
            <a:r>
              <a:rPr lang="en-US" b="1" dirty="0"/>
              <a:t>The Four Layers:</a:t>
            </a:r>
          </a:p>
          <a:p>
            <a:r>
              <a:rPr lang="en-US" b="1" dirty="0">
                <a:ea typeface="+mn-lt"/>
                <a:cs typeface="+mn-lt"/>
              </a:rPr>
              <a:t>Presentation Layer (ReactJS)</a:t>
            </a:r>
          </a:p>
          <a:p>
            <a:r>
              <a:rPr lang="en-US" b="1" dirty="0">
                <a:ea typeface="+mn-lt"/>
                <a:cs typeface="+mn-lt"/>
              </a:rPr>
              <a:t>API Layer (Node.js)</a:t>
            </a:r>
          </a:p>
          <a:p>
            <a:r>
              <a:rPr lang="en-US" b="1" dirty="0">
                <a:ea typeface="+mn-lt"/>
                <a:cs typeface="+mn-lt"/>
              </a:rPr>
              <a:t>Application Layer (Python Flask)</a:t>
            </a:r>
          </a:p>
          <a:p>
            <a:r>
              <a:rPr lang="en-US" b="1" dirty="0">
                <a:ea typeface="+mn-lt"/>
                <a:cs typeface="+mn-lt"/>
              </a:rPr>
              <a:t>Data Layer (MySQL)</a:t>
            </a:r>
          </a:p>
          <a:p>
            <a:endParaRPr lang="en-US" dirty="0"/>
          </a:p>
          <a:p>
            <a:endParaRPr lang="en-US" dirty="0"/>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9157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dirty="0">
                <a:ea typeface="+mj-lt"/>
                <a:cs typeface="+mj-lt"/>
              </a:rPr>
              <a:t>Presentation Layer (ReactJS)</a:t>
            </a:r>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p:txBody>
          <a:bodyPr vert="horz" lIns="91440" tIns="45720" rIns="91440" bIns="45720" rtlCol="0" anchor="t">
            <a:normAutofit fontScale="62500" lnSpcReduction="20000"/>
          </a:bodyPr>
          <a:lstStyle/>
          <a:p>
            <a:r>
              <a:rPr lang="en-US" b="1" dirty="0"/>
              <a:t>Presentation Layer (ReactJS)</a:t>
            </a:r>
            <a:endParaRPr lang="en-US" dirty="0"/>
          </a:p>
          <a:p>
            <a:r>
              <a:rPr lang="en-US" b="1" dirty="0">
                <a:ea typeface="+mn-lt"/>
                <a:cs typeface="+mn-lt"/>
              </a:rPr>
              <a:t>Technology</a:t>
            </a:r>
            <a:r>
              <a:rPr lang="en-US" dirty="0">
                <a:ea typeface="+mn-lt"/>
                <a:cs typeface="+mn-lt"/>
              </a:rPr>
              <a:t>: ReactJS</a:t>
            </a:r>
            <a:endParaRPr lang="en-US" dirty="0"/>
          </a:p>
          <a:p>
            <a:r>
              <a:rPr lang="en-US" b="1" dirty="0">
                <a:ea typeface="+mn-lt"/>
                <a:cs typeface="+mn-lt"/>
              </a:rPr>
              <a:t>Purpose</a:t>
            </a:r>
            <a:r>
              <a:rPr lang="en-US" dirty="0">
                <a:ea typeface="+mn-lt"/>
                <a:cs typeface="+mn-lt"/>
              </a:rPr>
              <a:t>: The </a:t>
            </a:r>
            <a:r>
              <a:rPr lang="en-US" b="1" dirty="0">
                <a:ea typeface="+mn-lt"/>
                <a:cs typeface="+mn-lt"/>
              </a:rPr>
              <a:t>Presentation Layer</a:t>
            </a:r>
            <a:r>
              <a:rPr lang="en-US" dirty="0">
                <a:ea typeface="+mn-lt"/>
                <a:cs typeface="+mn-lt"/>
              </a:rPr>
              <a:t> is responsible for the User Interface (UI) and User Experience (UX). This layer interacts directly with the user.</a:t>
            </a:r>
            <a:endParaRPr lang="en-US" dirty="0"/>
          </a:p>
          <a:p>
            <a:r>
              <a:rPr lang="en-US" b="1" dirty="0">
                <a:ea typeface="+mn-lt"/>
                <a:cs typeface="+mn-lt"/>
              </a:rPr>
              <a:t>Responsibilities</a:t>
            </a:r>
            <a:r>
              <a:rPr lang="en-US" dirty="0">
                <a:ea typeface="+mn-lt"/>
                <a:cs typeface="+mn-lt"/>
              </a:rPr>
              <a:t>:</a:t>
            </a:r>
            <a:endParaRPr lang="en-US" dirty="0"/>
          </a:p>
          <a:p>
            <a:pPr lvl="1"/>
            <a:r>
              <a:rPr lang="en-US" dirty="0">
                <a:ea typeface="+mn-lt"/>
                <a:cs typeface="+mn-lt"/>
              </a:rPr>
              <a:t>Render the UI components.</a:t>
            </a:r>
          </a:p>
          <a:p>
            <a:pPr lvl="1"/>
            <a:r>
              <a:rPr lang="en-US" dirty="0">
                <a:ea typeface="+mn-lt"/>
                <a:cs typeface="+mn-lt"/>
              </a:rPr>
              <a:t>Display data received from the API layer.</a:t>
            </a:r>
            <a:endParaRPr lang="en-US" dirty="0"/>
          </a:p>
          <a:p>
            <a:pPr lvl="1"/>
            <a:r>
              <a:rPr lang="en-US" dirty="0">
                <a:ea typeface="+mn-lt"/>
                <a:cs typeface="+mn-lt"/>
              </a:rPr>
              <a:t>Send user input (such as form submissions) to the API layer.</a:t>
            </a:r>
            <a:endParaRPr lang="en-US" dirty="0"/>
          </a:p>
          <a:p>
            <a:pPr lvl="1"/>
            <a:r>
              <a:rPr lang="en-US" dirty="0">
                <a:ea typeface="+mn-lt"/>
                <a:cs typeface="+mn-lt"/>
              </a:rPr>
              <a:t>Handle client-side routing.</a:t>
            </a:r>
          </a:p>
          <a:p>
            <a:r>
              <a:rPr lang="en-US" b="1" dirty="0">
                <a:ea typeface="+mn-lt"/>
                <a:cs typeface="+mn-lt"/>
              </a:rPr>
              <a:t>Communication</a:t>
            </a:r>
            <a:r>
              <a:rPr lang="en-US" dirty="0">
                <a:ea typeface="+mn-lt"/>
                <a:cs typeface="+mn-lt"/>
              </a:rPr>
              <a:t>:</a:t>
            </a:r>
          </a:p>
          <a:p>
            <a:pPr lvl="1"/>
            <a:r>
              <a:rPr lang="en-US" dirty="0">
                <a:ea typeface="+mn-lt"/>
                <a:cs typeface="+mn-lt"/>
              </a:rPr>
              <a:t>The ReactJS frontend communicates with the </a:t>
            </a:r>
            <a:r>
              <a:rPr lang="en-US" b="1" dirty="0">
                <a:ea typeface="+mn-lt"/>
                <a:cs typeface="+mn-lt"/>
              </a:rPr>
              <a:t>API Layer (Node.js)</a:t>
            </a:r>
            <a:r>
              <a:rPr lang="en-US" dirty="0">
                <a:ea typeface="+mn-lt"/>
                <a:cs typeface="+mn-lt"/>
              </a:rPr>
              <a:t> using </a:t>
            </a:r>
            <a:r>
              <a:rPr lang="en-US" b="1" dirty="0">
                <a:ea typeface="+mn-lt"/>
                <a:cs typeface="+mn-lt"/>
              </a:rPr>
              <a:t>HTTP requests</a:t>
            </a:r>
            <a:r>
              <a:rPr lang="en-US" dirty="0">
                <a:ea typeface="+mn-lt"/>
                <a:cs typeface="+mn-lt"/>
              </a:rPr>
              <a:t> (REST APIs).</a:t>
            </a:r>
            <a:endParaRPr lang="en-US" dirty="0"/>
          </a:p>
          <a:p>
            <a:pPr lvl="1"/>
            <a:r>
              <a:rPr lang="en-US" b="1" dirty="0">
                <a:ea typeface="+mn-lt"/>
                <a:cs typeface="+mn-lt"/>
              </a:rPr>
              <a:t>Example:</a:t>
            </a:r>
            <a:endParaRPr lang="en-US" dirty="0"/>
          </a:p>
          <a:p>
            <a:r>
              <a:rPr lang="en-US" dirty="0">
                <a:ea typeface="+mn-lt"/>
                <a:cs typeface="+mn-lt"/>
              </a:rPr>
              <a:t>The user interacts with a web page where they can view a dashboard, fill out forms, and interact with data.</a:t>
            </a:r>
            <a:endParaRPr lang="en-US" dirty="0"/>
          </a:p>
          <a:p>
            <a:r>
              <a:rPr lang="en-US" dirty="0">
                <a:ea typeface="+mn-lt"/>
                <a:cs typeface="+mn-lt"/>
              </a:rPr>
              <a:t>ReactJS fetches data from the API (Node.js) and displays it to the user in an interactive way (e.g., charts, tables, forms).</a:t>
            </a:r>
            <a:endParaRPr lang="en-US"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24516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dirty="0">
                <a:ea typeface="+mj-lt"/>
                <a:cs typeface="+mj-lt"/>
              </a:rPr>
              <a:t>API Layer (Node.js)</a:t>
            </a:r>
            <a:endParaRPr lang="en-US" dirty="0"/>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p:txBody>
          <a:bodyPr vert="horz" lIns="91440" tIns="45720" rIns="91440" bIns="45720" rtlCol="0" anchor="t">
            <a:normAutofit fontScale="62500" lnSpcReduction="20000"/>
          </a:bodyPr>
          <a:lstStyle/>
          <a:p>
            <a:r>
              <a:rPr lang="en-US" b="1" dirty="0">
                <a:ea typeface="+mn-lt"/>
                <a:cs typeface="+mn-lt"/>
              </a:rPr>
              <a:t>Technology</a:t>
            </a:r>
            <a:r>
              <a:rPr lang="en-US" dirty="0">
                <a:ea typeface="+mn-lt"/>
                <a:cs typeface="+mn-lt"/>
              </a:rPr>
              <a:t>: Node.js</a:t>
            </a:r>
            <a:endParaRPr lang="en-US"/>
          </a:p>
          <a:p>
            <a:r>
              <a:rPr lang="en-US" b="1" dirty="0">
                <a:ea typeface="+mn-lt"/>
                <a:cs typeface="+mn-lt"/>
              </a:rPr>
              <a:t>Purpose</a:t>
            </a:r>
            <a:r>
              <a:rPr lang="en-US" dirty="0">
                <a:ea typeface="+mn-lt"/>
                <a:cs typeface="+mn-lt"/>
              </a:rPr>
              <a:t>: The </a:t>
            </a:r>
            <a:r>
              <a:rPr lang="en-US" b="1" dirty="0">
                <a:ea typeface="+mn-lt"/>
                <a:cs typeface="+mn-lt"/>
              </a:rPr>
              <a:t>API Layer</a:t>
            </a:r>
            <a:r>
              <a:rPr lang="en-US" dirty="0">
                <a:ea typeface="+mn-lt"/>
                <a:cs typeface="+mn-lt"/>
              </a:rPr>
              <a:t> is responsible for handling API requests and managing user authentication.</a:t>
            </a:r>
          </a:p>
          <a:p>
            <a:r>
              <a:rPr lang="en-US" b="1" dirty="0">
                <a:ea typeface="+mn-lt"/>
                <a:cs typeface="+mn-lt"/>
              </a:rPr>
              <a:t>Responsibilities</a:t>
            </a:r>
            <a:r>
              <a:rPr lang="en-US" dirty="0">
                <a:ea typeface="+mn-lt"/>
                <a:cs typeface="+mn-lt"/>
              </a:rPr>
              <a:t>:</a:t>
            </a:r>
          </a:p>
          <a:p>
            <a:pPr lvl="1"/>
            <a:r>
              <a:rPr lang="en-US" sz="2800" dirty="0">
                <a:ea typeface="+mn-lt"/>
                <a:cs typeface="+mn-lt"/>
              </a:rPr>
              <a:t>Handle incoming API requests from the front-end (ReactJS).</a:t>
            </a:r>
            <a:endParaRPr lang="en-US"/>
          </a:p>
          <a:p>
            <a:pPr lvl="1"/>
            <a:r>
              <a:rPr lang="en-US" sz="2800" dirty="0">
                <a:ea typeface="+mn-lt"/>
                <a:cs typeface="+mn-lt"/>
              </a:rPr>
              <a:t>Perform user authentication and authorization.</a:t>
            </a:r>
          </a:p>
          <a:p>
            <a:pPr lvl="1"/>
            <a:r>
              <a:rPr lang="en-US" sz="2800" dirty="0">
                <a:ea typeface="+mn-lt"/>
                <a:cs typeface="+mn-lt"/>
              </a:rPr>
              <a:t>Interface with the Application Layer (Python Flask) to process complex business logic.</a:t>
            </a:r>
          </a:p>
          <a:p>
            <a:pPr lvl="1"/>
            <a:r>
              <a:rPr lang="en-US" sz="2800" dirty="0">
                <a:ea typeface="+mn-lt"/>
                <a:cs typeface="+mn-lt"/>
              </a:rPr>
              <a:t>Return processed data back to the frontend (ReactJS).</a:t>
            </a:r>
            <a:endParaRPr lang="en-US"/>
          </a:p>
          <a:p>
            <a:r>
              <a:rPr lang="en-US" b="1" dirty="0">
                <a:ea typeface="+mn-lt"/>
                <a:cs typeface="+mn-lt"/>
              </a:rPr>
              <a:t>Communication</a:t>
            </a:r>
            <a:r>
              <a:rPr lang="en-US" dirty="0">
                <a:ea typeface="+mn-lt"/>
                <a:cs typeface="+mn-lt"/>
              </a:rPr>
              <a:t>:</a:t>
            </a:r>
          </a:p>
          <a:p>
            <a:pPr lvl="1"/>
            <a:r>
              <a:rPr lang="en-US" sz="2800" dirty="0">
                <a:ea typeface="+mn-lt"/>
                <a:cs typeface="+mn-lt"/>
              </a:rPr>
              <a:t>The Node.js server exposes </a:t>
            </a:r>
            <a:r>
              <a:rPr lang="en-US" sz="2800" b="1" dirty="0">
                <a:ea typeface="+mn-lt"/>
                <a:cs typeface="+mn-lt"/>
              </a:rPr>
              <a:t>REST APIs</a:t>
            </a:r>
            <a:r>
              <a:rPr lang="en-US" sz="2800" dirty="0">
                <a:ea typeface="+mn-lt"/>
                <a:cs typeface="+mn-lt"/>
              </a:rPr>
              <a:t> to the front-end and makes internal requests to the </a:t>
            </a:r>
            <a:r>
              <a:rPr lang="en-US" sz="2800" b="1" dirty="0">
                <a:ea typeface="+mn-lt"/>
                <a:cs typeface="+mn-lt"/>
              </a:rPr>
              <a:t>Application Layer (Python Flask)</a:t>
            </a:r>
            <a:r>
              <a:rPr lang="en-US" sz="2800" dirty="0">
                <a:ea typeface="+mn-lt"/>
                <a:cs typeface="+mn-lt"/>
              </a:rPr>
              <a:t>.</a:t>
            </a:r>
          </a:p>
          <a:p>
            <a:pPr lvl="1"/>
            <a:r>
              <a:rPr lang="en-US" sz="2800" b="1" dirty="0">
                <a:ea typeface="+mn-lt"/>
                <a:cs typeface="+mn-lt"/>
              </a:rPr>
              <a:t>Example:</a:t>
            </a:r>
            <a:endParaRPr lang="en-US" sz="2800">
              <a:ea typeface="+mn-lt"/>
              <a:cs typeface="+mn-lt"/>
            </a:endParaRPr>
          </a:p>
          <a:p>
            <a:r>
              <a:rPr lang="en-US" dirty="0">
                <a:ea typeface="+mn-lt"/>
                <a:cs typeface="+mn-lt"/>
              </a:rPr>
              <a:t>A ReactJS frontend sends an HTTP request (e.g., </a:t>
            </a:r>
            <a:r>
              <a:rPr lang="en-US" dirty="0">
                <a:latin typeface="Consolas"/>
                <a:ea typeface="+mn-lt"/>
                <a:cs typeface="+mn-lt"/>
              </a:rPr>
              <a:t>GET /</a:t>
            </a:r>
            <a:r>
              <a:rPr lang="en-US" dirty="0" err="1">
                <a:latin typeface="Consolas"/>
                <a:ea typeface="+mn-lt"/>
                <a:cs typeface="+mn-lt"/>
              </a:rPr>
              <a:t>api</a:t>
            </a:r>
            <a:r>
              <a:rPr lang="en-US" dirty="0">
                <a:latin typeface="Consolas"/>
                <a:ea typeface="+mn-lt"/>
                <a:cs typeface="+mn-lt"/>
              </a:rPr>
              <a:t>/user</a:t>
            </a:r>
            <a:r>
              <a:rPr lang="en-US" dirty="0">
                <a:ea typeface="+mn-lt"/>
                <a:cs typeface="+mn-lt"/>
              </a:rPr>
              <a:t>) to the Node.js server.</a:t>
            </a:r>
          </a:p>
          <a:p>
            <a:r>
              <a:rPr lang="en-US" dirty="0">
                <a:ea typeface="+mn-lt"/>
                <a:cs typeface="+mn-lt"/>
              </a:rPr>
              <a:t>The Node.js server authenticates the user and forwards the request to the Application Layer for processing.</a:t>
            </a:r>
            <a:endParaRPr lang="en-US" dirty="0"/>
          </a:p>
          <a:p>
            <a:r>
              <a:rPr lang="en-US" dirty="0">
                <a:ea typeface="+mn-lt"/>
                <a:cs typeface="+mn-lt"/>
              </a:rPr>
              <a:t>The data is returned to the frontend for rendering.</a:t>
            </a: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95643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dirty="0">
                <a:ea typeface="+mj-lt"/>
                <a:cs typeface="+mj-lt"/>
              </a:rPr>
              <a:t>Application Layer (Python Flask)</a:t>
            </a:r>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p:txBody>
          <a:bodyPr vert="horz" lIns="91440" tIns="45720" rIns="91440" bIns="45720" rtlCol="0" anchor="t">
            <a:normAutofit fontScale="62500" lnSpcReduction="20000"/>
          </a:bodyPr>
          <a:lstStyle/>
          <a:p>
            <a:r>
              <a:rPr lang="en-US" b="1" dirty="0">
                <a:ea typeface="+mn-lt"/>
                <a:cs typeface="+mn-lt"/>
              </a:rPr>
              <a:t>Technology</a:t>
            </a:r>
            <a:r>
              <a:rPr lang="en-US" dirty="0">
                <a:ea typeface="+mn-lt"/>
                <a:cs typeface="+mn-lt"/>
              </a:rPr>
              <a:t>: Python Flask</a:t>
            </a:r>
            <a:endParaRPr lang="en-US" dirty="0"/>
          </a:p>
          <a:p>
            <a:r>
              <a:rPr lang="en-US" b="1" dirty="0">
                <a:ea typeface="+mn-lt"/>
                <a:cs typeface="+mn-lt"/>
              </a:rPr>
              <a:t>Purpose</a:t>
            </a:r>
            <a:r>
              <a:rPr lang="en-US" dirty="0">
                <a:ea typeface="+mn-lt"/>
                <a:cs typeface="+mn-lt"/>
              </a:rPr>
              <a:t>: The </a:t>
            </a:r>
            <a:r>
              <a:rPr lang="en-US" b="1" dirty="0">
                <a:ea typeface="+mn-lt"/>
                <a:cs typeface="+mn-lt"/>
              </a:rPr>
              <a:t>Application Layer</a:t>
            </a:r>
            <a:r>
              <a:rPr lang="en-US" dirty="0">
                <a:ea typeface="+mn-lt"/>
                <a:cs typeface="+mn-lt"/>
              </a:rPr>
              <a:t> is responsible for the core business logic, computations, and data processing.</a:t>
            </a:r>
          </a:p>
          <a:p>
            <a:r>
              <a:rPr lang="en-US" b="1" dirty="0">
                <a:ea typeface="+mn-lt"/>
                <a:cs typeface="+mn-lt"/>
              </a:rPr>
              <a:t>Responsibilities</a:t>
            </a:r>
            <a:r>
              <a:rPr lang="en-US" dirty="0">
                <a:ea typeface="+mn-lt"/>
                <a:cs typeface="+mn-lt"/>
              </a:rPr>
              <a:t>:</a:t>
            </a:r>
          </a:p>
          <a:p>
            <a:pPr lvl="1"/>
            <a:r>
              <a:rPr lang="en-US" sz="2800" dirty="0">
                <a:ea typeface="+mn-lt"/>
                <a:cs typeface="+mn-lt"/>
              </a:rPr>
              <a:t>Implement application-specific logic such as user management, data transformations, and business rules.</a:t>
            </a:r>
            <a:endParaRPr lang="en-US" dirty="0">
              <a:ea typeface="+mn-lt"/>
              <a:cs typeface="+mn-lt"/>
            </a:endParaRPr>
          </a:p>
          <a:p>
            <a:pPr lvl="1"/>
            <a:r>
              <a:rPr lang="en-US" sz="2800" dirty="0">
                <a:ea typeface="+mn-lt"/>
                <a:cs typeface="+mn-lt"/>
              </a:rPr>
              <a:t>Perform heavy computations or data manipulation before sending the result back to the API Layer (Node.js).</a:t>
            </a:r>
            <a:endParaRPr lang="en-US" dirty="0">
              <a:ea typeface="+mn-lt"/>
              <a:cs typeface="+mn-lt"/>
            </a:endParaRPr>
          </a:p>
          <a:p>
            <a:r>
              <a:rPr lang="en-US" b="1" dirty="0">
                <a:ea typeface="+mn-lt"/>
                <a:cs typeface="+mn-lt"/>
              </a:rPr>
              <a:t>Communication</a:t>
            </a:r>
            <a:r>
              <a:rPr lang="en-US" dirty="0">
                <a:ea typeface="+mn-lt"/>
                <a:cs typeface="+mn-lt"/>
              </a:rPr>
              <a:t>:</a:t>
            </a:r>
          </a:p>
          <a:p>
            <a:pPr lvl="1"/>
            <a:r>
              <a:rPr lang="en-US" sz="2800" dirty="0">
                <a:ea typeface="+mn-lt"/>
                <a:cs typeface="+mn-lt"/>
              </a:rPr>
              <a:t>The Application Layer receives requests from the </a:t>
            </a:r>
            <a:r>
              <a:rPr lang="en-US" sz="2800" b="1" dirty="0">
                <a:ea typeface="+mn-lt"/>
                <a:cs typeface="+mn-lt"/>
              </a:rPr>
              <a:t>API Layer</a:t>
            </a:r>
            <a:r>
              <a:rPr lang="en-US" sz="2800" dirty="0">
                <a:ea typeface="+mn-lt"/>
                <a:cs typeface="+mn-lt"/>
              </a:rPr>
              <a:t> (Node.js) and processes them.</a:t>
            </a:r>
            <a:endParaRPr lang="en-US" dirty="0"/>
          </a:p>
          <a:p>
            <a:pPr lvl="1"/>
            <a:r>
              <a:rPr lang="en-US" sz="2800" dirty="0">
                <a:ea typeface="+mn-lt"/>
                <a:cs typeface="+mn-lt"/>
              </a:rPr>
              <a:t>After processing, the results are sent back to the API Layer for further action.</a:t>
            </a:r>
            <a:endParaRPr lang="en-US" dirty="0"/>
          </a:p>
          <a:p>
            <a:pPr lvl="1"/>
            <a:r>
              <a:rPr lang="en-US" sz="2800" b="1" dirty="0">
                <a:ea typeface="+mn-lt"/>
                <a:cs typeface="+mn-lt"/>
              </a:rPr>
              <a:t>Example:</a:t>
            </a:r>
            <a:endParaRPr lang="en-US" dirty="0">
              <a:ea typeface="+mn-lt"/>
              <a:cs typeface="+mn-lt"/>
            </a:endParaRPr>
          </a:p>
          <a:p>
            <a:r>
              <a:rPr lang="en-US" dirty="0">
                <a:ea typeface="+mn-lt"/>
                <a:cs typeface="+mn-lt"/>
              </a:rPr>
              <a:t>When the API Layer requests to calculate some business metric, the Python Flask layer performs the necessary computations and returns the result.</a:t>
            </a:r>
          </a:p>
          <a:p>
            <a:r>
              <a:rPr lang="en-US" dirty="0">
                <a:ea typeface="+mn-lt"/>
                <a:cs typeface="+mn-lt"/>
              </a:rPr>
              <a:t>Flask can also handle any data transformations or complex computations that are required by the business.</a:t>
            </a: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21185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dirty="0">
                <a:ea typeface="+mj-lt"/>
                <a:cs typeface="+mj-lt"/>
              </a:rPr>
              <a:t>Data Layer (MySQL)</a:t>
            </a:r>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p:txBody>
          <a:bodyPr vert="horz" lIns="91440" tIns="45720" rIns="91440" bIns="45720" rtlCol="0" anchor="t">
            <a:normAutofit fontScale="77500" lnSpcReduction="20000"/>
          </a:bodyPr>
          <a:lstStyle/>
          <a:p>
            <a:r>
              <a:rPr lang="en-US" b="1" dirty="0">
                <a:ea typeface="+mn-lt"/>
                <a:cs typeface="+mn-lt"/>
              </a:rPr>
              <a:t>Technology</a:t>
            </a:r>
            <a:r>
              <a:rPr lang="en-US" dirty="0">
                <a:ea typeface="+mn-lt"/>
                <a:cs typeface="+mn-lt"/>
              </a:rPr>
              <a:t>: MySQL</a:t>
            </a:r>
            <a:endParaRPr lang="en-US" dirty="0"/>
          </a:p>
          <a:p>
            <a:r>
              <a:rPr lang="en-US" b="1" dirty="0">
                <a:ea typeface="+mn-lt"/>
                <a:cs typeface="+mn-lt"/>
              </a:rPr>
              <a:t>Purpose</a:t>
            </a:r>
            <a:r>
              <a:rPr lang="en-US" dirty="0">
                <a:ea typeface="+mn-lt"/>
                <a:cs typeface="+mn-lt"/>
              </a:rPr>
              <a:t>: The </a:t>
            </a:r>
            <a:r>
              <a:rPr lang="en-US" b="1" dirty="0">
                <a:ea typeface="+mn-lt"/>
                <a:cs typeface="+mn-lt"/>
              </a:rPr>
              <a:t>Data Layer</a:t>
            </a:r>
            <a:r>
              <a:rPr lang="en-US" dirty="0">
                <a:ea typeface="+mn-lt"/>
                <a:cs typeface="+mn-lt"/>
              </a:rPr>
              <a:t> is responsible for persistent data storage.</a:t>
            </a:r>
          </a:p>
          <a:p>
            <a:r>
              <a:rPr lang="en-US" b="1" dirty="0">
                <a:ea typeface="+mn-lt"/>
                <a:cs typeface="+mn-lt"/>
              </a:rPr>
              <a:t>Responsibilities</a:t>
            </a:r>
            <a:r>
              <a:rPr lang="en-US" dirty="0">
                <a:ea typeface="+mn-lt"/>
                <a:cs typeface="+mn-lt"/>
              </a:rPr>
              <a:t>:</a:t>
            </a:r>
          </a:p>
          <a:p>
            <a:pPr lvl="1"/>
            <a:r>
              <a:rPr lang="en-US" sz="2800" dirty="0">
                <a:ea typeface="+mn-lt"/>
                <a:cs typeface="+mn-lt"/>
              </a:rPr>
              <a:t>Store and manage the application's data (e.g., users, transactions, logs, etc.).</a:t>
            </a:r>
            <a:endParaRPr lang="en-US" dirty="0"/>
          </a:p>
          <a:p>
            <a:pPr lvl="1"/>
            <a:r>
              <a:rPr lang="en-US" sz="2800" dirty="0">
                <a:ea typeface="+mn-lt"/>
                <a:cs typeface="+mn-lt"/>
              </a:rPr>
              <a:t>Provide an interface for the Application Layer to query and manipulate data.</a:t>
            </a:r>
            <a:endParaRPr lang="en-US" dirty="0">
              <a:ea typeface="+mn-lt"/>
              <a:cs typeface="+mn-lt"/>
            </a:endParaRPr>
          </a:p>
          <a:p>
            <a:r>
              <a:rPr lang="en-US" b="1" dirty="0">
                <a:ea typeface="+mn-lt"/>
                <a:cs typeface="+mn-lt"/>
              </a:rPr>
              <a:t>Communication</a:t>
            </a:r>
            <a:r>
              <a:rPr lang="en-US" dirty="0">
                <a:ea typeface="+mn-lt"/>
                <a:cs typeface="+mn-lt"/>
              </a:rPr>
              <a:t>:</a:t>
            </a:r>
          </a:p>
          <a:p>
            <a:pPr lvl="1"/>
            <a:r>
              <a:rPr lang="en-US" sz="2800" dirty="0">
                <a:ea typeface="+mn-lt"/>
                <a:cs typeface="+mn-lt"/>
              </a:rPr>
              <a:t>The Application Layer (Python Flask) communicates with the Data Layer (MySQL) to perform CRUD operations (Create, Read, Update, Delete).</a:t>
            </a:r>
            <a:endParaRPr lang="en-US" dirty="0"/>
          </a:p>
          <a:p>
            <a:pPr lvl="1"/>
            <a:r>
              <a:rPr lang="en-US" sz="2800" dirty="0">
                <a:ea typeface="+mn-lt"/>
                <a:cs typeface="+mn-lt"/>
              </a:rPr>
              <a:t>The API Layer (Node.js) can also interact</a:t>
            </a:r>
            <a:r>
              <a:rPr lang="en-US" dirty="0">
                <a:ea typeface="+mn-lt"/>
                <a:cs typeface="+mn-lt"/>
              </a:rPr>
              <a:t> with </a:t>
            </a:r>
            <a:r>
              <a:rPr lang="en-US" sz="2800" dirty="0">
                <a:ea typeface="+mn-lt"/>
                <a:cs typeface="+mn-lt"/>
              </a:rPr>
              <a:t>the MySQL database via the Application Layer if necessary.</a:t>
            </a:r>
            <a:endParaRPr lang="en-US" dirty="0">
              <a:ea typeface="+mn-lt"/>
              <a:cs typeface="+mn-lt"/>
            </a:endParaRPr>
          </a:p>
          <a:p>
            <a:pPr lvl="1"/>
            <a:r>
              <a:rPr lang="en-US" sz="2800" b="1" dirty="0">
                <a:ea typeface="+mn-lt"/>
                <a:cs typeface="+mn-lt"/>
              </a:rPr>
              <a:t>Example</a:t>
            </a:r>
            <a:r>
              <a:rPr lang="en-US" sz="2800" dirty="0">
                <a:ea typeface="+mn-lt"/>
                <a:cs typeface="+mn-lt"/>
              </a:rPr>
              <a:t>:</a:t>
            </a:r>
            <a:endParaRPr lang="en-US" dirty="0">
              <a:ea typeface="+mn-lt"/>
              <a:cs typeface="+mn-lt"/>
            </a:endParaRPr>
          </a:p>
          <a:p>
            <a:r>
              <a:rPr lang="en-US" dirty="0">
                <a:ea typeface="+mn-lt"/>
                <a:cs typeface="+mn-lt"/>
              </a:rPr>
              <a:t>The Python Flask layer queries the MySQL database to retrieve or store data.</a:t>
            </a:r>
            <a:endParaRPr lang="en-US" dirty="0"/>
          </a:p>
          <a:p>
            <a:r>
              <a:rPr lang="en-US" dirty="0">
                <a:ea typeface="+mn-lt"/>
                <a:cs typeface="+mn-lt"/>
              </a:rPr>
              <a:t>The API Layer may make requests to retrieve user data, which is then fetched from MySQL.</a:t>
            </a:r>
          </a:p>
          <a:p>
            <a:endParaRPr lang="en-US" dirty="0">
              <a:ea typeface="+mn-lt"/>
              <a:cs typeface="+mn-lt"/>
            </a:endParaRP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0184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B640FF-300C-C95F-D58D-E908D2E90960}"/>
              </a:ext>
            </a:extLst>
          </p:cNvPr>
          <p:cNvSpPr/>
          <p:nvPr/>
        </p:nvSpPr>
        <p:spPr>
          <a:xfrm>
            <a:off x="233680" y="375920"/>
            <a:ext cx="11734800" cy="6319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83203C3-3B76-034A-39C0-116633FE45AE}"/>
              </a:ext>
            </a:extLst>
          </p:cNvPr>
          <p:cNvSpPr>
            <a:spLocks noGrp="1"/>
          </p:cNvSpPr>
          <p:nvPr>
            <p:ph type="title"/>
          </p:nvPr>
        </p:nvSpPr>
        <p:spPr/>
        <p:txBody>
          <a:bodyPr/>
          <a:lstStyle/>
          <a:p>
            <a:r>
              <a:rPr lang="en-US" dirty="0">
                <a:ea typeface="+mj-lt"/>
                <a:cs typeface="+mj-lt"/>
              </a:rPr>
              <a:t>SaaS Model Customization</a:t>
            </a:r>
            <a:endParaRPr lang="en-US" dirty="0"/>
          </a:p>
        </p:txBody>
      </p:sp>
      <p:sp>
        <p:nvSpPr>
          <p:cNvPr id="3" name="Content Placeholder 2">
            <a:extLst>
              <a:ext uri="{FF2B5EF4-FFF2-40B4-BE49-F238E27FC236}">
                <a16:creationId xmlns:a16="http://schemas.microsoft.com/office/drawing/2014/main" id="{05C2003E-B2E0-E845-404F-B74104DC4F23}"/>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This application can be deployed as a </a:t>
            </a:r>
            <a:r>
              <a:rPr lang="en-US" b="1" dirty="0">
                <a:ea typeface="+mn-lt"/>
                <a:cs typeface="+mn-lt"/>
              </a:rPr>
              <a:t>Software as a Service (SaaS)</a:t>
            </a:r>
            <a:r>
              <a:rPr lang="en-US" dirty="0">
                <a:ea typeface="+mn-lt"/>
                <a:cs typeface="+mn-lt"/>
              </a:rPr>
              <a:t>, making it available to multiple clients in a multi-tenant architecture. The SaaS model provides:</a:t>
            </a:r>
          </a:p>
          <a:p>
            <a:r>
              <a:rPr lang="en-US" b="1" dirty="0">
                <a:ea typeface="+mn-lt"/>
                <a:cs typeface="+mn-lt"/>
              </a:rPr>
              <a:t>Scalability</a:t>
            </a:r>
            <a:r>
              <a:rPr lang="en-US" dirty="0">
                <a:ea typeface="+mn-lt"/>
                <a:cs typeface="+mn-lt"/>
              </a:rPr>
              <a:t>: Easily scale to handle multiple clients simultaneously.</a:t>
            </a:r>
          </a:p>
          <a:p>
            <a:r>
              <a:rPr lang="en-US" b="1" dirty="0">
                <a:ea typeface="+mn-lt"/>
                <a:cs typeface="+mn-lt"/>
              </a:rPr>
              <a:t>Customization</a:t>
            </a:r>
            <a:r>
              <a:rPr lang="en-US" dirty="0">
                <a:ea typeface="+mn-lt"/>
                <a:cs typeface="+mn-lt"/>
              </a:rPr>
              <a:t>: Each client can have a customized version of </a:t>
            </a:r>
            <a:r>
              <a:rPr lang="en-US" sz="2800" dirty="0">
                <a:ea typeface="+mn-lt"/>
                <a:cs typeface="+mn-lt"/>
              </a:rPr>
              <a:t>the </a:t>
            </a:r>
            <a:r>
              <a:rPr lang="en-US" dirty="0">
                <a:ea typeface="+mn-lt"/>
                <a:cs typeface="+mn-lt"/>
              </a:rPr>
              <a:t>application</a:t>
            </a:r>
            <a:r>
              <a:rPr lang="en-US" sz="2800" dirty="0">
                <a:ea typeface="+mn-lt"/>
                <a:cs typeface="+mn-lt"/>
              </a:rPr>
              <a:t>, </a:t>
            </a:r>
            <a:r>
              <a:rPr lang="en-US" dirty="0">
                <a:ea typeface="+mn-lt"/>
                <a:cs typeface="+mn-lt"/>
              </a:rPr>
              <a:t>including unique branding</a:t>
            </a:r>
            <a:r>
              <a:rPr lang="en-US" sz="2800" dirty="0">
                <a:ea typeface="+mn-lt"/>
                <a:cs typeface="+mn-lt"/>
              </a:rPr>
              <a:t>, </a:t>
            </a:r>
            <a:r>
              <a:rPr lang="en-US" dirty="0">
                <a:ea typeface="+mn-lt"/>
                <a:cs typeface="+mn-lt"/>
              </a:rPr>
              <a:t>specific workflows</a:t>
            </a:r>
            <a:r>
              <a:rPr lang="en-US" sz="2800" dirty="0">
                <a:ea typeface="+mn-lt"/>
                <a:cs typeface="+mn-lt"/>
              </a:rPr>
              <a:t>, and </a:t>
            </a:r>
            <a:r>
              <a:rPr lang="en-US" dirty="0">
                <a:ea typeface="+mn-lt"/>
                <a:cs typeface="+mn-lt"/>
              </a:rPr>
              <a:t>tailored features</a:t>
            </a:r>
            <a:r>
              <a:rPr lang="en-US" sz="2800" dirty="0">
                <a:ea typeface="+mn-lt"/>
                <a:cs typeface="+mn-lt"/>
              </a:rPr>
              <a:t>.</a:t>
            </a:r>
            <a:endParaRPr lang="en-US" dirty="0">
              <a:ea typeface="+mn-lt"/>
              <a:cs typeface="+mn-lt"/>
            </a:endParaRPr>
          </a:p>
          <a:p>
            <a:r>
              <a:rPr lang="en-US" b="1" dirty="0">
                <a:ea typeface="+mn-lt"/>
                <a:cs typeface="+mn-lt"/>
              </a:rPr>
              <a:t>Centralized Maintenance</a:t>
            </a:r>
            <a:r>
              <a:rPr lang="en-US" dirty="0">
                <a:ea typeface="+mn-lt"/>
                <a:cs typeface="+mn-lt"/>
              </a:rPr>
              <a:t>: Updates and bug fixes are centrally deployed</a:t>
            </a:r>
            <a:r>
              <a:rPr lang="en-US" sz="2800" dirty="0">
                <a:ea typeface="+mn-lt"/>
                <a:cs typeface="+mn-lt"/>
              </a:rPr>
              <a:t>, </a:t>
            </a:r>
            <a:r>
              <a:rPr lang="en-US" dirty="0">
                <a:ea typeface="+mn-lt"/>
                <a:cs typeface="+mn-lt"/>
              </a:rPr>
              <a:t>ensuring all clients have access to </a:t>
            </a:r>
            <a:r>
              <a:rPr lang="en-US" sz="2800" dirty="0">
                <a:ea typeface="+mn-lt"/>
                <a:cs typeface="+mn-lt"/>
              </a:rPr>
              <a:t>the </a:t>
            </a:r>
            <a:r>
              <a:rPr lang="en-US" dirty="0">
                <a:ea typeface="+mn-lt"/>
                <a:cs typeface="+mn-lt"/>
              </a:rPr>
              <a:t>latest version</a:t>
            </a:r>
            <a:r>
              <a:rPr lang="en-US" sz="2800" dirty="0">
                <a:ea typeface="+mn-lt"/>
                <a:cs typeface="+mn-lt"/>
              </a:rPr>
              <a:t>.</a:t>
            </a:r>
            <a:endParaRPr lang="en-US" dirty="0">
              <a:ea typeface="+mn-lt"/>
              <a:cs typeface="+mn-lt"/>
            </a:endParaRPr>
          </a:p>
          <a:p>
            <a:r>
              <a:rPr lang="en-US" dirty="0">
                <a:ea typeface="+mn-lt"/>
                <a:cs typeface="+mn-lt"/>
              </a:rPr>
              <a:t>Clients can customize</a:t>
            </a:r>
            <a:r>
              <a:rPr lang="en-US" sz="2800" dirty="0">
                <a:ea typeface="+mn-lt"/>
                <a:cs typeface="+mn-lt"/>
              </a:rPr>
              <a:t>:</a:t>
            </a:r>
            <a:endParaRPr lang="en-US" dirty="0">
              <a:ea typeface="+mn-lt"/>
              <a:cs typeface="+mn-lt"/>
            </a:endParaRPr>
          </a:p>
          <a:p>
            <a:r>
              <a:rPr lang="en-US" b="1" dirty="0">
                <a:ea typeface="+mn-lt"/>
                <a:cs typeface="+mn-lt"/>
              </a:rPr>
              <a:t>Themes and branding</a:t>
            </a:r>
            <a:r>
              <a:rPr lang="en-US" dirty="0">
                <a:ea typeface="+mn-lt"/>
                <a:cs typeface="+mn-lt"/>
              </a:rPr>
              <a:t> in the presentation layer.</a:t>
            </a:r>
            <a:endParaRPr lang="en-US" dirty="0"/>
          </a:p>
          <a:p>
            <a:r>
              <a:rPr lang="en-US" b="1" dirty="0">
                <a:ea typeface="+mn-lt"/>
                <a:cs typeface="+mn-lt"/>
              </a:rPr>
              <a:t>Business logic</a:t>
            </a:r>
            <a:r>
              <a:rPr lang="en-US" dirty="0">
                <a:ea typeface="+mn-lt"/>
                <a:cs typeface="+mn-lt"/>
              </a:rPr>
              <a:t> within the application layer (Python Flask).</a:t>
            </a:r>
            <a:endParaRPr lang="en-US" dirty="0"/>
          </a:p>
          <a:p>
            <a:r>
              <a:rPr lang="en-US" b="1" dirty="0">
                <a:ea typeface="+mn-lt"/>
                <a:cs typeface="+mn-lt"/>
              </a:rPr>
              <a:t>API endpoints and data schemas</a:t>
            </a:r>
            <a:r>
              <a:rPr lang="en-US" dirty="0">
                <a:ea typeface="+mn-lt"/>
                <a:cs typeface="+mn-lt"/>
              </a:rPr>
              <a:t> to meet specific needs.</a:t>
            </a:r>
          </a:p>
          <a:p>
            <a:endParaRPr lang="en-US" dirty="0">
              <a:ea typeface="+mn-lt"/>
              <a:cs typeface="+mn-lt"/>
            </a:endParaRPr>
          </a:p>
          <a:p>
            <a:endParaRPr lang="en-US" dirty="0">
              <a:ea typeface="+mn-lt"/>
              <a:cs typeface="+mn-lt"/>
            </a:endParaRPr>
          </a:p>
          <a:p>
            <a:endParaRPr lang="en-US" dirty="0">
              <a:ea typeface="+mn-lt"/>
              <a:cs typeface="+mn-lt"/>
            </a:endParaRPr>
          </a:p>
          <a:p>
            <a:endParaRPr lang="en-US" b="1" dirty="0"/>
          </a:p>
          <a:p>
            <a:endParaRPr lang="en-US" dirty="0">
              <a:ea typeface="+mn-lt"/>
              <a:cs typeface="+mn-lt"/>
            </a:endParaRPr>
          </a:p>
          <a:p>
            <a:endParaRPr lang="en-US" dirty="0"/>
          </a:p>
          <a:p>
            <a:endParaRPr lang="en-US" dirty="0"/>
          </a:p>
        </p:txBody>
      </p:sp>
      <p:cxnSp>
        <p:nvCxnSpPr>
          <p:cNvPr id="8" name="Straight Arrow Connector 7">
            <a:extLst>
              <a:ext uri="{FF2B5EF4-FFF2-40B4-BE49-F238E27FC236}">
                <a16:creationId xmlns:a16="http://schemas.microsoft.com/office/drawing/2014/main" id="{A592E100-4B29-9EA0-CC06-947212B47146}"/>
              </a:ext>
            </a:extLst>
          </p:cNvPr>
          <p:cNvCxnSpPr/>
          <p:nvPr/>
        </p:nvCxnSpPr>
        <p:spPr>
          <a:xfrm>
            <a:off x="280737" y="1537368"/>
            <a:ext cx="5703990" cy="6487"/>
          </a:xfrm>
          <a:prstGeom prst="straightConnector1">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EA7FE90-FFED-AB63-F575-7A752F83C7D1}"/>
                  </a:ext>
                </a:extLst>
              </p14:cNvPr>
              <p14:cNvContentPartPr/>
              <p14:nvPr/>
            </p14:nvContentPartPr>
            <p14:xfrm>
              <a:off x="10427368" y="2286000"/>
              <a:ext cx="13368" cy="13368"/>
            </p14:xfrm>
          </p:contentPart>
        </mc:Choice>
        <mc:Fallback xmlns="">
          <p:pic>
            <p:nvPicPr>
              <p:cNvPr id="9" name="Ink 8">
                <a:extLst>
                  <a:ext uri="{FF2B5EF4-FFF2-40B4-BE49-F238E27FC236}">
                    <a16:creationId xmlns:a16="http://schemas.microsoft.com/office/drawing/2014/main" id="{7EA7FE90-FFED-AB63-F575-7A752F83C7D1}"/>
                  </a:ext>
                </a:extLst>
              </p:cNvPr>
              <p:cNvPicPr/>
              <p:nvPr/>
            </p:nvPicPr>
            <p:blipFill>
              <a:blip r:embed="rId3"/>
              <a:stretch>
                <a:fillRect/>
              </a:stretch>
            </p:blipFill>
            <p:spPr>
              <a:xfrm>
                <a:off x="9758968" y="1617600"/>
                <a:ext cx="1336800" cy="1336800"/>
              </a:xfrm>
              <a:prstGeom prst="rect">
                <a:avLst/>
              </a:prstGeom>
            </p:spPr>
          </p:pic>
        </mc:Fallback>
      </mc:AlternateContent>
      <p:pic>
        <p:nvPicPr>
          <p:cNvPr id="5" name="Picture 4" descr="A close up of a purple surface&#10;&#10;AI-generated content may be incorrect.">
            <a:extLst>
              <a:ext uri="{FF2B5EF4-FFF2-40B4-BE49-F238E27FC236}">
                <a16:creationId xmlns:a16="http://schemas.microsoft.com/office/drawing/2014/main" id="{CF235FAA-A593-B631-7D49-ACEA16045297}"/>
              </a:ext>
            </a:extLst>
          </p:cNvPr>
          <p:cNvPicPr>
            <a:picLocks noChangeAspect="1"/>
          </p:cNvPicPr>
          <p:nvPr/>
        </p:nvPicPr>
        <p:blipFill>
          <a:blip r:embed="rId4"/>
          <a:srcRect l="2543" r="761" b="-1"/>
          <a:stretch/>
        </p:blipFill>
        <p:spPr>
          <a:xfrm>
            <a:off x="11792352" y="199134"/>
            <a:ext cx="355347" cy="34605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9071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1728</Words>
  <Application>Microsoft Office PowerPoint</Application>
  <PresentationFormat>Widescreen</PresentationFormat>
  <Paragraphs>201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Consolas</vt:lpstr>
      <vt:lpstr>office theme</vt:lpstr>
      <vt:lpstr>Technology </vt:lpstr>
      <vt:lpstr>Topics</vt:lpstr>
      <vt:lpstr>Introduction</vt:lpstr>
      <vt:lpstr>Architecture Overview</vt:lpstr>
      <vt:lpstr>Presentation Layer (ReactJS)</vt:lpstr>
      <vt:lpstr>API Layer (Node.js)</vt:lpstr>
      <vt:lpstr>Application Layer (Python Flask)</vt:lpstr>
      <vt:lpstr>Data Layer (MySQL)</vt:lpstr>
      <vt:lpstr>SaaS Model Customization</vt:lpstr>
      <vt:lpstr>Deployment &amp; Implementation</vt:lpstr>
      <vt:lpstr>Web Client Components</vt:lpstr>
      <vt:lpstr>Web Client Components</vt:lpstr>
      <vt:lpstr>App Service</vt:lpstr>
      <vt:lpstr>Databases </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Vedam, Kishore /External</cp:lastModifiedBy>
  <cp:revision>68</cp:revision>
  <dcterms:created xsi:type="dcterms:W3CDTF">2025-01-19T18:14:25Z</dcterms:created>
  <dcterms:modified xsi:type="dcterms:W3CDTF">2025-01-26T15:00:18Z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9bfe634-5369-40ae-a17a-0ffc3537e7cd_Enabled">
    <vt:lpwstr>true</vt:lpwstr>
  </property>
  <property fmtid="{D5CDD505-2E9C-101B-9397-08002B2CF9AE}" pid="3" name="MSIP_Label_59bfe634-5369-40ae-a17a-0ffc3537e7cd_SetDate">
    <vt:lpwstr>2025-01-26T13:37:54Z</vt:lpwstr>
  </property>
  <property fmtid="{D5CDD505-2E9C-101B-9397-08002B2CF9AE}" pid="4" name="MSIP_Label_59bfe634-5369-40ae-a17a-0ffc3537e7cd_Method">
    <vt:lpwstr>Standard</vt:lpwstr>
  </property>
  <property fmtid="{D5CDD505-2E9C-101B-9397-08002B2CF9AE}" pid="5" name="MSIP_Label_59bfe634-5369-40ae-a17a-0ffc3537e7cd_Name">
    <vt:lpwstr>59bfe634-5369-40ae-a17a-0ffc3537e7cd</vt:lpwstr>
  </property>
  <property fmtid="{D5CDD505-2E9C-101B-9397-08002B2CF9AE}" pid="6" name="MSIP_Label_59bfe634-5369-40ae-a17a-0ffc3537e7cd_SiteId">
    <vt:lpwstr>05764a73-8c6f-4538-83cd-413f1e1b5665</vt:lpwstr>
  </property>
  <property fmtid="{D5CDD505-2E9C-101B-9397-08002B2CF9AE}" pid="7" name="MSIP_Label_59bfe634-5369-40ae-a17a-0ffc3537e7cd_ActionId">
    <vt:lpwstr>87bce327-639c-4c3d-bd78-ece5cd8821cc</vt:lpwstr>
  </property>
  <property fmtid="{D5CDD505-2E9C-101B-9397-08002B2CF9AE}" pid="8" name="MSIP_Label_59bfe634-5369-40ae-a17a-0ffc3537e7cd_ContentBits">
    <vt:lpwstr>0</vt:lpwstr>
  </property>
</Properties>
</file>