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61" r:id="rId5"/>
    <p:sldId id="264" r:id="rId6"/>
    <p:sldId id="265" r:id="rId7"/>
    <p:sldId id="266" r:id="rId8"/>
    <p:sldId id="267" r:id="rId9"/>
    <p:sldId id="278" r:id="rId10"/>
    <p:sldId id="279" r:id="rId11"/>
    <p:sldId id="269" r:id="rId12"/>
    <p:sldId id="270" r:id="rId13"/>
    <p:sldId id="271" r:id="rId14"/>
    <p:sldId id="273" r:id="rId15"/>
    <p:sldId id="272" r:id="rId16"/>
    <p:sldId id="275" r:id="rId17"/>
    <p:sldId id="276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dameghana03/Data-Driven-Insights-on-Telangana-Vehicle-Market-2019-2025-" TargetMode="External"/><Relationship Id="rId2" Type="http://schemas.openxmlformats.org/officeDocument/2006/relationships/hyperlink" Target="https://drive.google.com/uc?export=download&amp;id=1Nsa4opl40hGRIbP5VXF0mbwy-7Y11GX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865E-2A74-DAC0-8643-E2E5D929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300749"/>
            <a:ext cx="9948672" cy="2167282"/>
          </a:xfrm>
        </p:spPr>
        <p:txBody>
          <a:bodyPr/>
          <a:lstStyle/>
          <a:p>
            <a:r>
              <a:rPr lang="en-IN" sz="7200" dirty="0"/>
              <a:t>Data-Driven Insights on Telangana Vehicle Market (2019–2025)</a:t>
            </a:r>
            <a:br>
              <a:rPr lang="en-US" sz="7200" dirty="0"/>
            </a:b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EE526-3CD1-AA36-136C-24022B589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Veda Meghana</a:t>
            </a:r>
          </a:p>
          <a:p>
            <a:r>
              <a:rPr lang="en-IN" dirty="0"/>
              <a:t>PGDM (Data Science and Business Analytics)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73EEF2-2FDE-A85A-29FC-7EDC3C73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0"/>
            <a:ext cx="1173480" cy="12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5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D82A-F80C-9E3C-05C7-D11E4D4D0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Electric Vehicle Market Analysis (2019–2025)</a:t>
            </a:r>
            <a:endParaRPr lang="en-IN" sz="7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2E00D7-012E-BD80-DCE9-9B750C00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20" y="0"/>
            <a:ext cx="959580" cy="10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F042D12-F233-507F-7FF6-892F3333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55" y="2835796"/>
            <a:ext cx="1551189" cy="12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4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01D9-73F7-4341-ABD8-1183B3A2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185194"/>
            <a:ext cx="10063376" cy="900392"/>
          </a:xfrm>
        </p:spPr>
        <p:txBody>
          <a:bodyPr>
            <a:normAutofit/>
          </a:bodyPr>
          <a:lstStyle/>
          <a:p>
            <a:r>
              <a:rPr lang="en-IN" dirty="0"/>
              <a:t>EV Dataset Overview &amp; Preparation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510EF-E37E-21B9-167F-B506AE3C3BCD}"/>
              </a:ext>
            </a:extLst>
          </p:cNvPr>
          <p:cNvSpPr/>
          <p:nvPr/>
        </p:nvSpPr>
        <p:spPr>
          <a:xfrm>
            <a:off x="275304" y="1773400"/>
            <a:ext cx="3726426" cy="3039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🧹 Data Filtering &amp; Cleaning Steps:</a:t>
            </a:r>
          </a:p>
          <a:p>
            <a:pPr algn="ctr"/>
            <a:r>
              <a:rPr lang="en-US" sz="2000" dirty="0"/>
              <a:t>1. Filtered dataset where Fuel = Battery to isolate EV records</a:t>
            </a:r>
          </a:p>
          <a:p>
            <a:pPr algn="ctr"/>
            <a:r>
              <a:rPr lang="en-US" sz="2000" dirty="0"/>
              <a:t>2. Standardized Color column,</a:t>
            </a:r>
          </a:p>
          <a:p>
            <a:pPr algn="ctr"/>
            <a:r>
              <a:rPr lang="en-US" sz="2000" dirty="0"/>
              <a:t>Brand names</a:t>
            </a:r>
          </a:p>
          <a:p>
            <a:pPr algn="ctr"/>
            <a:r>
              <a:rPr lang="en-US" sz="2000" dirty="0"/>
              <a:t>3. Created District column (using mapping)</a:t>
            </a:r>
          </a:p>
          <a:p>
            <a:pPr algn="ctr"/>
            <a:r>
              <a:rPr lang="en-US" sz="2000" dirty="0"/>
              <a:t>4. Extracted Year and Month from registration date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1BCF1-3A3F-FAD4-644B-1BAB68044622}"/>
              </a:ext>
            </a:extLst>
          </p:cNvPr>
          <p:cNvSpPr/>
          <p:nvPr/>
        </p:nvSpPr>
        <p:spPr>
          <a:xfrm>
            <a:off x="4326194" y="1773400"/>
            <a:ext cx="3726426" cy="2570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Feature: Vehicle Class Category</a:t>
            </a:r>
          </a:p>
          <a:p>
            <a:pPr algn="ctr"/>
            <a:r>
              <a:rPr lang="en-US" dirty="0"/>
              <a:t>Defined clear classes for EVs based on usage and size:2W, Bus/Passenger, 4W, 3W Goods, 4W Goods,2W Commercial, 3W Commercial, Agriculture/Heavy, Unknown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3228EB-3509-040A-6A7C-5DCA60333B7D}"/>
              </a:ext>
            </a:extLst>
          </p:cNvPr>
          <p:cNvSpPr/>
          <p:nvPr/>
        </p:nvSpPr>
        <p:spPr>
          <a:xfrm>
            <a:off x="8385047" y="1773399"/>
            <a:ext cx="3067665" cy="3039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🗑 Dropped Unnecessary Columns</a:t>
            </a:r>
          </a:p>
          <a:p>
            <a:pPr algn="ctr"/>
            <a:r>
              <a:rPr lang="en-US" dirty="0"/>
              <a:t>Removed: Model Description, Vehicle Class, Make Year, Seat Capacity, Second Vehicle, Temporary Reg. No, Category, Maker Name, From Date, To Date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6E4BC-373F-346A-4DF9-2A167D2B1481}"/>
              </a:ext>
            </a:extLst>
          </p:cNvPr>
          <p:cNvSpPr/>
          <p:nvPr/>
        </p:nvSpPr>
        <p:spPr>
          <a:xfrm>
            <a:off x="4326194" y="5007834"/>
            <a:ext cx="3578942" cy="900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✅ Time Period:Analysis covers Jan 2019 to June 2025</a:t>
            </a:r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2705895-BABC-7ECF-6405-4D7FDD3E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942" y="1"/>
            <a:ext cx="983058" cy="10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0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CE3D-F274-458B-502D-5F2CD12A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82" y="229989"/>
            <a:ext cx="9947630" cy="846191"/>
          </a:xfrm>
        </p:spPr>
        <p:txBody>
          <a:bodyPr/>
          <a:lstStyle/>
          <a:p>
            <a:r>
              <a:rPr lang="en-IN" dirty="0"/>
              <a:t>EV Analysis – EDA (2019–2025)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E3ABB-18AD-8565-E2EA-47565993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666"/>
            <a:ext cx="6329219" cy="381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1AEAA-50F3-54EB-6DE5-43C4797A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17" y="1632064"/>
            <a:ext cx="5076595" cy="435702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0D251D-246A-A781-42EE-505826A6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40" y="1"/>
            <a:ext cx="871959" cy="9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8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781D9-8805-7B46-F788-A37153C8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33" y="3396886"/>
            <a:ext cx="5147027" cy="346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BBA01-F2A5-1FE7-0953-DDD78FED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" y="3503461"/>
            <a:ext cx="5297497" cy="3287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D23DB-72DC-2032-922B-73912E33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05" y="66865"/>
            <a:ext cx="6678148" cy="31710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A99DCFF-90C8-54E6-E838-0DFD9CCC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90" y="1"/>
            <a:ext cx="895109" cy="9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6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B9B6-E85F-6B6D-7FEC-D5E270D11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EV ML Forecast – Monthly Registrations (2025–2026)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D3D2C-A8C8-A022-ADFE-0FFE02C6C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Forecast </a:t>
            </a:r>
            <a:r>
              <a:rPr lang="en-US" b="1" dirty="0"/>
              <a:t>total EV registrations per year</a:t>
            </a:r>
            <a:r>
              <a:rPr lang="en-US" dirty="0"/>
              <a:t> using 2019–2025 actual data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C7FDBA-D5EC-AA1D-37E3-F424A83C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82" y="1"/>
            <a:ext cx="953818" cy="10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6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801E52-3369-8806-89BD-8FF0ADC4C720}"/>
              </a:ext>
            </a:extLst>
          </p:cNvPr>
          <p:cNvSpPr/>
          <p:nvPr/>
        </p:nvSpPr>
        <p:spPr>
          <a:xfrm>
            <a:off x="4690155" y="868099"/>
            <a:ext cx="3336404" cy="2384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 2: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used: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Train-Test Split: 80% train, 20%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Forecasted for: 2025 (full year)2026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9E7FC-2FCE-7D57-0067-F6F5BEFF14D7}"/>
              </a:ext>
            </a:extLst>
          </p:cNvPr>
          <p:cNvSpPr/>
          <p:nvPr/>
        </p:nvSpPr>
        <p:spPr>
          <a:xfrm>
            <a:off x="8375243" y="868101"/>
            <a:ext cx="3368233" cy="2384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STEP 3: Evaluation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MAE = 1599.6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RMSE = 1827.7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R^2 = -2.41 (Model didn’t generalize well)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DF46B6-FA1B-BA0D-A058-417714D428DB}"/>
              </a:ext>
            </a:extLst>
          </p:cNvPr>
          <p:cNvSpPr/>
          <p:nvPr/>
        </p:nvSpPr>
        <p:spPr>
          <a:xfrm>
            <a:off x="209309" y="868099"/>
            <a:ext cx="4132162" cy="2928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1: Data Preparation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Filtered EV data (Fuel = Battery)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Grouped EV registrations by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feature: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variable: Total EV Registrations</a:t>
            </a:r>
          </a:p>
          <a:p>
            <a:r>
              <a:rPr lang="en-US" dirty="0"/>
              <a:t>Dataset: 2019 to June 2025 (partial)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BE5714-0D1B-6BA2-2A60-3E7CDFE058F6}"/>
              </a:ext>
            </a:extLst>
          </p:cNvPr>
          <p:cNvSpPr/>
          <p:nvPr/>
        </p:nvSpPr>
        <p:spPr>
          <a:xfrm>
            <a:off x="209310" y="4317357"/>
            <a:ext cx="4132162" cy="229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 4: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Prediction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2025 Forecast: </a:t>
            </a:r>
            <a:r>
              <a:rPr lang="en-IN" dirty="0"/>
              <a:t>~94,000 </a:t>
            </a:r>
            <a:r>
              <a:rPr lang="en-US" dirty="0"/>
              <a:t>Ev’s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2026 Forecast: </a:t>
            </a:r>
            <a:r>
              <a:rPr lang="en-IN" dirty="0"/>
              <a:t>~1.38 lakh </a:t>
            </a:r>
            <a:r>
              <a:rPr lang="en-US" dirty="0"/>
              <a:t>Ev’s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Showed strong upward trend from previous years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BF17D-09E0-F67A-3D22-DAC41B46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59" y="3611300"/>
            <a:ext cx="5972538" cy="31828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3A043E-5E21-FD77-095F-4C43F72A028C}"/>
              </a:ext>
            </a:extLst>
          </p:cNvPr>
          <p:cNvSpPr/>
          <p:nvPr/>
        </p:nvSpPr>
        <p:spPr>
          <a:xfrm>
            <a:off x="2395959" y="63814"/>
            <a:ext cx="6423950" cy="630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b="1" dirty="0"/>
              <a:t>LINEAR REGRESSION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E9F623D-8EC5-5BF2-C68C-3ED402A3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6" y="1"/>
            <a:ext cx="733063" cy="8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8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76604-551C-1AFB-B45B-4202A128FF69}"/>
              </a:ext>
            </a:extLst>
          </p:cNvPr>
          <p:cNvSpPr/>
          <p:nvPr/>
        </p:nvSpPr>
        <p:spPr>
          <a:xfrm>
            <a:off x="474562" y="1054982"/>
            <a:ext cx="3206188" cy="166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1: Modeling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Features: YEAR, 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Model: Random Forest Regressor with 100 trees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0CA024-5106-A421-556A-2DB88A1CDC92}"/>
              </a:ext>
            </a:extLst>
          </p:cNvPr>
          <p:cNvSpPr/>
          <p:nvPr/>
        </p:nvSpPr>
        <p:spPr>
          <a:xfrm>
            <a:off x="4039565" y="1054982"/>
            <a:ext cx="3727048" cy="166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2: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MAE: 748.5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RMSE: 1373.8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R² Score: 0.77 ✅ (better than Linear Regression)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19149-CE29-44E8-3544-4708099A6D7F}"/>
              </a:ext>
            </a:extLst>
          </p:cNvPr>
          <p:cNvSpPr/>
          <p:nvPr/>
        </p:nvSpPr>
        <p:spPr>
          <a:xfrm>
            <a:off x="8125428" y="1054982"/>
            <a:ext cx="3634451" cy="166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3: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Predicted monthly EV registrations from Jul 2025 to Dec 2026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Smooth growth trend observed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736B0-727C-AE7E-DEBC-CCBC55BF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41" y="2992535"/>
            <a:ext cx="8368496" cy="376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2B6B8C-2065-A977-5B8E-1CD210E10C8F}"/>
              </a:ext>
            </a:extLst>
          </p:cNvPr>
          <p:cNvSpPr/>
          <p:nvPr/>
        </p:nvSpPr>
        <p:spPr>
          <a:xfrm>
            <a:off x="2928395" y="150471"/>
            <a:ext cx="5775767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b="1" dirty="0"/>
              <a:t>RANDOM FOREST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E3390AB-66E7-29A8-3DAB-EF849C97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40" y="1"/>
            <a:ext cx="871959" cy="9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3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71AF-F8FA-678A-8006-113F4F1D9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EV Forecast – District-wise Predictions for 2026</a:t>
            </a:r>
            <a:endParaRPr lang="en-IN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ADDC4-67F5-2A55-2455-DC85836C22AD}"/>
              </a:ext>
            </a:extLst>
          </p:cNvPr>
          <p:cNvSpPr/>
          <p:nvPr/>
        </p:nvSpPr>
        <p:spPr>
          <a:xfrm>
            <a:off x="1051560" y="4468031"/>
            <a:ext cx="4305782" cy="60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LINEAR REGRESSION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F42724-61BE-9A4C-AE0E-A09B975B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52" y="0"/>
            <a:ext cx="880447" cy="9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8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E7FAE2-B8F8-ABBE-B676-CF881C0FCCD4}"/>
              </a:ext>
            </a:extLst>
          </p:cNvPr>
          <p:cNvSpPr/>
          <p:nvPr/>
        </p:nvSpPr>
        <p:spPr>
          <a:xfrm>
            <a:off x="173621" y="107064"/>
            <a:ext cx="2882095" cy="646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1: 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Loaded the cleaned EV dataset (2019–2025)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Standardized inconsistent district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Grouped EV data by district and year to get total registrations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Used .pivot() to restructure data (one row per district, columns as years)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Estimated full-year 2025 values using 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Created MONTH and HALF columns (H1 or H2)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Calculated H1_RATIO = H1 / Full Year for past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Average ratio ≈ 0.48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Estimated 2025: FULL_2025_ESTIMATE = H1_COUNT / </a:t>
            </a:r>
            <a:r>
              <a:rPr lang="en-US" sz="1600" dirty="0" err="1"/>
              <a:t>avg_ratio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BE239-6452-B645-6471-5E180B6D6F7B}"/>
              </a:ext>
            </a:extLst>
          </p:cNvPr>
          <p:cNvSpPr/>
          <p:nvPr/>
        </p:nvSpPr>
        <p:spPr>
          <a:xfrm>
            <a:off x="3183040" y="107063"/>
            <a:ext cx="2882096" cy="4175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2: 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Created year-wise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features:growth_2020 = 2020 - 2019,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Calculated </a:t>
            </a:r>
            <a:r>
              <a:rPr lang="en-US" sz="1600" dirty="0" err="1"/>
              <a:t>avg_growth</a:t>
            </a:r>
            <a:r>
              <a:rPr lang="en-US" sz="1600" dirty="0"/>
              <a:t> across years for each district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Selected recent features for modeling:count_2023, count_2024, count_2025avg_growth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Defined target variable:target_2026 = count_2025 + </a:t>
            </a:r>
            <a:r>
              <a:rPr lang="en-US" sz="1600" dirty="0" err="1"/>
              <a:t>avg_growth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3788F-6B67-1433-D5D0-76561D2EAC02}"/>
              </a:ext>
            </a:extLst>
          </p:cNvPr>
          <p:cNvSpPr/>
          <p:nvPr/>
        </p:nvSpPr>
        <p:spPr>
          <a:xfrm>
            <a:off x="3183039" y="4375229"/>
            <a:ext cx="2912962" cy="2375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 3: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Model used: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Train-Test Split: 80/20 using </a:t>
            </a:r>
            <a:r>
              <a:rPr lang="en-US" sz="1600" dirty="0" err="1"/>
              <a:t>train_test_split</a:t>
            </a:r>
            <a:r>
              <a:rPr lang="en-US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Fit the model on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Predicted target_2026 for each district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8D23D-5EE2-2362-986E-9141F598E2E6}"/>
              </a:ext>
            </a:extLst>
          </p:cNvPr>
          <p:cNvSpPr/>
          <p:nvPr/>
        </p:nvSpPr>
        <p:spPr>
          <a:xfrm>
            <a:off x="6192460" y="107063"/>
            <a:ext cx="2303358" cy="1990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4: Evaluation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R² Score: 1.0 (Perfect fit)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RMSE: ~1.20e-12 (Very low error)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366A7-EE78-C6DF-0BFD-D8FC2DFEC345}"/>
              </a:ext>
            </a:extLst>
          </p:cNvPr>
          <p:cNvSpPr/>
          <p:nvPr/>
        </p:nvSpPr>
        <p:spPr>
          <a:xfrm>
            <a:off x="8623142" y="107063"/>
            <a:ext cx="3395237" cy="2242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5: Prediction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Predicted EV registrations for 2026 across all districts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Added column: predicted_2026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Sorted and displayed Top 10 districts based on forecasts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540F7-D392-3627-BC95-D91A6CCF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10" y="2456725"/>
            <a:ext cx="4879082" cy="42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B8A1F-6EC7-57DD-259B-8DBEDE09AD06}"/>
              </a:ext>
            </a:extLst>
          </p:cNvPr>
          <p:cNvSpPr/>
          <p:nvPr/>
        </p:nvSpPr>
        <p:spPr>
          <a:xfrm>
            <a:off x="1250066" y="425369"/>
            <a:ext cx="9306046" cy="51044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sz="2600" dirty="0"/>
              <a:t>This project was built using real vehicle registration data (2019–2025)from the Telangana RTA.</a:t>
            </a:r>
          </a:p>
          <a:p>
            <a:pPr marL="342900" indent="-342900">
              <a:buAutoNum type="arabicPeriod"/>
            </a:pPr>
            <a:r>
              <a:rPr lang="en-IN" sz="2600" dirty="0"/>
              <a:t>It involved data cleaning, EDA, dashboards, and ML models — all focused on EV adoption patterns and future forecasting.</a:t>
            </a:r>
          </a:p>
          <a:p>
            <a:pPr marL="342900" indent="-342900">
              <a:buAutoNum type="arabicPeriod"/>
            </a:pPr>
            <a:r>
              <a:rPr lang="en-IN" sz="2600" dirty="0"/>
              <a:t>For complete code, dashboards, and queries:🔗 GitHub: https://github.com/vedameghana03/Data-Driven-Insights-on-Telangana-Vehicle-Market-2019-2025-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88BF2-8AD1-17A0-FF60-F199759B82DC}"/>
              </a:ext>
            </a:extLst>
          </p:cNvPr>
          <p:cNvSpPr/>
          <p:nvPr/>
        </p:nvSpPr>
        <p:spPr>
          <a:xfrm>
            <a:off x="7870786" y="5787342"/>
            <a:ext cx="2685326" cy="818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764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76E-8783-9E3A-AB8F-FEF6B992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0F34-0209-139D-39FB-0144B1A5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76037"/>
          </a:xfrm>
        </p:spPr>
        <p:txBody>
          <a:bodyPr/>
          <a:lstStyle/>
          <a:p>
            <a:r>
              <a:rPr lang="en-IN" dirty="0"/>
              <a:t>OBJECTIVE : Analyse Vehicle registration trends in Telangana</a:t>
            </a:r>
          </a:p>
          <a:p>
            <a:r>
              <a:rPr lang="en-IN" dirty="0"/>
              <a:t>DATA SOURCE : Telangana RTA (Jan 2019 – June 2025)</a:t>
            </a:r>
          </a:p>
          <a:p>
            <a:r>
              <a:rPr lang="en-IN" dirty="0"/>
              <a:t>TOOLS USED : Excel, Python, SQL, Power BI, ML Models</a:t>
            </a:r>
          </a:p>
          <a:p>
            <a:r>
              <a:rPr lang="en-IN" dirty="0"/>
              <a:t>FOCUS : EV Market trends and Future Predictions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6EE247-EA20-47EA-56DF-8E58754F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25" y="0"/>
            <a:ext cx="1552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5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1CC97E-4DDB-A6D5-9C6E-58B1E4974B64}"/>
              </a:ext>
            </a:extLst>
          </p:cNvPr>
          <p:cNvSpPr/>
          <p:nvPr/>
        </p:nvSpPr>
        <p:spPr>
          <a:xfrm>
            <a:off x="698090" y="1666565"/>
            <a:ext cx="3067661" cy="330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PHASE 1</a:t>
            </a:r>
          </a:p>
          <a:p>
            <a:pPr algn="ctr"/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Conducted EDA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Analysed Vehicle types, Fuel categories, brand popularity, District and Zone wise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Built interactive Power BI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B3D42-CD6F-1FB3-1D0D-144544C24120}"/>
              </a:ext>
            </a:extLst>
          </p:cNvPr>
          <p:cNvSpPr/>
          <p:nvPr/>
        </p:nvSpPr>
        <p:spPr>
          <a:xfrm>
            <a:off x="4237702" y="1666565"/>
            <a:ext cx="3146323" cy="2615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PHASE 2</a:t>
            </a:r>
          </a:p>
          <a:p>
            <a:pPr algn="ctr"/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Filtered data for Fuel = EV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Performed detailed EDA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Built interactive Power BI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53BA2-535D-D87B-808B-A954713F8DC0}"/>
              </a:ext>
            </a:extLst>
          </p:cNvPr>
          <p:cNvSpPr/>
          <p:nvPr/>
        </p:nvSpPr>
        <p:spPr>
          <a:xfrm>
            <a:off x="7855976" y="1666565"/>
            <a:ext cx="3362629" cy="2989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PHASE 3</a:t>
            </a:r>
          </a:p>
          <a:p>
            <a:pPr algn="ctr"/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Total EV Registrations for 2025 + 2026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District wise EV adoption for 2026</a:t>
            </a:r>
          </a:p>
          <a:p>
            <a:r>
              <a:rPr lang="en-IN" dirty="0">
                <a:sym typeface="Wingdings" panose="05000000000000000000" pitchFamily="2" charset="2"/>
              </a:rPr>
              <a:t>2.    Used ML Models: Linear regression, Random Forest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96594-82D1-9C45-FAE2-4A979D438EC0}"/>
              </a:ext>
            </a:extLst>
          </p:cNvPr>
          <p:cNvSpPr/>
          <p:nvPr/>
        </p:nvSpPr>
        <p:spPr>
          <a:xfrm>
            <a:off x="1273276" y="334297"/>
            <a:ext cx="9075174" cy="865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PROJECT OVERFLOW SUMMARY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E02E69-1C58-F371-7457-ED9497E4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762" y="0"/>
            <a:ext cx="1248238" cy="13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5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531A-81DC-1C54-6C3E-ABD6FB3D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3" y="942127"/>
            <a:ext cx="2625212" cy="717754"/>
          </a:xfrm>
        </p:spPr>
        <p:txBody>
          <a:bodyPr/>
          <a:lstStyle/>
          <a:p>
            <a:r>
              <a:rPr lang="en-IN" dirty="0"/>
              <a:t>RAW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3848-5DF8-1A4B-FA72-0FD1A2890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141" y="1659881"/>
            <a:ext cx="2310581" cy="519811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S.NO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Model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Fuel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Colour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Vehicle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Maker 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Make year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Seat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Second vehicle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Temp Reg Number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Office code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From date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End date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3A0C1-F1B1-FCBF-3F76-237D96AF9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23535" y="1273277"/>
            <a:ext cx="4768644" cy="540774"/>
          </a:xfrm>
        </p:spPr>
        <p:txBody>
          <a:bodyPr/>
          <a:lstStyle/>
          <a:p>
            <a:r>
              <a:rPr lang="en-IN" dirty="0"/>
              <a:t>CLEANED DATASET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66549-C814-618F-8CC3-CF62709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23535" y="1543664"/>
            <a:ext cx="4503175" cy="50144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S.NO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Fuel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Fuel Category(Traditional- Petrol, Diesel, CNG, EV- Battery, Dual Fuel- CNG Petrol, LPG Petrol, Hybrid- Petrol Electric)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Vehicle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Vehicle class category (Private, commercial, special)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Manufacture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Seat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Brand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Reg Office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District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Zone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Reg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Month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ym typeface="Wingdings" panose="05000000000000000000" pitchFamily="2" charset="2"/>
              </a:rPr>
              <a:t>Year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8F0E2-7A1E-9B67-02FC-7FCAAECD27B5}"/>
              </a:ext>
            </a:extLst>
          </p:cNvPr>
          <p:cNvSpPr/>
          <p:nvPr/>
        </p:nvSpPr>
        <p:spPr>
          <a:xfrm>
            <a:off x="7457768" y="1543664"/>
            <a:ext cx="4021394" cy="201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Cleaning &amp; Transformation </a:t>
            </a:r>
          </a:p>
          <a:p>
            <a:pPr algn="ctr"/>
            <a:r>
              <a:rPr lang="en-IN" dirty="0"/>
              <a:t>✅ </a:t>
            </a:r>
            <a:r>
              <a:rPr lang="en-IN" sz="1600" dirty="0"/>
              <a:t>Kept only meaningful &amp; analysable columns</a:t>
            </a:r>
          </a:p>
          <a:p>
            <a:pPr algn="ctr"/>
            <a:r>
              <a:rPr lang="en-IN" dirty="0"/>
              <a:t>✅ </a:t>
            </a:r>
            <a:r>
              <a:rPr lang="en-IN" sz="1600" dirty="0"/>
              <a:t>Removed irrelevant, duplicate, and confusing fields</a:t>
            </a:r>
          </a:p>
          <a:p>
            <a:pPr algn="ctr"/>
            <a:r>
              <a:rPr lang="en-IN" dirty="0"/>
              <a:t>✅ </a:t>
            </a:r>
            <a:r>
              <a:rPr lang="en-IN" sz="1600" dirty="0"/>
              <a:t>Created new derived columns for insights &amp;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55303-2F48-D622-71F4-F982712362AD}"/>
              </a:ext>
            </a:extLst>
          </p:cNvPr>
          <p:cNvSpPr/>
          <p:nvPr/>
        </p:nvSpPr>
        <p:spPr>
          <a:xfrm>
            <a:off x="7457768" y="4377124"/>
            <a:ext cx="4021394" cy="201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❌ Dropped Columns</a:t>
            </a:r>
          </a:p>
          <a:p>
            <a:pPr algn="ctr"/>
            <a:r>
              <a:rPr lang="en-US" dirty="0"/>
              <a:t>Model Description, Color, End Date, Category, Temp Reg. Number, Second Vehicle</a:t>
            </a:r>
          </a:p>
          <a:p>
            <a:pPr algn="ctr"/>
            <a:r>
              <a:rPr lang="en-US" dirty="0"/>
              <a:t>📌 Reason: Redundant, inconsistent, or not useful for analysis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D775F-C6B7-474C-C6EB-A71B9170E046}"/>
              </a:ext>
            </a:extLst>
          </p:cNvPr>
          <p:cNvSpPr/>
          <p:nvPr/>
        </p:nvSpPr>
        <p:spPr>
          <a:xfrm>
            <a:off x="2536722" y="196646"/>
            <a:ext cx="6548283" cy="717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/>
              <a:t>Raw Dataset &amp; Data Cleaning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3CE81E-FADE-35A5-AD6E-617B2BF4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76" y="0"/>
            <a:ext cx="1253924" cy="138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6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5671-86EC-4C56-13CA-D01FA677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1093"/>
            <a:ext cx="10058400" cy="1175652"/>
          </a:xfrm>
        </p:spPr>
        <p:txBody>
          <a:bodyPr>
            <a:normAutofit/>
          </a:bodyPr>
          <a:lstStyle/>
          <a:p>
            <a:r>
              <a:rPr lang="en-US" sz="5000" dirty="0"/>
              <a:t>EDA Insights – 2019 Overall Vehicle Data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D45-B1E1-C1FC-D672-A6621C88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7124"/>
            <a:ext cx="5753739" cy="4446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Combined all the sheets ( January to December) </a:t>
            </a:r>
          </a:p>
          <a:p>
            <a:r>
              <a:rPr lang="en-US" dirty="0"/>
              <a:t>Length - 21,31,843 </a:t>
            </a:r>
          </a:p>
          <a:p>
            <a:r>
              <a:rPr lang="en-US" dirty="0"/>
              <a:t>Converted data types </a:t>
            </a:r>
          </a:p>
          <a:p>
            <a:r>
              <a:rPr lang="en-US" dirty="0"/>
              <a:t>Null values as unknown</a:t>
            </a:r>
          </a:p>
          <a:p>
            <a:pPr marL="457200" indent="-457200">
              <a:buAutoNum type="arabicPeriod"/>
            </a:pPr>
            <a:r>
              <a:rPr lang="en-US" dirty="0"/>
              <a:t>Fuel category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Total registrations by fuel type category Dominated by Traditional fuels (Petrol, Diesel, CNG)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EVs form a very small fraction (0.11%)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Telangana in 2019 was heavily traditional fuel dependent EVs were just beginning to appear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3608-51AE-42BB-FDC0-F9A4846C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52" y="1848464"/>
            <a:ext cx="5280924" cy="37427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D1F4A46-0E3F-2C17-62B3-733F99E4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360" y="0"/>
            <a:ext cx="965640" cy="10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28F7-54ED-D8A9-94FB-67E636E9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530942"/>
            <a:ext cx="5024284" cy="61844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Vehicle class category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Breakdown of vehicle usage types Private vehicles form 86% of total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Commercial vehicles are around 13.5%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Special vehicles are very rare (0.24%)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Insight: Majority of vehicles are for private transport (cars, 2-wheelers) 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IN" dirty="0"/>
              <a:t>Districts - 29(unique) </a:t>
            </a:r>
          </a:p>
          <a:p>
            <a:pPr marL="0" indent="0">
              <a:buNone/>
            </a:pPr>
            <a:r>
              <a:rPr lang="en-IN" dirty="0"/>
              <a:t>Top 5 - Nizamabad, </a:t>
            </a:r>
            <a:r>
              <a:rPr lang="en-IN" dirty="0" err="1"/>
              <a:t>Medchal</a:t>
            </a:r>
            <a:r>
              <a:rPr lang="en-IN" dirty="0"/>
              <a:t>, </a:t>
            </a:r>
            <a:r>
              <a:rPr lang="en-IN" dirty="0" err="1"/>
              <a:t>Rangareddy</a:t>
            </a:r>
            <a:r>
              <a:rPr lang="en-IN" dirty="0"/>
              <a:t>, </a:t>
            </a:r>
            <a:r>
              <a:rPr lang="en-IN" dirty="0" err="1"/>
              <a:t>Sangareddy</a:t>
            </a:r>
            <a:r>
              <a:rPr lang="en-IN" dirty="0"/>
              <a:t>, </a:t>
            </a:r>
            <a:r>
              <a:rPr lang="en-IN" dirty="0" err="1"/>
              <a:t>Nalagonda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6CE8-B4E8-E755-F8A6-B3A124FD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41" y="314631"/>
            <a:ext cx="3550359" cy="3264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1301E-FD62-F66E-00EE-E607A7FC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8" y="3853889"/>
            <a:ext cx="6322142" cy="198239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6468558-E26F-F999-7103-F35947302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13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6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19C37-55DB-1C27-750B-5FF1DA001F5C}"/>
              </a:ext>
            </a:extLst>
          </p:cNvPr>
          <p:cNvSpPr txBox="1"/>
          <p:nvPr/>
        </p:nvSpPr>
        <p:spPr>
          <a:xfrm>
            <a:off x="599768" y="884903"/>
            <a:ext cx="44736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4. Zones </a:t>
            </a:r>
          </a:p>
          <a:p>
            <a:pPr marL="0" indent="0">
              <a:buNone/>
            </a:pPr>
            <a:r>
              <a:rPr lang="en-IN" dirty="0"/>
              <a:t>North &gt; Hyderabad&gt; south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 Total unique brands (502)</a:t>
            </a:r>
          </a:p>
          <a:p>
            <a:pPr marL="0" indent="0">
              <a:buNone/>
            </a:pPr>
            <a:r>
              <a:rPr lang="en-IN" dirty="0"/>
              <a:t> Top 5 ---Honda Motorcycles and scooters, Hero </a:t>
            </a:r>
            <a:r>
              <a:rPr lang="en-IN" dirty="0" err="1"/>
              <a:t>Motorcorp</a:t>
            </a:r>
            <a:r>
              <a:rPr lang="en-IN" dirty="0"/>
              <a:t>, Bajaj Auto, TVS Motor company, Maruti Suzuki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7FE20-0554-1D99-016C-9336B4A0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100" y="462117"/>
            <a:ext cx="5024956" cy="372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44208-FD9E-1A75-4FDF-87025B23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8" y="3428999"/>
            <a:ext cx="6489290" cy="3325761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CD159CD-2FC4-5438-A75D-AC8284EC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248" y="0"/>
            <a:ext cx="1149752" cy="12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7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64855-2AF7-6EBA-F572-4795EB91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427216"/>
            <a:ext cx="3363468" cy="321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1609A-311A-A11C-E29C-4301C80B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8" y="3723372"/>
            <a:ext cx="5456903" cy="3033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BF2C0-867C-CB73-EEAA-702D8C7A3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950" y="3723372"/>
            <a:ext cx="5935242" cy="2965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EC437-F020-BE3E-9E8D-E56841AC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142" y="552829"/>
            <a:ext cx="6691858" cy="29658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01AD23-4663-1130-56FB-95DF5759A7BC}"/>
              </a:ext>
            </a:extLst>
          </p:cNvPr>
          <p:cNvSpPr/>
          <p:nvPr/>
        </p:nvSpPr>
        <p:spPr>
          <a:xfrm>
            <a:off x="4355692" y="100996"/>
            <a:ext cx="2694038" cy="451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EV (EDA) – 2019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2F9B83-8478-6D20-06F4-6969C8A0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56" y="1"/>
            <a:ext cx="513144" cy="5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24B-4892-1669-EAE7-75FFD2D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AND POWER BI DASHBOARD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3A8D-FDB2-FFC2-4B73-9BE2BCE8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020" y="2624328"/>
            <a:ext cx="10058400" cy="1609344"/>
          </a:xfrm>
        </p:spPr>
        <p:txBody>
          <a:bodyPr/>
          <a:lstStyle/>
          <a:p>
            <a:r>
              <a:rPr lang="en-IN" u="sng" dirty="0">
                <a:hlinkClick r:id="rId2"/>
              </a:rPr>
              <a:t>https://drive.google.com/uc?export=download&amp;id=1Nsa4opl40hGRIbP5VXF0mbwy-7Y11GXQ</a:t>
            </a:r>
            <a:endParaRPr lang="en-IN" u="sng" dirty="0"/>
          </a:p>
          <a:p>
            <a:r>
              <a:rPr lang="en-IN" dirty="0">
                <a:hlinkClick r:id="rId3"/>
              </a:rPr>
              <a:t>https://github.com/vedameghana03/Data-Driven-Insights-on-Telangana-Vehicle-Market-2019-2025-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4A9384-9A30-DDAE-F700-E0A1F4C8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20" y="0"/>
            <a:ext cx="959580" cy="10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4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1159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Rockwell</vt:lpstr>
      <vt:lpstr>Rockwell Condensed</vt:lpstr>
      <vt:lpstr>Wingdings</vt:lpstr>
      <vt:lpstr>Wood Type</vt:lpstr>
      <vt:lpstr>Data-Driven Insights on Telangana Vehicle Market (2019–2025) </vt:lpstr>
      <vt:lpstr>PROJECT OVERVIEW</vt:lpstr>
      <vt:lpstr>PowerPoint Presentation</vt:lpstr>
      <vt:lpstr>PowerPoint Presentation</vt:lpstr>
      <vt:lpstr>EDA Insights – 2019 Overall Vehicle Data</vt:lpstr>
      <vt:lpstr>PowerPoint Presentation</vt:lpstr>
      <vt:lpstr>PowerPoint Presentation</vt:lpstr>
      <vt:lpstr>PowerPoint Presentation</vt:lpstr>
      <vt:lpstr>SQL AND POWER BI DASHBOARD LINKS</vt:lpstr>
      <vt:lpstr>Electric Vehicle Market Analysis (2019–2025)</vt:lpstr>
      <vt:lpstr>EV Dataset Overview &amp; Preparation</vt:lpstr>
      <vt:lpstr>EV Analysis – EDA (2019–2025)</vt:lpstr>
      <vt:lpstr>PowerPoint Presentation</vt:lpstr>
      <vt:lpstr>EV ML Forecast – Monthly Registrations (2025–2026)</vt:lpstr>
      <vt:lpstr>PowerPoint Presentation</vt:lpstr>
      <vt:lpstr>PowerPoint Presentation</vt:lpstr>
      <vt:lpstr>EV Forecast – District-wise Predictions for 2026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Meghana Gandi</dc:creator>
  <cp:lastModifiedBy>Meghana Gandi</cp:lastModifiedBy>
  <cp:revision>4</cp:revision>
  <dcterms:created xsi:type="dcterms:W3CDTF">2025-08-06T04:57:42Z</dcterms:created>
  <dcterms:modified xsi:type="dcterms:W3CDTF">2025-08-07T06:16:45Z</dcterms:modified>
</cp:coreProperties>
</file>