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4" r:id="rId3"/>
    <p:sldId id="257" r:id="rId4"/>
    <p:sldId id="264" r:id="rId5"/>
    <p:sldId id="258" r:id="rId6"/>
    <p:sldId id="259" r:id="rId7"/>
    <p:sldId id="265" r:id="rId8"/>
    <p:sldId id="260" r:id="rId9"/>
    <p:sldId id="261" r:id="rId10"/>
    <p:sldId id="262" r:id="rId11"/>
    <p:sldId id="271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9" y="2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E9BC-7F32-4883-B516-F22B776EA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83D0A-4310-4402-A6F8-300E3D3FC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937C-5757-4A47-9E64-AB423FF2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38788-494B-4FD7-B608-A9972B63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FC8B-14C4-42BF-876A-69362371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4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92D6-0837-4D43-A905-459D3D4B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2062D-6C75-4238-86F7-62FB0FB19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FA1ED-B476-448A-B133-0E590B97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C0AC-8529-4F7B-9906-3073544C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D4-70D3-4B19-B8E9-310491C7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E9808-9EC8-4BB2-BC5C-F69488D87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934F3-C42F-4252-83A7-8A951C5C0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D6EDD-956D-49E7-9F3E-C7D818FB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A7E07-414E-43C1-B48D-11061269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4C1D-0977-4CE4-B20F-C313E211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9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BE42-4605-4FBE-A4EF-0DCF520A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351D-7B59-4D63-9D08-1B34494E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42C4F-7EFC-4E77-B6C1-538854F9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28E8-FA6A-4E0D-A7A1-14E8A5C7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CE4C-15FC-4DFE-81BA-F4EC245B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6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BECD-DF1D-4D89-B468-CC765AF3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389DE-388F-41E2-9A54-48256F53F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66CBF-2E4C-4063-96E5-8FAB1783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A13F-82BE-4551-AB2F-11B5F286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D9C6-ACA2-451C-8B8A-F11B0372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5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B0DD-246D-4F77-8265-3F15C14D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97FA0-7211-4DA7-82F4-800D7DBA4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F429F-79B5-4883-B3F0-4F4DC26CC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19DDF-1CC1-4555-9731-7A7267C0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DC2C5-B962-4E5B-81CB-D5E5272A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EEE9-4640-4F3F-8B0E-C16D3AD3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1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B2BE-91F1-48C4-8355-5683A7B9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EF8AD-4635-47AC-A0F4-9419963B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94CFC-A562-4CDA-9C09-85AC258F4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6FEAF-E284-4250-B2D6-21498D649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55535-0020-4494-AC23-74DF8CC83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9EA42-8BCE-4392-84EB-E5BEC0AC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4E601-6252-45BA-898C-16AD9201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2DD2B-D5B5-46DC-9319-2412D2F4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2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A03A-784C-45A6-9389-2C715ECE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6709A-806B-4F67-A048-7CD9046D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1599-AE65-42ED-9A07-2F8A3867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C182F-2BA2-49F1-B355-E7B76878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6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FB28D-F9D4-48A7-9A1E-DA6305FA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6C04D-2342-4831-ACCE-96DA0FB4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16A4A-DBAC-4959-A127-31222825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3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3BDE-15AE-4A9F-8E83-541A82CE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42A4-652C-4D69-99DC-4F3442D79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0DC3-7853-4CAE-B214-509170C82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B9420-0256-44EE-AF3C-E55F5316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AE292-2483-4D9C-A6F1-4BD1946C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83B84-9989-48FE-A58E-FF30CB04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9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D6F1-CB12-48BD-9535-377C042C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47542-90F5-4617-813E-2EFDC1D7A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A9E54-1194-40A9-A0BA-478F9D451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EA0C5-6213-4497-9270-F7491E5C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0D8D0-4C95-4AEE-BD63-E1670BC9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3555C-2A39-4CBD-94C5-7DD6DD4C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1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D86DF-DA4E-4AE0-B978-EFFD734F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C06AA-C6D5-4986-A318-0C0D19101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76B17-EBE5-4680-BA4D-83B108678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418C-5597-4F69-9D99-6A78710E0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B590E-F95F-424F-8F35-E0F205673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6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vantage.co/academy/#lstm-for-finance" TargetMode="External"/><Relationship Id="rId2" Type="http://schemas.openxmlformats.org/officeDocument/2006/relationships/hyperlink" Target="https://www.alphavantage.co/documentation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eaborn.pydata.org/generated/seaborn.scatterplot.html" TargetMode="External"/><Relationship Id="rId5" Type="http://schemas.openxmlformats.org/officeDocument/2006/relationships/hyperlink" Target="https://seaborn.pydata.org/generated/seaborn.lmplot.html" TargetMode="External"/><Relationship Id="rId4" Type="http://schemas.openxmlformats.org/officeDocument/2006/relationships/hyperlink" Target="https://pythonrepo.com/repo/RomelTorres-alpha_vantage-python-financ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F8BD2-CD54-4305-9CAA-93694908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80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xploratory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</a:t>
            </a:r>
            <a:r>
              <a:rPr lang="en-US" sz="480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ata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</a:t>
            </a:r>
            <a:r>
              <a:rPr lang="en-US" sz="480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nalysis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480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roject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FB607-20AF-462A-B334-115EC1181614}"/>
              </a:ext>
            </a:extLst>
          </p:cNvPr>
          <p:cNvSpPr txBox="1"/>
          <p:nvPr/>
        </p:nvSpPr>
        <p:spPr>
          <a:xfrm>
            <a:off x="5243118" y="4723002"/>
            <a:ext cx="309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Balazs Varga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Amulya</a:t>
            </a:r>
          </a:p>
        </p:txBody>
      </p:sp>
    </p:spTree>
    <p:extLst>
      <p:ext uri="{BB962C8B-B14F-4D97-AF65-F5344CB8AC3E}">
        <p14:creationId xmlns:p14="http://schemas.microsoft.com/office/powerpoint/2010/main" val="307635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238DB1-DB91-49D2-8D2E-871447BE2BAD}"/>
              </a:ext>
            </a:extLst>
          </p:cNvPr>
          <p:cNvSpPr txBox="1"/>
          <p:nvPr/>
        </p:nvSpPr>
        <p:spPr>
          <a:xfrm>
            <a:off x="578840" y="52011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3922B10-B648-4892-BEB0-688DD2954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838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FFB8AD-B24D-4BEB-A356-DF6DB80B8BFF}"/>
              </a:ext>
            </a:extLst>
          </p:cNvPr>
          <p:cNvSpPr txBox="1"/>
          <p:nvPr/>
        </p:nvSpPr>
        <p:spPr>
          <a:xfrm>
            <a:off x="878047" y="658535"/>
            <a:ext cx="96836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Hypothesis (1): In general, BTC and ETH correlate well (corr. 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coeff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= 0.92) over the examined time period, however, as demonstrated by the scatterplots and rolling correlation, there was a 2 months period recently when the correlation broke down completely. These assets are yet again highly correlated, but their relationship is significantly different than prior to 04/2021.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A bit unexpectedly, BTC and SPY were also correlated globally (corr. 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coeff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= 0.88), however, much more so after the start of the pandemic, than previously.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D1C1D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Hypothesis (2): As expected, both blockchain technology related stocks correlated much better with BTC than with the broader equities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5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36F50A-141D-42C9-94B0-4290FB806894}"/>
              </a:ext>
            </a:extLst>
          </p:cNvPr>
          <p:cNvSpPr txBox="1"/>
          <p:nvPr/>
        </p:nvSpPr>
        <p:spPr>
          <a:xfrm>
            <a:off x="713064" y="838898"/>
            <a:ext cx="103530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References:</a:t>
            </a:r>
          </a:p>
          <a:p>
            <a:r>
              <a:rPr lang="en-US" sz="2000" dirty="0">
                <a:hlinkClick r:id="rId2"/>
              </a:rPr>
              <a:t>https://www.alphavantage.co/documentation/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https://www.alphavantage.co/academy/#lstm-for-finance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4"/>
              </a:rPr>
              <a:t>https://pythonrepo.com/repo/RomelTorres-alpha_vantage-python-finance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5"/>
              </a:rPr>
              <a:t>https://seaborn.pydata.org/generated/seaborn.lmplot.html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6"/>
              </a:rPr>
              <a:t>https://seaborn.pydata.org/generated/seaborn.scatterplot.html</a:t>
            </a:r>
            <a:endParaRPr lang="en-US" sz="2000" dirty="0"/>
          </a:p>
          <a:p>
            <a:endParaRPr lang="en-US" sz="2000" dirty="0"/>
          </a:p>
          <a:p>
            <a:pPr algn="l" fontAlgn="base"/>
            <a:r>
              <a:rPr lang="en-US" sz="2000" dirty="0" err="1"/>
              <a:t>Hilpisch</a:t>
            </a:r>
            <a:r>
              <a:rPr lang="en-US" sz="2000" dirty="0"/>
              <a:t>: Python for Finance - Mastering Data-Driven Finance (2nd Ed., 2018)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118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956A30E7-870B-4133-AA3E-5D780DB4F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6" r="5495" b="-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28CF8-9B65-49BE-935F-55523D550622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0540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00FA2E-94F8-4965-ACC3-C1D4C7CC19B0}"/>
              </a:ext>
            </a:extLst>
          </p:cNvPr>
          <p:cNvSpPr txBox="1"/>
          <p:nvPr/>
        </p:nvSpPr>
        <p:spPr>
          <a:xfrm>
            <a:off x="855676" y="0"/>
            <a:ext cx="10226181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Objective and Hypotheses:</a:t>
            </a:r>
          </a:p>
          <a:p>
            <a:endParaRPr lang="en-US" dirty="0"/>
          </a:p>
          <a:p>
            <a:r>
              <a:rPr lang="en-US" sz="1600" dirty="0"/>
              <a:t>To analyze the price relations between certain cryptocurrencies and the equities market over a 32 months period and to determine possible correlations.</a:t>
            </a:r>
          </a:p>
          <a:p>
            <a:endParaRPr lang="en-US" sz="1600" dirty="0"/>
          </a:p>
          <a:p>
            <a:r>
              <a:rPr lang="en-US" sz="1600" dirty="0"/>
              <a:t>Hypothesis (1): Price of cryptocurrencies (BTC and ETH) strongly correlate, but do not correlate with the broader equities market (SPY).</a:t>
            </a:r>
          </a:p>
          <a:p>
            <a:endParaRPr lang="en-US" sz="1600" dirty="0"/>
          </a:p>
          <a:p>
            <a:r>
              <a:rPr lang="en-US" sz="1600" dirty="0"/>
              <a:t>Hypothesis (2): Price of blockchain related stocks correlates better with BTC than with the prices of other stocks.</a:t>
            </a:r>
          </a:p>
          <a:p>
            <a:endParaRPr lang="en-US" sz="1600" dirty="0"/>
          </a:p>
          <a:p>
            <a:r>
              <a:rPr lang="en-US" sz="2400" b="1" dirty="0"/>
              <a:t>List of Figures: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1(A) Analysis of prices between Bitcoin(BTC) and Ethereum(ETH) using Scatter plots, Timeseries and Rolling correlation.</a:t>
            </a:r>
          </a:p>
          <a:p>
            <a:r>
              <a:rPr lang="en-US" sz="1600" dirty="0"/>
              <a:t>1(B) Linear Regression model to display the correlation between Bitcoin and Ethereum.</a:t>
            </a:r>
          </a:p>
          <a:p>
            <a:endParaRPr lang="en-US" sz="1600" dirty="0"/>
          </a:p>
          <a:p>
            <a:r>
              <a:rPr lang="en-US" sz="1600" dirty="0"/>
              <a:t>2. Analysis of prices between Bitcoin(BTC) and S&amp;P500(SPY) using Scatter plots, Timeseries and  Rolling correlation.</a:t>
            </a:r>
          </a:p>
          <a:p>
            <a:endParaRPr lang="en-US" sz="1600" dirty="0"/>
          </a:p>
          <a:p>
            <a:r>
              <a:rPr lang="en-US" sz="1600" dirty="0"/>
              <a:t>3(A) Analysis of prices between Bitcoin(BTC) and HIVE Stock using Scatter plots, Timeseries and Rolling correlation.</a:t>
            </a:r>
          </a:p>
          <a:p>
            <a:r>
              <a:rPr lang="en-US" sz="1600" dirty="0"/>
              <a:t>3(B) Linear Regression model to display the correlation between Bitcoin and HIVE Stock prices.</a:t>
            </a:r>
          </a:p>
          <a:p>
            <a:endParaRPr lang="en-US" sz="1600" dirty="0"/>
          </a:p>
          <a:p>
            <a:r>
              <a:rPr lang="en-US" sz="1600" dirty="0"/>
              <a:t>4. Analysis of prices between S&amp;P500(SPY) and HIVE using Scatter plots, Timeseries and Rolling correlation.</a:t>
            </a:r>
          </a:p>
          <a:p>
            <a:endParaRPr lang="en-US" sz="1600" dirty="0"/>
          </a:p>
          <a:p>
            <a:r>
              <a:rPr lang="en-US" sz="1600" dirty="0"/>
              <a:t>5. Analysis of prices between BTC and BBKCF using Scatter plots, Timeseries and Rolling correlation.</a:t>
            </a:r>
          </a:p>
          <a:p>
            <a:endParaRPr lang="en-US" sz="1600" dirty="0"/>
          </a:p>
          <a:p>
            <a:r>
              <a:rPr lang="en-US" sz="1600" dirty="0"/>
              <a:t>6. Analysis of prices between S&amp;P500(SPY) and BBKCF using Scatter plots, Timeseries and Rolling correlation.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351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EBF446D-F675-44A8-84F6-A7D15668E7D8}"/>
              </a:ext>
            </a:extLst>
          </p:cNvPr>
          <p:cNvSpPr txBox="1"/>
          <p:nvPr/>
        </p:nvSpPr>
        <p:spPr>
          <a:xfrm>
            <a:off x="436229" y="419449"/>
            <a:ext cx="73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1(A)</a:t>
            </a:r>
            <a:endParaRPr lang="en-US" dirty="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58B2E7B-9FC1-472F-B9A0-C46910FCC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838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6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C25DF76-AEA1-42E2-9FE1-D065AF182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30" y="970385"/>
            <a:ext cx="9526554" cy="4653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6307B4-0A66-4541-BC0A-A24514FADD62}"/>
              </a:ext>
            </a:extLst>
          </p:cNvPr>
          <p:cNvSpPr txBox="1"/>
          <p:nvPr/>
        </p:nvSpPr>
        <p:spPr>
          <a:xfrm>
            <a:off x="796954" y="75500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1(B)</a:t>
            </a:r>
          </a:p>
        </p:txBody>
      </p:sp>
    </p:spTree>
    <p:extLst>
      <p:ext uri="{BB962C8B-B14F-4D97-AF65-F5344CB8AC3E}">
        <p14:creationId xmlns:p14="http://schemas.microsoft.com/office/powerpoint/2010/main" val="426071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15B11-C6CC-4F79-A921-EC0DC55C4102}"/>
              </a:ext>
            </a:extLst>
          </p:cNvPr>
          <p:cNvSpPr txBox="1"/>
          <p:nvPr/>
        </p:nvSpPr>
        <p:spPr>
          <a:xfrm>
            <a:off x="956345" y="6291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0F6F998-988D-4661-863E-2C609FF1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838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0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36671D-7FBE-4E7B-A10E-17E44EB61969}"/>
              </a:ext>
            </a:extLst>
          </p:cNvPr>
          <p:cNvSpPr txBox="1"/>
          <p:nvPr/>
        </p:nvSpPr>
        <p:spPr>
          <a:xfrm>
            <a:off x="838899" y="56206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3(A)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8FE9D9F-6E55-4633-957C-94E678B4B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838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4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9D56F-EE96-4E8D-836A-465516932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14" y="1443123"/>
            <a:ext cx="8789437" cy="3652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1A8721-2876-42C7-B050-1A7BC4ADCB05}"/>
              </a:ext>
            </a:extLst>
          </p:cNvPr>
          <p:cNvSpPr txBox="1"/>
          <p:nvPr/>
        </p:nvSpPr>
        <p:spPr>
          <a:xfrm>
            <a:off x="721453" y="107379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3(B)</a:t>
            </a:r>
          </a:p>
        </p:txBody>
      </p:sp>
    </p:spTree>
    <p:extLst>
      <p:ext uri="{BB962C8B-B14F-4D97-AF65-F5344CB8AC3E}">
        <p14:creationId xmlns:p14="http://schemas.microsoft.com/office/powerpoint/2010/main" val="53809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E3BEA9-07AC-4E80-958A-CD86653FED30}"/>
              </a:ext>
            </a:extLst>
          </p:cNvPr>
          <p:cNvSpPr txBox="1"/>
          <p:nvPr/>
        </p:nvSpPr>
        <p:spPr>
          <a:xfrm>
            <a:off x="864066" y="6291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9BD7B63-6F81-4E6C-AB2E-3A57D49C0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838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3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6C1D8E-7CB0-4BB4-815C-BD0D7CD7CFDB}"/>
              </a:ext>
            </a:extLst>
          </p:cNvPr>
          <p:cNvSpPr txBox="1"/>
          <p:nvPr/>
        </p:nvSpPr>
        <p:spPr>
          <a:xfrm>
            <a:off x="788565" y="56206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9AADE96-0DC1-4B21-931D-60FA901B1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838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9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495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Slack-Lato</vt:lpstr>
      <vt:lpstr>Office Theme</vt:lpstr>
      <vt:lpstr>Exploratory Data Analysis 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rsagunda@outlook.com</dc:creator>
  <cp:lastModifiedBy>Varga, Balazs</cp:lastModifiedBy>
  <cp:revision>23</cp:revision>
  <dcterms:created xsi:type="dcterms:W3CDTF">2021-11-09T23:12:42Z</dcterms:created>
  <dcterms:modified xsi:type="dcterms:W3CDTF">2021-11-10T15:24:33Z</dcterms:modified>
</cp:coreProperties>
</file>