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5164C-4ED1-4DE3-A0D6-E4E56A29D062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5BF5-8E4A-4AE3-8B76-4C5A912E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0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5164C-4ED1-4DE3-A0D6-E4E56A29D062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5BF5-8E4A-4AE3-8B76-4C5A912E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6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5164C-4ED1-4DE3-A0D6-E4E56A29D062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5BF5-8E4A-4AE3-8B76-4C5A912E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97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0"/>
            <a:ext cx="2844800" cy="365125"/>
          </a:xfrm>
        </p:spPr>
        <p:txBody>
          <a:bodyPr/>
          <a:lstStyle>
            <a:lvl1pPr>
              <a:defRPr smtClean="0"/>
            </a:lvl1pPr>
          </a:lstStyle>
          <a:p>
            <a:fld id="{EC35164C-4ED1-4DE3-A0D6-E4E56A29D062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0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1B535BF5-8E4A-4AE3-8B76-4C5A912E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9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5164C-4ED1-4DE3-A0D6-E4E56A29D062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5BF5-8E4A-4AE3-8B76-4C5A912E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8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5164C-4ED1-4DE3-A0D6-E4E56A29D062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5BF5-8E4A-4AE3-8B76-4C5A912E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78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5164C-4ED1-4DE3-A0D6-E4E56A29D062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5BF5-8E4A-4AE3-8B76-4C5A912E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5164C-4ED1-4DE3-A0D6-E4E56A29D062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5BF5-8E4A-4AE3-8B76-4C5A912E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2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5164C-4ED1-4DE3-A0D6-E4E56A29D062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5BF5-8E4A-4AE3-8B76-4C5A912E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5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5164C-4ED1-4DE3-A0D6-E4E56A29D062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5BF5-8E4A-4AE3-8B76-4C5A912E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85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5164C-4ED1-4DE3-A0D6-E4E56A29D062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5BF5-8E4A-4AE3-8B76-4C5A912E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88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cs typeface="+mn-cs"/>
              </a:defRPr>
            </a:lvl1pPr>
          </a:lstStyle>
          <a:p>
            <a:fld id="{EC35164C-4ED1-4DE3-A0D6-E4E56A29D062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595959"/>
                </a:solidFill>
                <a:latin typeface="Candara" panose="020E0502030303020204" pitchFamily="34" charset="0"/>
              </a:defRPr>
            </a:lvl1pPr>
          </a:lstStyle>
          <a:p>
            <a:fld id="{1B535BF5-8E4A-4AE3-8B76-4C5A912E579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3" name="Picture 10" descr="E:\Brand &amp; all that\Greatlearning Logo\Greatlearning 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3" t="19598" r="17929" b="71117"/>
          <a:stretch>
            <a:fillRect/>
          </a:stretch>
        </p:blipFill>
        <p:spPr bwMode="auto">
          <a:xfrm>
            <a:off x="8197850" y="317500"/>
            <a:ext cx="35988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50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Retail Sales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3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371601"/>
            <a:ext cx="10911841" cy="940526"/>
          </a:xfrm>
        </p:spPr>
        <p:txBody>
          <a:bodyPr/>
          <a:lstStyle/>
          <a:p>
            <a:r>
              <a:rPr lang="en-IN" sz="3200" dirty="0" smtClean="0"/>
              <a:t>Problem Statement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9" y="2442754"/>
            <a:ext cx="11469189" cy="3196046"/>
          </a:xfrm>
        </p:spPr>
        <p:txBody>
          <a:bodyPr/>
          <a:lstStyle/>
          <a:p>
            <a:pPr marL="457200" lvl="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Predict the department-wide sales for each store for the following year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Model the effects of markdowns on holiday weeks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Provide recommended actions based on the insights drawn, with prioritization placed on largest business impact</a:t>
            </a:r>
          </a:p>
          <a:p>
            <a:pPr marL="457200" indent="-457200" algn="l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00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7" y="1162595"/>
            <a:ext cx="10924903" cy="1672046"/>
          </a:xfrm>
        </p:spPr>
        <p:txBody>
          <a:bodyPr/>
          <a:lstStyle/>
          <a:p>
            <a:r>
              <a:rPr lang="en-IN" sz="3200" dirty="0" smtClean="0"/>
              <a:t>Context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697" y="2599509"/>
            <a:ext cx="11090366" cy="3039291"/>
          </a:xfrm>
        </p:spPr>
        <p:txBody>
          <a:bodyPr/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The Challenge - One challenge of </a:t>
            </a:r>
            <a:r>
              <a:rPr lang="en-IN" sz="2000" dirty="0" err="1">
                <a:solidFill>
                  <a:schemeClr val="tx1"/>
                </a:solidFill>
              </a:rPr>
              <a:t>modeling</a:t>
            </a:r>
            <a:r>
              <a:rPr lang="en-IN" sz="2000" dirty="0">
                <a:solidFill>
                  <a:schemeClr val="tx1"/>
                </a:solidFill>
              </a:rPr>
              <a:t> retail data is the need to make decisions based on limited history. Holidays and select major events come once a year, and so does the chance to see how strategic decisions impacted the bottom line. In addition, markdowns are known to affect sales – the challenge is to predict which departments will be affected and to what extent.</a:t>
            </a:r>
          </a:p>
          <a:p>
            <a:pPr algn="l"/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28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325" y="992778"/>
            <a:ext cx="10794275" cy="1397725"/>
          </a:xfrm>
        </p:spPr>
        <p:txBody>
          <a:bodyPr/>
          <a:lstStyle/>
          <a:p>
            <a:r>
              <a:rPr lang="en-IN" sz="3200" dirty="0" smtClean="0"/>
              <a:t>Data Dictionary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325" y="2076994"/>
            <a:ext cx="11077303" cy="4624251"/>
          </a:xfrm>
        </p:spPr>
        <p:txBody>
          <a:bodyPr/>
          <a:lstStyle/>
          <a:p>
            <a:pPr algn="l"/>
            <a:r>
              <a:rPr lang="en-IN" sz="2000" b="1" dirty="0">
                <a:solidFill>
                  <a:schemeClr val="tx1"/>
                </a:solidFill>
              </a:rPr>
              <a:t>Content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</a:rPr>
              <a:t>You are provided with historical sales data for 45 stores located in different regions - each store contains a number of departments. The company also runs several promotional markdown events throughout the year. These markdowns precede prominent holidays, the four largest of which are the Super Bowl, </a:t>
            </a:r>
            <a:r>
              <a:rPr lang="en-IN" sz="2000" dirty="0" err="1">
                <a:solidFill>
                  <a:schemeClr val="tx1"/>
                </a:solidFill>
              </a:rPr>
              <a:t>Labor</a:t>
            </a:r>
            <a:r>
              <a:rPr lang="en-IN" sz="2000" dirty="0">
                <a:solidFill>
                  <a:schemeClr val="tx1"/>
                </a:solidFill>
              </a:rPr>
              <a:t> Day, Thanksgiving, and Christmas. The weeks including these holidays are weighted five times higher in the evaluation than non-holiday weeks. Within the Excel Sheet, there are 3 Tabs – Stores, Features and Sales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</a:rPr>
              <a:t>Stores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</a:rPr>
              <a:t>Anonymized information about the 45 stores, indicating the type and size of store</a:t>
            </a:r>
          </a:p>
          <a:p>
            <a:pPr lvl="0" algn="l"/>
            <a:r>
              <a:rPr lang="en-IN" sz="2000" dirty="0">
                <a:solidFill>
                  <a:schemeClr val="tx1"/>
                </a:solidFill>
              </a:rPr>
              <a:t>Store - Store ID</a:t>
            </a:r>
          </a:p>
          <a:p>
            <a:pPr lvl="0" algn="l"/>
            <a:r>
              <a:rPr lang="en-IN" sz="2000" dirty="0">
                <a:solidFill>
                  <a:schemeClr val="tx1"/>
                </a:solidFill>
              </a:rPr>
              <a:t>Type - Type of Store (A,B,C)</a:t>
            </a:r>
          </a:p>
          <a:p>
            <a:pPr lvl="0" algn="l"/>
            <a:r>
              <a:rPr lang="en-IN" sz="2000" dirty="0">
                <a:solidFill>
                  <a:schemeClr val="tx1"/>
                </a:solidFill>
              </a:rPr>
              <a:t>Size – Size of the store </a:t>
            </a: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002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8457" y="1240517"/>
            <a:ext cx="11194869" cy="4132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 smtClean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additional data related to the store, department, and regional activity for the given dates.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– Store ID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– Week start date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- average temperature in the region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000" dirty="0" err="1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Fuel_Price</a:t>
            </a: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cost of fuel in the region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MarkDown1-5 - anonymized data related to promotional markdowns. </a:t>
            </a:r>
            <a:r>
              <a:rPr lang="en-IN" sz="2000" dirty="0" err="1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MarkDown</a:t>
            </a: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is only available after Nov 2011, and is not available for all stores all the time. Any missing value is marked with NA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CPI - the consumer price index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Unemployment - the unemployment rate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 err="1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IsHoliday</a:t>
            </a: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whether the week is a special holiday week</a:t>
            </a:r>
          </a:p>
        </p:txBody>
      </p:sp>
    </p:spTree>
    <p:extLst>
      <p:ext uri="{BB962C8B-B14F-4D97-AF65-F5344CB8AC3E}">
        <p14:creationId xmlns:p14="http://schemas.microsoft.com/office/powerpoint/2010/main" val="228253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079" y="1781947"/>
            <a:ext cx="10842171" cy="324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 smtClean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sales data, which covers to 2010-02-05 to 2012-11-01. Within this tab you will find the following fields: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– Store ID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000" dirty="0" err="1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Department ID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– Week start date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000" dirty="0" err="1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Weekly_Sales</a:t>
            </a: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-sales for the given department in the given store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 err="1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IsHoliday</a:t>
            </a: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whether the week is a special holiday week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6561573"/>
      </p:ext>
    </p:extLst>
  </p:cSld>
  <p:clrMapOvr>
    <a:masterClrMapping/>
  </p:clrMapOvr>
</p:sld>
</file>

<file path=ppt/theme/theme1.xml><?xml version="1.0" encoding="utf-8"?>
<a:theme xmlns:a="http://schemas.openxmlformats.org/drawingml/2006/main" name="M5W2-Logistic Regression-Session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M5W2-Logistic Regression-Session presentation</Template>
  <TotalTime>11</TotalTime>
  <Words>396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Candara</vt:lpstr>
      <vt:lpstr>Corbel</vt:lpstr>
      <vt:lpstr>Times New Roman</vt:lpstr>
      <vt:lpstr>M5W2-Logistic Regression-Session presentation</vt:lpstr>
      <vt:lpstr>Capstone Project</vt:lpstr>
      <vt:lpstr>Problem Statement</vt:lpstr>
      <vt:lpstr>Context</vt:lpstr>
      <vt:lpstr>Data Dictionary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Windows User</dc:creator>
  <cp:lastModifiedBy>Windows User</cp:lastModifiedBy>
  <cp:revision>2</cp:revision>
  <dcterms:created xsi:type="dcterms:W3CDTF">2019-09-06T03:53:38Z</dcterms:created>
  <dcterms:modified xsi:type="dcterms:W3CDTF">2019-09-06T04:05:00Z</dcterms:modified>
</cp:coreProperties>
</file>