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5c3618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5c3618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5c36186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5c36186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66a1d35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e66a1d35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5c361865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5c361865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c361865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5c361865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5c361865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5c361865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082500" y="568150"/>
            <a:ext cx="77544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n" sz="1978">
                <a:solidFill>
                  <a:schemeClr val="dk1"/>
                </a:solidFill>
              </a:rPr>
              <a:t>Protein Dataset :</a:t>
            </a:r>
            <a:r>
              <a:rPr b="1" i="1" lang="en" sz="1978">
                <a:solidFill>
                  <a:schemeClr val="dk1"/>
                </a:solidFill>
              </a:rPr>
              <a:t> </a:t>
            </a:r>
            <a:r>
              <a:rPr b="1" i="1" lang="en" sz="1778">
                <a:solidFill>
                  <a:schemeClr val="dk1"/>
                </a:solidFill>
              </a:rPr>
              <a:t>Protein-Protein Interaction in Yeast.</a:t>
            </a:r>
            <a:endParaRPr b="1" i="1" sz="1978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4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i="1" sz="94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83875" y="2571750"/>
            <a:ext cx="75753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1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Char char="●"/>
            </a:pPr>
            <a:r>
              <a:rPr b="1" i="1" lang="en" sz="1583">
                <a:solidFill>
                  <a:schemeClr val="dk1"/>
                </a:solidFill>
              </a:rPr>
              <a:t>Kinshuk Dwivedi :                 19174012 ;  Engineering Physics</a:t>
            </a:r>
            <a:endParaRPr b="1" i="1" sz="1583">
              <a:solidFill>
                <a:schemeClr val="dk1"/>
              </a:solidFill>
            </a:endParaRPr>
          </a:p>
          <a:p>
            <a:pPr indent="-3291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Char char="●"/>
            </a:pPr>
            <a:r>
              <a:rPr b="1" i="1" lang="en" sz="1583">
                <a:solidFill>
                  <a:schemeClr val="dk1"/>
                </a:solidFill>
              </a:rPr>
              <a:t>Vedang Kshirsagar :            19174013;  Engineering Physics</a:t>
            </a:r>
            <a:endParaRPr b="1" i="1" sz="1583">
              <a:solidFill>
                <a:schemeClr val="dk1"/>
              </a:solidFill>
            </a:endParaRPr>
          </a:p>
          <a:p>
            <a:pPr indent="-3291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Char char="●"/>
            </a:pPr>
            <a:r>
              <a:rPr b="1" i="1" lang="en" sz="1583">
                <a:solidFill>
                  <a:schemeClr val="dk1"/>
                </a:solidFill>
              </a:rPr>
              <a:t>S V Yuva Kishore Reddy :  19064015;  Civil Engineering</a:t>
            </a:r>
            <a:endParaRPr b="1" i="1" sz="1583">
              <a:solidFill>
                <a:schemeClr val="dk1"/>
              </a:solidFill>
            </a:endParaRPr>
          </a:p>
          <a:p>
            <a:pPr indent="-3291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Char char="●"/>
            </a:pPr>
            <a:r>
              <a:rPr b="1" i="1" lang="en" sz="1583">
                <a:solidFill>
                  <a:schemeClr val="dk1"/>
                </a:solidFill>
              </a:rPr>
              <a:t>Vikhyat Dwivedi :                19064019;  Civil Engineering</a:t>
            </a:r>
            <a:endParaRPr sz="1283"/>
          </a:p>
        </p:txBody>
      </p:sp>
      <p:sp>
        <p:nvSpPr>
          <p:cNvPr id="56" name="Google Shape;56;p13"/>
          <p:cNvSpPr txBox="1"/>
          <p:nvPr/>
        </p:nvSpPr>
        <p:spPr>
          <a:xfrm>
            <a:off x="3068150" y="1046350"/>
            <a:ext cx="2465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Nodes : Protein 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Edges : Interaction </a:t>
            </a:r>
            <a:endParaRPr b="1"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0" y="276875"/>
            <a:ext cx="4422451" cy="1917149"/>
            <a:chOff x="0" y="276875"/>
            <a:chExt cx="4422451" cy="1917149"/>
          </a:xfrm>
        </p:grpSpPr>
        <p:pic>
          <p:nvPicPr>
            <p:cNvPr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b="3348" l="0" r="3063" t="2842"/>
            <a:stretch/>
          </p:blipFill>
          <p:spPr>
            <a:xfrm>
              <a:off x="0" y="276875"/>
              <a:ext cx="2223858" cy="1917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98600" y="448424"/>
              <a:ext cx="2223851" cy="1484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4"/>
          <p:cNvSpPr txBox="1"/>
          <p:nvPr/>
        </p:nvSpPr>
        <p:spPr>
          <a:xfrm>
            <a:off x="874050" y="3070400"/>
            <a:ext cx="21741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56025" y="2487700"/>
            <a:ext cx="90543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4549600" y="493050"/>
            <a:ext cx="44700" cy="45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4177" l="0" r="2884" t="0"/>
          <a:stretch/>
        </p:blipFill>
        <p:spPr>
          <a:xfrm>
            <a:off x="974375" y="2571750"/>
            <a:ext cx="2360500" cy="20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76890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920"/>
              <a:t>    </a:t>
            </a:r>
            <a:r>
              <a:rPr b="1" i="1" lang="en" sz="1920"/>
              <a:t>Network Topology</a:t>
            </a:r>
            <a:endParaRPr b="1" i="1" sz="1920"/>
          </a:p>
        </p:txBody>
      </p:sp>
      <p:sp>
        <p:nvSpPr>
          <p:cNvPr id="69" name="Google Shape;69;p14"/>
          <p:cNvSpPr txBox="1"/>
          <p:nvPr/>
        </p:nvSpPr>
        <p:spPr>
          <a:xfrm>
            <a:off x="1304375" y="2107750"/>
            <a:ext cx="3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Fig1.1 </a:t>
            </a:r>
            <a:r>
              <a:rPr b="1" i="1" lang="en">
                <a:solidFill>
                  <a:schemeClr val="dk1"/>
                </a:solidFill>
              </a:rPr>
              <a:t>Average Degree : 2.903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51425" y="4629775"/>
            <a:ext cx="3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Fig1.2 Connected Components : 185</a:t>
            </a:r>
            <a:endParaRPr b="1" i="1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4037" l="0" r="0" t="2504"/>
          <a:stretch/>
        </p:blipFill>
        <p:spPr>
          <a:xfrm>
            <a:off x="5491000" y="2743050"/>
            <a:ext cx="2565349" cy="191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753800" y="4687400"/>
            <a:ext cx="497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</a:rPr>
              <a:t>Fig1.2 Nodes having Self loop; Undirected and </a:t>
            </a:r>
            <a:r>
              <a:rPr b="1" i="1" lang="en" sz="1000">
                <a:solidFill>
                  <a:schemeClr val="dk1"/>
                </a:solidFill>
              </a:rPr>
              <a:t>Unweighted</a:t>
            </a:r>
            <a:r>
              <a:rPr b="1" i="1" lang="en" sz="1000">
                <a:solidFill>
                  <a:schemeClr val="dk1"/>
                </a:solidFill>
              </a:rPr>
              <a:t> Edges</a:t>
            </a:r>
            <a:endParaRPr b="1" i="1" sz="10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159200" y="340650"/>
            <a:ext cx="45606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Total Nodes: 2018, Total Edges: 2930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Sparse graph; as Lmax (~ 2 X 10^5) &gt;&gt; L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Average path length :  5.61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Network Diameter :  14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Graph Density : 0.001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Min Degree: 0 (isolated); Max Degree: 92 (hub)</a:t>
            </a:r>
            <a:endParaRPr b="1"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4471150" y="2799225"/>
            <a:ext cx="46929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described graph exhibits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Moderate local clustering.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Less nodes with high degree and many nodes with low degree having a skewed distribution.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Tail in power degree distribution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Therefore our </a:t>
            </a:r>
            <a:r>
              <a:rPr b="1" lang="en"/>
              <a:t>network</a:t>
            </a:r>
            <a:r>
              <a:rPr b="1" lang="en"/>
              <a:t> is </a:t>
            </a:r>
            <a:r>
              <a:rPr b="1" i="1" lang="en"/>
              <a:t>“SCALE FREE NETWORK”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520125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Network</a:t>
            </a:r>
            <a:r>
              <a:rPr b="1" i="1" lang="en"/>
              <a:t> </a:t>
            </a:r>
            <a:r>
              <a:rPr b="1" i="1" lang="en"/>
              <a:t>topology</a:t>
            </a:r>
            <a:endParaRPr b="1" i="1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9937" r="8741" t="0"/>
          <a:stretch/>
        </p:blipFill>
        <p:spPr>
          <a:xfrm>
            <a:off x="199475" y="588900"/>
            <a:ext cx="4148401" cy="38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22775" y="4437525"/>
            <a:ext cx="410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/>
              <a:t>Fig3 </a:t>
            </a:r>
            <a:r>
              <a:rPr b="1" i="1" lang="en" sz="1300"/>
              <a:t>Nodes that have more dense color are node with high clustering coefficient. </a:t>
            </a:r>
            <a:endParaRPr b="1" i="1"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4471150" y="648900"/>
            <a:ext cx="44061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Average Clustering Coefficient: 0.134</a:t>
            </a:r>
            <a:endParaRPr b="1" i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Average Degree: 2.903</a:t>
            </a:r>
            <a:endParaRPr b="1" i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Connected Components: 185</a:t>
            </a:r>
            <a:endParaRPr b="1" i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Communities: 208</a:t>
            </a:r>
            <a:endParaRPr b="1" i="1" sz="1500"/>
          </a:p>
        </p:txBody>
      </p:sp>
      <p:sp>
        <p:nvSpPr>
          <p:cNvPr id="83" name="Google Shape;83;p15"/>
          <p:cNvSpPr txBox="1"/>
          <p:nvPr/>
        </p:nvSpPr>
        <p:spPr>
          <a:xfrm>
            <a:off x="4495800" y="2419350"/>
            <a:ext cx="28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Observation: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75" y="258575"/>
            <a:ext cx="4117824" cy="27326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76890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ct val="46213"/>
              <a:buNone/>
            </a:pPr>
            <a:r>
              <a:rPr b="1" i="1" lang="en" sz="2142"/>
              <a:t>    Network </a:t>
            </a:r>
            <a:r>
              <a:rPr b="1" i="1" lang="en" sz="2142"/>
              <a:t>Structure, Community Analysis</a:t>
            </a:r>
            <a:endParaRPr b="1" i="1" sz="2142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t/>
            </a:r>
            <a:endParaRPr b="1" i="1" sz="192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3067" l="3420" r="3625" t="2548"/>
          <a:stretch/>
        </p:blipFill>
        <p:spPr>
          <a:xfrm>
            <a:off x="4752175" y="3058525"/>
            <a:ext cx="2069976" cy="1979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827625" y="4463900"/>
            <a:ext cx="3681600" cy="633591"/>
            <a:chOff x="599025" y="4463900"/>
            <a:chExt cx="3681600" cy="633591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599025" y="4463900"/>
              <a:ext cx="3681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i="1" lang="en" sz="1600">
                  <a:solidFill>
                    <a:srgbClr val="595959"/>
                  </a:solidFill>
                </a:rPr>
                <a:t>Fig2. Total no of communities: 208</a:t>
              </a:r>
              <a:endParaRPr b="1" i="1" sz="1600"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291800" y="4666391"/>
              <a:ext cx="2151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/>
                <a:t>Modularity: 0.753</a:t>
              </a:r>
              <a:endParaRPr b="1" i="1"/>
            </a:p>
          </p:txBody>
        </p:sp>
      </p:grpSp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 b="2442" l="0" r="0" t="2165"/>
          <a:stretch/>
        </p:blipFill>
        <p:spPr>
          <a:xfrm>
            <a:off x="170075" y="344100"/>
            <a:ext cx="4539500" cy="41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6">
            <a:alphaModFix/>
          </a:blip>
          <a:srcRect b="5544" l="-1699" r="66521" t="10442"/>
          <a:stretch/>
        </p:blipFill>
        <p:spPr>
          <a:xfrm>
            <a:off x="7527550" y="3058525"/>
            <a:ext cx="1105451" cy="19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874050" y="2765600"/>
            <a:ext cx="21741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1" y="403018"/>
            <a:ext cx="2079775" cy="18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2490" l="0" r="1497" t="974"/>
          <a:stretch/>
        </p:blipFill>
        <p:spPr>
          <a:xfrm>
            <a:off x="4724400" y="700660"/>
            <a:ext cx="1887927" cy="16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390550" y="2560650"/>
            <a:ext cx="234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Eccentricity</a:t>
            </a:r>
            <a:endParaRPr b="1" i="1" sz="16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994263" y="2629550"/>
            <a:ext cx="13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Closeness</a:t>
            </a:r>
            <a:endParaRPr b="1" i="1" sz="1600">
              <a:solidFill>
                <a:schemeClr val="dk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8045" l="0" r="16881" t="0"/>
          <a:stretch/>
        </p:blipFill>
        <p:spPr>
          <a:xfrm>
            <a:off x="2299525" y="1250845"/>
            <a:ext cx="2201802" cy="159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6575" y="1150250"/>
            <a:ext cx="2531625" cy="16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0" y="3188925"/>
            <a:ext cx="89916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metrics help in understanding the communities in the network, reachability of a node i.e., its importance and the network’s paths lengths and diameter.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Here, closeness distribution is rightly skewed indicating that multiple nodes are far away from each other and a very few of them are close enough.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 eccentricity distribution represents that a very few nodes are close to the remote ones and most of them are far from them as well as each other.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5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en"/>
              <a:t>Work Distribution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56550" y="1163175"/>
            <a:ext cx="8520600" cy="24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600">
                <a:solidFill>
                  <a:schemeClr val="dk1"/>
                </a:solidFill>
              </a:rPr>
              <a:t>Kinshuk Dwivedi (19174012) : Network Topology, Network Structure, Gephi Tool  </a:t>
            </a:r>
            <a:endParaRPr b="1" i="1" sz="1600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600">
                <a:solidFill>
                  <a:schemeClr val="dk1"/>
                </a:solidFill>
              </a:rPr>
              <a:t>Vedang Kshirsagar (19174013) : </a:t>
            </a:r>
            <a:r>
              <a:rPr b="1" i="1" lang="en" sz="1600">
                <a:solidFill>
                  <a:schemeClr val="dk1"/>
                </a:solidFill>
              </a:rPr>
              <a:t> Community Analysis, Analysis of Network type</a:t>
            </a:r>
            <a:endParaRPr b="1" i="1" sz="1600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600">
                <a:solidFill>
                  <a:schemeClr val="dk1"/>
                </a:solidFill>
              </a:rPr>
              <a:t>S V Yuva Kishore Reddy(19064015): Closeness , Eccentricity</a:t>
            </a:r>
            <a:endParaRPr b="1" i="1" sz="1600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600">
                <a:solidFill>
                  <a:schemeClr val="dk1"/>
                </a:solidFill>
              </a:rPr>
              <a:t>Vikhyat Dwivedi (19064019): Degree Analysis, Clustering Analysis, </a:t>
            </a:r>
            <a:r>
              <a:rPr b="1" i="1" lang="en" sz="1600">
                <a:solidFill>
                  <a:schemeClr val="dk1"/>
                </a:solidFill>
              </a:rPr>
              <a:t>Presentation</a:t>
            </a:r>
            <a:r>
              <a:rPr b="1" i="1" lang="en" sz="1600">
                <a:solidFill>
                  <a:schemeClr val="dk1"/>
                </a:solidFill>
              </a:rPr>
              <a:t> Creation and </a:t>
            </a:r>
            <a:r>
              <a:rPr b="1" i="1" lang="en" sz="1600">
                <a:solidFill>
                  <a:schemeClr val="dk1"/>
                </a:solidFill>
              </a:rPr>
              <a:t>compiling</a:t>
            </a:r>
            <a:r>
              <a:rPr b="1" i="1" lang="en" sz="1600">
                <a:solidFill>
                  <a:schemeClr val="dk1"/>
                </a:solidFill>
              </a:rPr>
              <a:t> all data.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35500" y="428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en"/>
              <a:t>Thank you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