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09AA-A347-E04F-EAEC-8AE13BA36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58066-2813-51F1-A007-B3081A2B6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620D-74D7-9AAF-B22F-1483F29E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1945-1461-0AD9-1AD0-4CA5F02F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54AC8-1235-8DA9-AD5C-0AADACB4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B375-8476-207D-CCDE-3A95CE48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B7E7B-9919-F8D9-07E4-0C63266DE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2E480-CB6E-5A48-07F5-1DA35CF7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2380-3556-F91A-9ABF-E8709A93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572D-499E-5ABD-2103-8BC3F75F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02164-C6C7-5562-B9AB-C5E9C8AB0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99CDD-9F50-2498-E42E-85B98063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60E4-8523-716D-BC71-72B8CA58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8BFC-EE8F-05F4-C3DF-946ED698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5290-9D05-53A4-9F5B-E1FDBB43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D329-13A0-5323-0EE6-1F426B5E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6595-2110-E16B-17FB-B121E473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EED3-3F1E-5C33-0457-9641F0D5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9350-8DF3-F52C-7E7B-38323B0B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E4F1-E2EE-AF42-DBCE-32208C3A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24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AE9A-42A5-F7E7-08D3-DB4C1C06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D1AF-C35C-4073-1C2E-7D9909DE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42EF-5C27-921F-89AB-73CBD2B9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2052-47C5-DF9F-D94B-8ADCB11A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B2E4-27B3-5112-DD85-435DAEBC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3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5E28-BB8C-A0BE-BCA6-F7624C44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E0A5-3E6E-6CBF-4233-E93FC2DB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6AF5C-F2D0-1C01-0125-7458A4F85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D4BA1-2799-07C9-90F5-42D9621B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BD54-2E8F-B714-27D2-BF64FA92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7FDC1-40C6-05B0-29B5-2220F072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9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AB67-1430-ED2B-E1A9-B30DBB52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5442-46D2-4660-C104-650AC36D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50B0-239C-F2FD-A4EB-FA834A27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10F5E-7F83-E64D-350A-8FEEEE6FB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5F036-EFB0-4BB3-346A-880FC3F50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DC251-FB31-9898-338D-F488078B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8BB14-5520-0D90-2876-251CC64D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F2E95-06D9-8373-191B-B576BBB5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5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8135-2650-60BF-CFF1-842F63FF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27AA-58AD-F71D-4C37-55E4D9C4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CC670-DC81-2E23-5926-2E789602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59098-0D7F-0A69-980E-98256DC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7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6809C-192A-1A67-0562-530D5B8B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E7FE1-5076-EF63-4072-5BF8BD99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8C2A-3AFA-1CE3-863D-7C9E265B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E137-2D01-1CFB-463E-62C0845D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288D-25BD-D435-3504-F5E3264C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ED340-8264-FDA4-C400-3014E3598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0285A-C3FC-CFA8-8135-999622BC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EC4D-D865-8FFA-F2E9-BC3AFBAB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04A1-5FC0-3F57-1B7D-4C91D6D1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8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3B38-ABB3-6816-1794-DE4CA1DF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554A-E68B-73BA-1DDD-2FD2F8E5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F4949-9117-5277-4A8F-F63F829C6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2007-B1E8-32C0-1DEC-F305B160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35B45-5B4F-01E3-D39A-551D4177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6C95-80A1-B7DC-C093-5093113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1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3B8A4-0E01-F4F7-879E-B4266214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22AD5-0990-5A53-99ED-A7B2ECB5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B3E91-C464-7A82-FFBB-B1EBEA84D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1B92-5AB7-48BC-897E-49D10A3933CA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93B1-C462-EC51-2B7A-A619D8354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A642-075B-B8F4-3BD9-2E3F6FF27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72D8-94BC-4FC9-B6FE-C8C67D146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5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4CAE-4FBF-C8DE-31E6-9B0E416B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Healthcare Insurance Provider </a:t>
            </a:r>
            <a:r>
              <a:rPr lang="en-US" dirty="0"/>
              <a:t>Fraud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29E89-64C4-4475-71F4-F10069CF9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876"/>
            <a:ext cx="9144000" cy="1655762"/>
          </a:xfrm>
        </p:spPr>
        <p:txBody>
          <a:bodyPr/>
          <a:lstStyle/>
          <a:p>
            <a:pPr algn="r"/>
            <a:r>
              <a:rPr lang="en-IN" b="0" i="0" dirty="0" err="1">
                <a:effectLst/>
                <a:latin typeface="Arial" panose="020B0604020202020204" pitchFamily="34" charset="0"/>
              </a:rPr>
              <a:t>Krunchh</a:t>
            </a:r>
            <a:r>
              <a:rPr lang="en-IN" b="0" i="0" dirty="0">
                <a:effectLst/>
                <a:latin typeface="Arial" panose="020B0604020202020204" pitchFamily="34" charset="0"/>
              </a:rPr>
              <a:t> Analytics Event Solution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82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4E85-06DE-33B9-BBCD-2FB88DF14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r>
              <a:rPr lang="en-US" dirty="0"/>
              <a:t>The second best classifier is the </a:t>
            </a:r>
            <a:r>
              <a:rPr lang="en-US" b="1" dirty="0"/>
              <a:t>Gradient Boost </a:t>
            </a:r>
            <a:r>
              <a:rPr lang="en-US" dirty="0"/>
              <a:t>classifier with hyperparameters squared error loss, learning rate 0.3, maximum depth of 5, and number of estimators being 500 which has accuracy of </a:t>
            </a:r>
            <a:r>
              <a:rPr lang="en-US" b="1" dirty="0">
                <a:effectLst/>
              </a:rPr>
              <a:t>96.788+-0.214</a:t>
            </a:r>
            <a:r>
              <a:rPr lang="en-US" dirty="0"/>
              <a:t>.</a:t>
            </a:r>
          </a:p>
          <a:p>
            <a:r>
              <a:rPr lang="en-US" dirty="0"/>
              <a:t>As a result we can see that oversampling at the start to make the training balanced along with </a:t>
            </a:r>
            <a:r>
              <a:rPr lang="en-US" b="1" dirty="0" err="1"/>
              <a:t>XGBoost</a:t>
            </a:r>
            <a:r>
              <a:rPr lang="en-US" b="1" dirty="0"/>
              <a:t> Classifier</a:t>
            </a:r>
            <a:r>
              <a:rPr lang="en-US" dirty="0"/>
              <a:t> gives complete performance on training set and high performance on test set.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0F533-CCF1-4D10-8690-0BE54A0F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6" y="3096812"/>
            <a:ext cx="4676775" cy="350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17CCF3-3B68-7DC2-90B8-D3365BB47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0" y="3096813"/>
            <a:ext cx="4676775" cy="35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2621-85C5-3301-DD2E-A8E2C2E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8983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6B69-E3BF-CA29-4159-A032F914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809B-8E73-8E51-6092-BCA0B99F6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Provider Fraud in Medicare is a significant issue, causing a substantial increase in Medicare spending due to fraudulent claims, involving collaboration among providers, physicians, and beneficiaries.</a:t>
            </a:r>
          </a:p>
          <a:p>
            <a:endParaRPr lang="en-US" dirty="0"/>
          </a:p>
          <a:p>
            <a:r>
              <a:rPr lang="en-US" dirty="0"/>
              <a:t>Rigorous data analysis has identified physicians engaging in fraud, often using ambiguous diagnosis codes to justify costly procedures and drugs, impacting insurance companies and leading to rising healthcare costs.</a:t>
            </a:r>
          </a:p>
          <a:p>
            <a:endParaRPr lang="en-US" dirty="0"/>
          </a:p>
          <a:p>
            <a:r>
              <a:rPr lang="en-US" dirty="0"/>
              <a:t>Common forms of healthcare fraud by providers include billing for services not rendered, submitting duplicate claims, misrepresenting services, overcharging for more complex procedures, and billing for uncovered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0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74D7-C0CE-7B0B-939E-0451555F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E8E6-7C17-FA4F-E880-FC1AC8EB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53243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The project's objective is to predict potentially fraudulent healthcare providers by analyzing their claims data, aiming to identify important variables that can help in detecting suspicious provider behavior.</a:t>
            </a:r>
          </a:p>
          <a:p>
            <a:r>
              <a:rPr lang="en-US" b="0" i="0" dirty="0">
                <a:effectLst/>
                <a:latin typeface="Söhne"/>
              </a:rPr>
              <a:t>Additionally, the project seeks to uncover fraudulent patterns within providers' claims, enabling a deeper understanding of their future behavior and potential fraudulent activities.</a:t>
            </a:r>
          </a:p>
          <a:p>
            <a:r>
              <a:rPr lang="en-US" b="0" i="0" dirty="0">
                <a:effectLst/>
                <a:latin typeface="Söhne"/>
              </a:rPr>
              <a:t>The main focus is on developing predictive models and gaining insights into the behavior of healthcare providers to combat fraud in the industry.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This was </a:t>
            </a:r>
            <a:r>
              <a:rPr lang="en-US" dirty="0">
                <a:latin typeface="Söhne"/>
              </a:rPr>
              <a:t>the PS of </a:t>
            </a:r>
            <a:r>
              <a:rPr lang="en-US" dirty="0" err="1">
                <a:latin typeface="Söhne"/>
              </a:rPr>
              <a:t>Krunch</a:t>
            </a:r>
            <a:r>
              <a:rPr lang="en-US" dirty="0">
                <a:latin typeface="Söhne"/>
              </a:rPr>
              <a:t>, an Analytical event hosted by </a:t>
            </a:r>
            <a:r>
              <a:rPr lang="en-US" dirty="0" err="1">
                <a:latin typeface="Söhne"/>
              </a:rPr>
              <a:t>DoMS</a:t>
            </a:r>
            <a:r>
              <a:rPr lang="en-US" dirty="0">
                <a:latin typeface="Söhne"/>
              </a:rPr>
              <a:t>, IIT Madras where my team was among the top 5. This is not the presented solution.</a:t>
            </a:r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39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AF6B-FFD1-5B0A-B02C-A9EA3EBA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EDA (some examples)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CA98F-820F-4EE8-182E-A70286DB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13842"/>
            <a:ext cx="4498263" cy="286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93D14-5DB2-CEBE-5320-7D76B673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868363"/>
            <a:ext cx="4248150" cy="2951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FE436-168D-A783-B10F-AB67C577C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8" y="4115583"/>
            <a:ext cx="4407775" cy="2609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3AA1CE-BDE3-93F3-6C1C-BCE749A27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50" y="3982280"/>
            <a:ext cx="4248150" cy="28757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DEA143-0181-8816-1A2F-E496C0FB3584}"/>
              </a:ext>
            </a:extLst>
          </p:cNvPr>
          <p:cNvSpPr txBox="1"/>
          <p:nvPr/>
        </p:nvSpPr>
        <p:spPr>
          <a:xfrm>
            <a:off x="4810574" y="1680551"/>
            <a:ext cx="2295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Potential Fraud Cases </a:t>
            </a:r>
          </a:p>
          <a:p>
            <a:pPr algn="ctr"/>
            <a:r>
              <a:rPr lang="en-US" dirty="0"/>
              <a:t>category wise</a:t>
            </a:r>
          </a:p>
          <a:p>
            <a:pPr algn="ctr"/>
            <a:r>
              <a:rPr lang="en-US" dirty="0"/>
              <a:t>Showing imbalanced dataset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C6A68-1EC4-82C0-A073-26709BD8BBED}"/>
              </a:ext>
            </a:extLst>
          </p:cNvPr>
          <p:cNvSpPr txBox="1"/>
          <p:nvPr/>
        </p:nvSpPr>
        <p:spPr>
          <a:xfrm>
            <a:off x="5124218" y="3111283"/>
            <a:ext cx="22465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State wise insurance </a:t>
            </a:r>
          </a:p>
          <a:p>
            <a:pPr algn="ctr"/>
            <a:r>
              <a:rPr lang="en-US" dirty="0"/>
              <a:t>Claims with Top states for beneficiaries are 5,10,45,33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DE5C7F-F2C3-BE9B-7F78-849092E9761B}"/>
              </a:ext>
            </a:extLst>
          </p:cNvPr>
          <p:cNvSpPr txBox="1"/>
          <p:nvPr/>
        </p:nvSpPr>
        <p:spPr>
          <a:xfrm>
            <a:off x="4917363" y="4688031"/>
            <a:ext cx="2453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Race wise insurance claims; dominated by Race 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D8636-B3C7-9738-4280-7CB234D95696}"/>
              </a:ext>
            </a:extLst>
          </p:cNvPr>
          <p:cNvSpPr txBox="1"/>
          <p:nvPr/>
        </p:nvSpPr>
        <p:spPr>
          <a:xfrm>
            <a:off x="4917363" y="5855447"/>
            <a:ext cx="2453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Physician linking to fraud; Almost all Physicians are involved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01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C846A-8C2E-60EE-DDC5-96402EE9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314325"/>
            <a:ext cx="4195762" cy="3012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92A42-8F4E-82DA-FCC7-7148D85D8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2" y="304800"/>
            <a:ext cx="4471988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5FD15-CA30-6A98-4F5C-48E8839E1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40" y="3629025"/>
            <a:ext cx="3481386" cy="30850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8035EF-2E9B-11C0-C0CC-5C396E27A4AD}"/>
              </a:ext>
            </a:extLst>
          </p:cNvPr>
          <p:cNvSpPr txBox="1"/>
          <p:nvPr/>
        </p:nvSpPr>
        <p:spPr>
          <a:xfrm>
            <a:off x="4914899" y="610285"/>
            <a:ext cx="2514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Claim Procedure Code Wise claims; Codes 9904,8154,66 are top codes for frauds.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A2B0B-89E9-4F3F-9B62-4496B20253CE}"/>
              </a:ext>
            </a:extLst>
          </p:cNvPr>
          <p:cNvSpPr txBox="1"/>
          <p:nvPr/>
        </p:nvSpPr>
        <p:spPr>
          <a:xfrm>
            <a:off x="4614861" y="2164898"/>
            <a:ext cx="3176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Distribution of Annual Reimbursement Amount; heavily rightly skewed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DCB5-5DD5-641F-96BB-A11DA07EE6B4}"/>
              </a:ext>
            </a:extLst>
          </p:cNvPr>
          <p:cNvSpPr txBox="1"/>
          <p:nvPr/>
        </p:nvSpPr>
        <p:spPr>
          <a:xfrm>
            <a:off x="3932636" y="3677330"/>
            <a:ext cx="2355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Outpatient Reimbursement Amount is positively correlated with Deductible Amount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3DD32E-00DC-C893-6C87-8BC6BC166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161" y="3500437"/>
            <a:ext cx="4643869" cy="33575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4F43D0-1720-2B11-875F-AF113C6DCBA3}"/>
              </a:ext>
            </a:extLst>
          </p:cNvPr>
          <p:cNvSpPr txBox="1"/>
          <p:nvPr/>
        </p:nvSpPr>
        <p:spPr>
          <a:xfrm>
            <a:off x="4008130" y="5362575"/>
            <a:ext cx="30213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Age vs claims; age above 70 people dominate with the claims as it is evident that older person is more prone to illness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12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11D7-7794-ED91-E4C6-74A1F501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C531-D769-69AF-4BA7-79B658FD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6609924" cy="5532437"/>
          </a:xfrm>
        </p:spPr>
        <p:txBody>
          <a:bodyPr>
            <a:normAutofit/>
          </a:bodyPr>
          <a:lstStyle/>
          <a:p>
            <a:r>
              <a:rPr lang="en-US" dirty="0"/>
              <a:t>After feature extraction, EDA, feature selection, oversampling it is time to build the supervised machine learning model for classification based on the features present.</a:t>
            </a:r>
          </a:p>
          <a:p>
            <a:r>
              <a:rPr lang="en-US" dirty="0"/>
              <a:t>Before the results are presented a brief on pipeline. The feature extraction involved creating multiple new features like Age, Number of days in hospital, total amount lost by the insurance firm, etc. </a:t>
            </a:r>
          </a:p>
          <a:p>
            <a:r>
              <a:rPr lang="en-US" dirty="0"/>
              <a:t>In feature selection following table has been obtained which highlights the importance of feature selection.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AAE46-1389-7B1B-FFC8-595600E6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124" y="549336"/>
            <a:ext cx="4267626" cy="59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9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5600-8F21-BCF4-7C2C-20607F04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en-US" dirty="0"/>
              <a:t>Oversampling takes place using SMOTE (</a:t>
            </a:r>
            <a:r>
              <a:rPr lang="en-IN" b="0" i="0" dirty="0">
                <a:effectLst/>
                <a:latin typeface="Söhne"/>
              </a:rPr>
              <a:t>Synthetic Minority Over-sampling Technique) which randomly selects neighbours and interpolates between them to create new samples.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15F5E3-5269-B7F4-59F5-0C6CF3CA0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943"/>
            <a:ext cx="5431880" cy="3948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D20074-925D-12F1-BB6A-2245B7F5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552" y="1454942"/>
            <a:ext cx="4499248" cy="396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6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87B47F-CD5D-5638-8B51-377462FC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55077" cy="4759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24D32C-6D30-A6BB-601D-A028FAAF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4" y="2304304"/>
            <a:ext cx="4219575" cy="4550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789C70-3E5A-A80E-7813-0C21C66D9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685" y="80962"/>
            <a:ext cx="4319028" cy="22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8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AC9B-8501-0525-DF9C-9B9FE799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6775"/>
          </a:xfrm>
        </p:spPr>
        <p:txBody>
          <a:bodyPr/>
          <a:lstStyle/>
          <a:p>
            <a:pPr algn="ctr"/>
            <a:r>
              <a:rPr lang="en-US" dirty="0"/>
              <a:t>Result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601A-5823-BFD2-8061-8AA03B473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4"/>
            <a:ext cx="10515600" cy="5857875"/>
          </a:xfrm>
        </p:spPr>
        <p:txBody>
          <a:bodyPr>
            <a:normAutofit/>
          </a:bodyPr>
          <a:lstStyle/>
          <a:p>
            <a:r>
              <a:rPr lang="en-US" dirty="0"/>
              <a:t>As we can see </a:t>
            </a:r>
            <a:r>
              <a:rPr lang="en-US" b="1" dirty="0"/>
              <a:t>Extreme Gradient Boost (</a:t>
            </a:r>
            <a:r>
              <a:rPr lang="en-US" b="1" dirty="0" err="1"/>
              <a:t>XGBoost</a:t>
            </a:r>
            <a:r>
              <a:rPr lang="en-US" b="1" dirty="0"/>
              <a:t>) classifier </a:t>
            </a:r>
            <a:r>
              <a:rPr lang="en-US" dirty="0"/>
              <a:t>is the model with maximum performance and optimal time. </a:t>
            </a:r>
          </a:p>
          <a:p>
            <a:r>
              <a:rPr lang="en-US" dirty="0"/>
              <a:t>When we use the </a:t>
            </a:r>
            <a:r>
              <a:rPr lang="en-IN" b="0" i="0" dirty="0" err="1">
                <a:effectLst/>
              </a:rPr>
              <a:t>friedman</a:t>
            </a:r>
            <a:r>
              <a:rPr lang="en-IN" b="0" i="0" dirty="0">
                <a:effectLst/>
              </a:rPr>
              <a:t> </a:t>
            </a:r>
            <a:r>
              <a:rPr lang="en-IN" b="0" i="0" dirty="0" err="1">
                <a:effectLst/>
              </a:rPr>
              <a:t>mse</a:t>
            </a:r>
            <a:r>
              <a:rPr lang="en-IN" b="0" i="0" dirty="0">
                <a:effectLst/>
              </a:rPr>
              <a:t> loss</a:t>
            </a:r>
            <a:r>
              <a:rPr lang="en-US" dirty="0"/>
              <a:t>, learning rate being 0.3, maximum depth being 5,minimum samples per leaf being 1, and number of estimators being 500 as hyperparameters in this classifier we get </a:t>
            </a:r>
            <a:r>
              <a:rPr lang="en-US" b="1" dirty="0"/>
              <a:t>96.951+-0.327</a:t>
            </a:r>
            <a:r>
              <a:rPr lang="en-US" dirty="0"/>
              <a:t> as accuracy.</a:t>
            </a:r>
          </a:p>
          <a:p>
            <a:r>
              <a:rPr lang="en-US" dirty="0"/>
              <a:t>The second best performance is also provided by the same classifier with different hyperparameters. These include the squared error </a:t>
            </a:r>
            <a:r>
              <a:rPr lang="en-IN" b="0" i="0" dirty="0">
                <a:effectLst/>
              </a:rPr>
              <a:t>loss</a:t>
            </a:r>
            <a:r>
              <a:rPr lang="en-US" dirty="0"/>
              <a:t>, learning rate being 0.3, maximum depth being 5,minimum samples per leaf being 5, and number of estimators being 500 as hyperparameters in this classifier we get </a:t>
            </a:r>
            <a:r>
              <a:rPr lang="en-IN" b="1" i="0" dirty="0">
                <a:effectLst/>
              </a:rPr>
              <a:t>96.945+-</a:t>
            </a:r>
            <a:br>
              <a:rPr lang="en-IN" b="1" dirty="0"/>
            </a:br>
            <a:r>
              <a:rPr lang="en-IN" b="1" i="0" dirty="0">
                <a:effectLst/>
              </a:rPr>
              <a:t>0.434</a:t>
            </a:r>
            <a:r>
              <a:rPr lang="en-US" dirty="0"/>
              <a:t> as accuracy.</a:t>
            </a:r>
          </a:p>
        </p:txBody>
      </p:sp>
    </p:spTree>
    <p:extLst>
      <p:ext uri="{BB962C8B-B14F-4D97-AF65-F5344CB8AC3E}">
        <p14:creationId xmlns:p14="http://schemas.microsoft.com/office/powerpoint/2010/main" val="238866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627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Healthcare Insurance Provider Fraud Detection</vt:lpstr>
      <vt:lpstr>Introduction</vt:lpstr>
      <vt:lpstr>About the Project</vt:lpstr>
      <vt:lpstr>EDA (some examples)</vt:lpstr>
      <vt:lpstr>PowerPoint Presentation</vt:lpstr>
      <vt:lpstr>Results</vt:lpstr>
      <vt:lpstr>PowerPoint Presentation</vt:lpstr>
      <vt:lpstr>PowerPoint Presentation</vt:lpstr>
      <vt:lpstr>Result Analysis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Provider Fraud Detection</dc:title>
  <dc:creator>Vedang K _T14</dc:creator>
  <cp:lastModifiedBy>Vedang K _T14</cp:lastModifiedBy>
  <cp:revision>7</cp:revision>
  <dcterms:created xsi:type="dcterms:W3CDTF">2023-10-06T14:30:30Z</dcterms:created>
  <dcterms:modified xsi:type="dcterms:W3CDTF">2023-11-26T01:59:14Z</dcterms:modified>
</cp:coreProperties>
</file>