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F194-EBBC-5C45-2F6E-7A02E517FB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6E9B81-E21A-E639-2527-3A41252A1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0098A6-4D76-74BD-B599-CEB66750CAA6}"/>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5" name="Footer Placeholder 4">
            <a:extLst>
              <a:ext uri="{FF2B5EF4-FFF2-40B4-BE49-F238E27FC236}">
                <a16:creationId xmlns:a16="http://schemas.microsoft.com/office/drawing/2014/main" id="{DB774525-9368-E19B-0761-64A8DAAD6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F2702-7CED-C949-71F6-93816DE5FE78}"/>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154763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35BA-AD00-5D0A-FDD2-C8413F45F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37EE31-E741-8263-847C-E34B793D1C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24701-9A4F-40D4-EBC7-917A4553609A}"/>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5" name="Footer Placeholder 4">
            <a:extLst>
              <a:ext uri="{FF2B5EF4-FFF2-40B4-BE49-F238E27FC236}">
                <a16:creationId xmlns:a16="http://schemas.microsoft.com/office/drawing/2014/main" id="{168D3947-8BC2-285B-52A4-98C85ED25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44F7E-534F-5DBC-0B71-6A93927BCFFD}"/>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8424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2EE6D-B720-7C24-8747-8B5C1FC125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9A8742-77AB-E4B8-3F5C-D4F90E0D1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86ECB-35EE-B52C-F43B-52681BBF6AC3}"/>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5" name="Footer Placeholder 4">
            <a:extLst>
              <a:ext uri="{FF2B5EF4-FFF2-40B4-BE49-F238E27FC236}">
                <a16:creationId xmlns:a16="http://schemas.microsoft.com/office/drawing/2014/main" id="{463E0EEA-BE72-7650-30B9-AC9955D75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2DA903-81DA-9F76-2D9D-AAFC44042231}"/>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138893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6AFA-09E0-735D-7320-96175AF1A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86A9BD-AE17-0032-2428-BC5C800EF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64B5D-AE3B-80D7-1761-BE70C7F17C07}"/>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5" name="Footer Placeholder 4">
            <a:extLst>
              <a:ext uri="{FF2B5EF4-FFF2-40B4-BE49-F238E27FC236}">
                <a16:creationId xmlns:a16="http://schemas.microsoft.com/office/drawing/2014/main" id="{864137E1-BD5F-BC3A-F42A-3D74DB3C5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A8B27-F63F-D47C-B37B-B82E2F0F8831}"/>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117657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D0DC-3AB6-92F0-1C75-41B4116A4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46362D-3EF1-1EAD-8B9F-4D43C3FBC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96D8B-1CCB-967B-02F6-7F06EA20F466}"/>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5" name="Footer Placeholder 4">
            <a:extLst>
              <a:ext uri="{FF2B5EF4-FFF2-40B4-BE49-F238E27FC236}">
                <a16:creationId xmlns:a16="http://schemas.microsoft.com/office/drawing/2014/main" id="{FE4C7A74-A3BF-9AAE-3745-0DFDB1BC4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9C12E-ECE5-48C0-FD1E-FFB08A81CCB6}"/>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327978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D5C7-5367-6298-A17A-B1DFFA5B91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AE97A8-C985-6FD1-70A1-25EA9629D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245DF6-F16B-ACBD-22FB-A2AE7276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863ABB-7B80-236D-5B2E-C6AA6A507986}"/>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6" name="Footer Placeholder 5">
            <a:extLst>
              <a:ext uri="{FF2B5EF4-FFF2-40B4-BE49-F238E27FC236}">
                <a16:creationId xmlns:a16="http://schemas.microsoft.com/office/drawing/2014/main" id="{FAF83330-CEF5-9DF8-17CF-C0FC1460B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4DF3D-BD95-9A09-F6B6-CA1093DC8A09}"/>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16500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0AF6-7AC9-33F8-DC04-F9CE63646A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0541C4-4DE4-D440-31F6-EB098B313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67E7C-BB3C-58A6-9332-26CA34E29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9AC3DA-1FE5-055F-456F-A2FD9F485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E3A35-4686-1571-8C94-6E7B4CA24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95884A-E78C-4F8F-40E4-67FD5D2D2572}"/>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8" name="Footer Placeholder 7">
            <a:extLst>
              <a:ext uri="{FF2B5EF4-FFF2-40B4-BE49-F238E27FC236}">
                <a16:creationId xmlns:a16="http://schemas.microsoft.com/office/drawing/2014/main" id="{C4D8387D-A5BE-18A6-4236-1F3BA019D4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DD18C1-92D6-3013-8020-0EC2CC070765}"/>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331547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B875-CB09-9CA8-E5C5-0A147BB8E6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990EEF-70D4-53BE-4591-0226CDF7F150}"/>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4" name="Footer Placeholder 3">
            <a:extLst>
              <a:ext uri="{FF2B5EF4-FFF2-40B4-BE49-F238E27FC236}">
                <a16:creationId xmlns:a16="http://schemas.microsoft.com/office/drawing/2014/main" id="{58CED0E2-0BE8-2F5A-4AF9-3813A6913A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A7D5FF-B0AB-E8C5-1CB1-AAD54E135EDD}"/>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319867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1D88E-8FF4-55C2-1125-AF3691FCA118}"/>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3" name="Footer Placeholder 2">
            <a:extLst>
              <a:ext uri="{FF2B5EF4-FFF2-40B4-BE49-F238E27FC236}">
                <a16:creationId xmlns:a16="http://schemas.microsoft.com/office/drawing/2014/main" id="{733410E0-95EF-47C1-B550-0471FA646E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026925-C919-73CB-9B92-9190A940D990}"/>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125006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4874-8934-CFC4-532D-6CFC70CB9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B93C81-2AEE-0AED-9358-71A6624B7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4AC350-7939-7AEC-2570-C89C87F84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C0C62-CDF3-3839-AE16-6B0BC1D0EC47}"/>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6" name="Footer Placeholder 5">
            <a:extLst>
              <a:ext uri="{FF2B5EF4-FFF2-40B4-BE49-F238E27FC236}">
                <a16:creationId xmlns:a16="http://schemas.microsoft.com/office/drawing/2014/main" id="{445F6833-12C2-23B2-43E2-37F5D287F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70FDC-AA5F-BA70-4EFB-4338F20FB7EB}"/>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226805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93A3-B64D-1C9F-7E1A-F3462B5BC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47B04B-A0CC-0BBB-F0C4-E6E95CE10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17ECD4-BB04-2AED-2128-00C596C2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E479F-9023-7E07-4A64-EA9D29DE909A}"/>
              </a:ext>
            </a:extLst>
          </p:cNvPr>
          <p:cNvSpPr>
            <a:spLocks noGrp="1"/>
          </p:cNvSpPr>
          <p:nvPr>
            <p:ph type="dt" sz="half" idx="10"/>
          </p:nvPr>
        </p:nvSpPr>
        <p:spPr/>
        <p:txBody>
          <a:bodyPr/>
          <a:lstStyle/>
          <a:p>
            <a:fld id="{BDC11324-B813-4E52-AF0B-226E8156A221}" type="datetimeFigureOut">
              <a:rPr lang="en-IN" smtClean="0"/>
              <a:t>31-08-2022</a:t>
            </a:fld>
            <a:endParaRPr lang="en-IN"/>
          </a:p>
        </p:txBody>
      </p:sp>
      <p:sp>
        <p:nvSpPr>
          <p:cNvPr id="6" name="Footer Placeholder 5">
            <a:extLst>
              <a:ext uri="{FF2B5EF4-FFF2-40B4-BE49-F238E27FC236}">
                <a16:creationId xmlns:a16="http://schemas.microsoft.com/office/drawing/2014/main" id="{E554F113-06F5-BB5C-013E-ABD299243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8183A8-3A86-C1AA-7E69-147049B1E135}"/>
              </a:ext>
            </a:extLst>
          </p:cNvPr>
          <p:cNvSpPr>
            <a:spLocks noGrp="1"/>
          </p:cNvSpPr>
          <p:nvPr>
            <p:ph type="sldNum" sz="quarter" idx="12"/>
          </p:nvPr>
        </p:nvSpPr>
        <p:spPr/>
        <p:txBody>
          <a:bodyPr/>
          <a:lstStyle/>
          <a:p>
            <a:fld id="{832850B3-F984-4804-AA72-E889F6B5C1ED}" type="slidenum">
              <a:rPr lang="en-IN" smtClean="0"/>
              <a:t>‹#›</a:t>
            </a:fld>
            <a:endParaRPr lang="en-IN"/>
          </a:p>
        </p:txBody>
      </p:sp>
    </p:spTree>
    <p:extLst>
      <p:ext uri="{BB962C8B-B14F-4D97-AF65-F5344CB8AC3E}">
        <p14:creationId xmlns:p14="http://schemas.microsoft.com/office/powerpoint/2010/main" val="33302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98F5A-5E01-98AA-AA02-FF5680ABF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7AF6B2-0992-1F93-A418-8F27F840F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270A0-4534-0C6C-6E72-470044A5A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11324-B813-4E52-AF0B-226E8156A221}" type="datetimeFigureOut">
              <a:rPr lang="en-IN" smtClean="0"/>
              <a:t>31-08-2022</a:t>
            </a:fld>
            <a:endParaRPr lang="en-IN"/>
          </a:p>
        </p:txBody>
      </p:sp>
      <p:sp>
        <p:nvSpPr>
          <p:cNvPr id="5" name="Footer Placeholder 4">
            <a:extLst>
              <a:ext uri="{FF2B5EF4-FFF2-40B4-BE49-F238E27FC236}">
                <a16:creationId xmlns:a16="http://schemas.microsoft.com/office/drawing/2014/main" id="{6CF581FC-CE7B-2532-CA11-B07AA94CF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8DECD6-2558-7D1B-AE0F-D859FA6BD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850B3-F984-4804-AA72-E889F6B5C1ED}" type="slidenum">
              <a:rPr lang="en-IN" smtClean="0"/>
              <a:t>‹#›</a:t>
            </a:fld>
            <a:endParaRPr lang="en-IN"/>
          </a:p>
        </p:txBody>
      </p:sp>
    </p:spTree>
    <p:extLst>
      <p:ext uri="{BB962C8B-B14F-4D97-AF65-F5344CB8AC3E}">
        <p14:creationId xmlns:p14="http://schemas.microsoft.com/office/powerpoint/2010/main" val="406797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kili-technology.com/blog/active-learning-for-object-detection" TargetMode="External"/><Relationship Id="rId2" Type="http://schemas.openxmlformats.org/officeDocument/2006/relationships/hyperlink" Target="https://medium.com/@hardik.dave/active-learning-sampling-strategies-f8d8ac7037c8" TargetMode="External"/><Relationship Id="rId1" Type="http://schemas.openxmlformats.org/officeDocument/2006/relationships/slideLayout" Target="../slideLayouts/slideLayout2.xml"/><Relationship Id="rId4" Type="http://schemas.openxmlformats.org/officeDocument/2006/relationships/hyperlink" Target="https://towardsdatascience.com/active-learning-for-an-efficient-data-annotation-strategy-4d007c5d7ed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pp.roboflow.com/vectorstuff/vectorcompletedataset/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abs/2109.1427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abs/1712.0762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roceedings.mlr.press/v119/liang20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1A10-DDEB-FA0B-56FC-BD5422688145}"/>
              </a:ext>
            </a:extLst>
          </p:cNvPr>
          <p:cNvSpPr>
            <a:spLocks noGrp="1"/>
          </p:cNvSpPr>
          <p:nvPr>
            <p:ph type="ctrTitle"/>
          </p:nvPr>
        </p:nvSpPr>
        <p:spPr/>
        <p:txBody>
          <a:bodyPr/>
          <a:lstStyle/>
          <a:p>
            <a:r>
              <a:rPr lang="en-US" dirty="0"/>
              <a:t>Street light detection</a:t>
            </a:r>
            <a:br>
              <a:rPr lang="en-US" dirty="0"/>
            </a:br>
            <a:endParaRPr lang="en-IN" dirty="0"/>
          </a:p>
        </p:txBody>
      </p:sp>
      <p:sp>
        <p:nvSpPr>
          <p:cNvPr id="3" name="Subtitle 2">
            <a:extLst>
              <a:ext uri="{FF2B5EF4-FFF2-40B4-BE49-F238E27FC236}">
                <a16:creationId xmlns:a16="http://schemas.microsoft.com/office/drawing/2014/main" id="{BB2B70FE-7312-7E5E-4A59-E632FB449C1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01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3AF9-A8FA-A69C-3E54-317B2C476E7B}"/>
              </a:ext>
            </a:extLst>
          </p:cNvPr>
          <p:cNvSpPr>
            <a:spLocks noGrp="1"/>
          </p:cNvSpPr>
          <p:nvPr>
            <p:ph type="title"/>
          </p:nvPr>
        </p:nvSpPr>
        <p:spPr/>
        <p:txBody>
          <a:bodyPr/>
          <a:lstStyle/>
          <a:p>
            <a:r>
              <a:rPr lang="en-US" dirty="0"/>
              <a:t>Results update</a:t>
            </a:r>
            <a:endParaRPr lang="en-IN" dirty="0"/>
          </a:p>
        </p:txBody>
      </p:sp>
      <p:sp>
        <p:nvSpPr>
          <p:cNvPr id="3" name="Content Placeholder 2">
            <a:extLst>
              <a:ext uri="{FF2B5EF4-FFF2-40B4-BE49-F238E27FC236}">
                <a16:creationId xmlns:a16="http://schemas.microsoft.com/office/drawing/2014/main" id="{D2E3B5D1-6897-3488-C9C6-B676F09B3FAB}"/>
              </a:ext>
            </a:extLst>
          </p:cNvPr>
          <p:cNvSpPr>
            <a:spLocks noGrp="1"/>
          </p:cNvSpPr>
          <p:nvPr>
            <p:ph idx="1"/>
          </p:nvPr>
        </p:nvSpPr>
        <p:spPr/>
        <p:txBody>
          <a:bodyPr/>
          <a:lstStyle/>
          <a:p>
            <a:r>
              <a:rPr lang="en-US" dirty="0"/>
              <a:t>Understood the repo.</a:t>
            </a:r>
          </a:p>
          <a:p>
            <a:r>
              <a:rPr lang="en-US" dirty="0"/>
              <a:t>Updated the val.py code for ensuring that we take the ground truth for the band and the predictions also for the band. Calculated mAP50 for this condition.</a:t>
            </a:r>
          </a:p>
          <a:p>
            <a:endParaRPr lang="en-IN" dirty="0"/>
          </a:p>
        </p:txBody>
      </p:sp>
    </p:spTree>
    <p:extLst>
      <p:ext uri="{BB962C8B-B14F-4D97-AF65-F5344CB8AC3E}">
        <p14:creationId xmlns:p14="http://schemas.microsoft.com/office/powerpoint/2010/main" val="301270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CC35-3796-4B57-FD03-FE4F59F650AA}"/>
              </a:ext>
            </a:extLst>
          </p:cNvPr>
          <p:cNvSpPr>
            <a:spLocks noGrp="1"/>
          </p:cNvSpPr>
          <p:nvPr>
            <p:ph type="title"/>
          </p:nvPr>
        </p:nvSpPr>
        <p:spPr/>
        <p:txBody>
          <a:bodyPr/>
          <a:lstStyle/>
          <a:p>
            <a:r>
              <a:rPr lang="en-US" dirty="0"/>
              <a:t>Active Learning for annotations</a:t>
            </a:r>
            <a:endParaRPr lang="en-IN" dirty="0"/>
          </a:p>
        </p:txBody>
      </p:sp>
      <p:sp>
        <p:nvSpPr>
          <p:cNvPr id="3" name="Content Placeholder 2">
            <a:extLst>
              <a:ext uri="{FF2B5EF4-FFF2-40B4-BE49-F238E27FC236}">
                <a16:creationId xmlns:a16="http://schemas.microsoft.com/office/drawing/2014/main" id="{9A356C16-05BE-BA16-B92A-401746233170}"/>
              </a:ext>
            </a:extLst>
          </p:cNvPr>
          <p:cNvSpPr>
            <a:spLocks noGrp="1"/>
          </p:cNvSpPr>
          <p:nvPr>
            <p:ph idx="1"/>
          </p:nvPr>
        </p:nvSpPr>
        <p:spPr/>
        <p:txBody>
          <a:bodyPr/>
          <a:lstStyle/>
          <a:p>
            <a:r>
              <a:rPr lang="en-US" dirty="0"/>
              <a:t>Understood about active learning for object detection using the following links:</a:t>
            </a:r>
          </a:p>
          <a:p>
            <a:pPr marL="0" indent="0">
              <a:buNone/>
            </a:pPr>
            <a:r>
              <a:rPr lang="en-IN" dirty="0">
                <a:hlinkClick r:id="rId2"/>
              </a:rPr>
              <a:t>https://medium.com/@hardik.dave/active-learning-sampling-strategies-f8d8ac7037c8</a:t>
            </a:r>
            <a:endParaRPr lang="en-IN" dirty="0"/>
          </a:p>
          <a:p>
            <a:pPr marL="0" indent="0">
              <a:buNone/>
            </a:pPr>
            <a:r>
              <a:rPr lang="en-IN" dirty="0">
                <a:hlinkClick r:id="rId3"/>
              </a:rPr>
              <a:t>https://kili-technology.com/blog/active-learning-for-object-detection</a:t>
            </a:r>
            <a:endParaRPr lang="en-IN" dirty="0"/>
          </a:p>
          <a:p>
            <a:pPr marL="0" indent="0">
              <a:buNone/>
            </a:pPr>
            <a:r>
              <a:rPr lang="en-IN" dirty="0">
                <a:hlinkClick r:id="rId4"/>
              </a:rPr>
              <a:t>https://towardsdatascience.com/active-learning-for-an-efficient-data-annotation-strategy-4d007c5d7ed1</a:t>
            </a:r>
            <a:endParaRPr lang="en-IN" dirty="0"/>
          </a:p>
          <a:p>
            <a:pPr marL="0" indent="0">
              <a:buNone/>
            </a:pPr>
            <a:endParaRPr lang="en-IN" dirty="0"/>
          </a:p>
        </p:txBody>
      </p:sp>
    </p:spTree>
    <p:extLst>
      <p:ext uri="{BB962C8B-B14F-4D97-AF65-F5344CB8AC3E}">
        <p14:creationId xmlns:p14="http://schemas.microsoft.com/office/powerpoint/2010/main" val="138538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3995-A520-ECB6-FC6E-2E41FBA5074D}"/>
              </a:ext>
            </a:extLst>
          </p:cNvPr>
          <p:cNvSpPr>
            <a:spLocks noGrp="1"/>
          </p:cNvSpPr>
          <p:nvPr>
            <p:ph type="title"/>
          </p:nvPr>
        </p:nvSpPr>
        <p:spPr/>
        <p:txBody>
          <a:bodyPr/>
          <a:lstStyle/>
          <a:p>
            <a:r>
              <a:rPr lang="en-US" dirty="0"/>
              <a:t>YoloV5 vs YoloV6 vs YoloV7</a:t>
            </a:r>
            <a:endParaRPr lang="en-IN" dirty="0"/>
          </a:p>
        </p:txBody>
      </p:sp>
      <p:pic>
        <p:nvPicPr>
          <p:cNvPr id="1026" name="Picture 2">
            <a:extLst>
              <a:ext uri="{FF2B5EF4-FFF2-40B4-BE49-F238E27FC236}">
                <a16:creationId xmlns:a16="http://schemas.microsoft.com/office/drawing/2014/main" id="{EFBB57C7-E55B-6ED6-92C9-CBE0211C27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788" y="2452291"/>
            <a:ext cx="773733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27C83D-49FC-A96E-74F5-E8E386703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738" y="3432572"/>
            <a:ext cx="5172075"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D0EE5C-6D19-F9D2-9253-8304AB390FF6}"/>
              </a:ext>
            </a:extLst>
          </p:cNvPr>
          <p:cNvSpPr txBox="1"/>
          <p:nvPr/>
        </p:nvSpPr>
        <p:spPr>
          <a:xfrm>
            <a:off x="6305550" y="2650044"/>
            <a:ext cx="4767263" cy="584775"/>
          </a:xfrm>
          <a:prstGeom prst="rect">
            <a:avLst/>
          </a:prstGeom>
          <a:noFill/>
        </p:spPr>
        <p:txBody>
          <a:bodyPr wrap="square" rtlCol="0">
            <a:spAutoFit/>
          </a:bodyPr>
          <a:lstStyle/>
          <a:p>
            <a:r>
              <a:rPr lang="en-US" sz="3200" dirty="0"/>
              <a:t>Training Time</a:t>
            </a:r>
            <a:endParaRPr lang="en-IN" sz="3200" dirty="0"/>
          </a:p>
        </p:txBody>
      </p:sp>
      <p:sp>
        <p:nvSpPr>
          <p:cNvPr id="6" name="TextBox 5">
            <a:extLst>
              <a:ext uri="{FF2B5EF4-FFF2-40B4-BE49-F238E27FC236}">
                <a16:creationId xmlns:a16="http://schemas.microsoft.com/office/drawing/2014/main" id="{7EAFE0A9-1B95-28E5-3B70-5D7642D839EC}"/>
              </a:ext>
            </a:extLst>
          </p:cNvPr>
          <p:cNvSpPr txBox="1"/>
          <p:nvPr/>
        </p:nvSpPr>
        <p:spPr>
          <a:xfrm>
            <a:off x="2009773" y="6434297"/>
            <a:ext cx="2462213" cy="369332"/>
          </a:xfrm>
          <a:prstGeom prst="rect">
            <a:avLst/>
          </a:prstGeom>
          <a:noFill/>
        </p:spPr>
        <p:txBody>
          <a:bodyPr wrap="none" rtlCol="0">
            <a:spAutoFit/>
          </a:bodyPr>
          <a:lstStyle/>
          <a:p>
            <a:r>
              <a:rPr lang="en-US" dirty="0"/>
              <a:t>Yolov7 &gt; Yolov5 &gt; Yolov6</a:t>
            </a:r>
            <a:endParaRPr lang="en-IN" dirty="0"/>
          </a:p>
        </p:txBody>
      </p:sp>
      <p:sp>
        <p:nvSpPr>
          <p:cNvPr id="8" name="TextBox 7">
            <a:extLst>
              <a:ext uri="{FF2B5EF4-FFF2-40B4-BE49-F238E27FC236}">
                <a16:creationId xmlns:a16="http://schemas.microsoft.com/office/drawing/2014/main" id="{6874E84C-8E24-9BE3-B690-FBFD1BD2BF22}"/>
              </a:ext>
            </a:extLst>
          </p:cNvPr>
          <p:cNvSpPr txBox="1"/>
          <p:nvPr/>
        </p:nvSpPr>
        <p:spPr>
          <a:xfrm>
            <a:off x="838200" y="1638985"/>
            <a:ext cx="10020300" cy="923330"/>
          </a:xfrm>
          <a:prstGeom prst="rect">
            <a:avLst/>
          </a:prstGeom>
          <a:noFill/>
        </p:spPr>
        <p:txBody>
          <a:bodyPr wrap="square">
            <a:spAutoFit/>
          </a:bodyPr>
          <a:lstStyle/>
          <a:p>
            <a:r>
              <a:rPr lang="en-US" dirty="0">
                <a:solidFill>
                  <a:srgbClr val="1A1A1A"/>
                </a:solidFill>
                <a:latin typeface="Calibri" panose="020F0502020204030204" pitchFamily="34" charset="0"/>
                <a:cs typeface="Calibri" panose="020F0502020204030204" pitchFamily="34" charset="0"/>
              </a:rPr>
              <a:t>D</a:t>
            </a:r>
            <a:r>
              <a:rPr lang="en-US" b="0" i="0" dirty="0">
                <a:solidFill>
                  <a:srgbClr val="1A1A1A"/>
                </a:solidFill>
                <a:effectLst/>
                <a:latin typeface="Calibri" panose="020F0502020204030204" pitchFamily="34" charset="0"/>
                <a:cs typeface="Calibri" panose="020F0502020204030204" pitchFamily="34" charset="0"/>
              </a:rPr>
              <a:t>ataset is the Anki vector dataset which </a:t>
            </a:r>
            <a:r>
              <a:rPr lang="en-US" dirty="0">
                <a:solidFill>
                  <a:srgbClr val="1A1A1A"/>
                </a:solidFill>
                <a:latin typeface="Calibri" panose="020F0502020204030204" pitchFamily="34" charset="0"/>
                <a:cs typeface="Calibri" panose="020F0502020204030204" pitchFamily="34" charset="0"/>
              </a:rPr>
              <a:t>is a custom</a:t>
            </a:r>
            <a:r>
              <a:rPr lang="en-US" b="0" i="0" dirty="0">
                <a:solidFill>
                  <a:srgbClr val="1A1A1A"/>
                </a:solidFill>
                <a:effectLst/>
                <a:latin typeface="Calibri" panose="020F0502020204030204" pitchFamily="34" charset="0"/>
                <a:cs typeface="Calibri" panose="020F0502020204030204" pitchFamily="34" charset="0"/>
              </a:rPr>
              <a:t> open source dataset made publicly available at </a:t>
            </a:r>
            <a:r>
              <a:rPr lang="en-US" b="0" i="0" u="none" strike="noStrike" dirty="0">
                <a:effectLst/>
                <a:latin typeface="Calibri" panose="020F0502020204030204" pitchFamily="34" charset="0"/>
                <a:cs typeface="Calibri" panose="020F0502020204030204" pitchFamily="34" charset="0"/>
              </a:rPr>
              <a:t>Roboflow.</a:t>
            </a:r>
          </a:p>
          <a:p>
            <a:r>
              <a:rPr lang="en-US" dirty="0">
                <a:latin typeface="Calibri" panose="020F0502020204030204" pitchFamily="34" charset="0"/>
                <a:cs typeface="Calibri" panose="020F0502020204030204" pitchFamily="34" charset="0"/>
              </a:rPr>
              <a:t>Link: </a:t>
            </a:r>
            <a:r>
              <a:rPr lang="en-US" dirty="0">
                <a:latin typeface="Calibri" panose="020F0502020204030204" pitchFamily="34" charset="0"/>
                <a:cs typeface="Calibri" panose="020F0502020204030204" pitchFamily="34" charset="0"/>
                <a:hlinkClick r:id="rId4"/>
              </a:rPr>
              <a:t>https://app.roboflow.com/vectorstuff/vectorcompletedataset/8</a:t>
            </a:r>
            <a:endParaRPr lang="en-IN"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7E5B9ED-60DF-65DE-E15E-35C37B659016}"/>
              </a:ext>
            </a:extLst>
          </p:cNvPr>
          <p:cNvSpPr txBox="1"/>
          <p:nvPr/>
        </p:nvSpPr>
        <p:spPr>
          <a:xfrm>
            <a:off x="5938838" y="6173837"/>
            <a:ext cx="6410324" cy="369332"/>
          </a:xfrm>
          <a:prstGeom prst="rect">
            <a:avLst/>
          </a:prstGeom>
          <a:noFill/>
        </p:spPr>
        <p:txBody>
          <a:bodyPr wrap="square">
            <a:spAutoFit/>
          </a:bodyPr>
          <a:lstStyle/>
          <a:p>
            <a:r>
              <a:rPr lang="en-US" dirty="0"/>
              <a:t>Yolov7 &gt; Yolov6 &gt; Yolov5</a:t>
            </a:r>
          </a:p>
        </p:txBody>
      </p:sp>
    </p:spTree>
    <p:extLst>
      <p:ext uri="{BB962C8B-B14F-4D97-AF65-F5344CB8AC3E}">
        <p14:creationId xmlns:p14="http://schemas.microsoft.com/office/powerpoint/2010/main" val="197724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9F197D4-C0A5-8EA4-13B7-F9E551428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723" y="832764"/>
            <a:ext cx="5041477" cy="14282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977B43-E8CF-221D-8FCB-F2DB695EA021}"/>
              </a:ext>
            </a:extLst>
          </p:cNvPr>
          <p:cNvSpPr txBox="1"/>
          <p:nvPr/>
        </p:nvSpPr>
        <p:spPr>
          <a:xfrm>
            <a:off x="368723" y="2463284"/>
            <a:ext cx="6096000" cy="369332"/>
          </a:xfrm>
          <a:prstGeom prst="rect">
            <a:avLst/>
          </a:prstGeom>
          <a:noFill/>
        </p:spPr>
        <p:txBody>
          <a:bodyPr wrap="square">
            <a:spAutoFit/>
          </a:bodyPr>
          <a:lstStyle/>
          <a:p>
            <a:r>
              <a:rPr lang="en-US" dirty="0"/>
              <a:t>Yolov6 &gt; Yolov7 &gt;= Yolov5</a:t>
            </a:r>
          </a:p>
        </p:txBody>
      </p:sp>
      <p:sp>
        <p:nvSpPr>
          <p:cNvPr id="6" name="TextBox 5">
            <a:extLst>
              <a:ext uri="{FF2B5EF4-FFF2-40B4-BE49-F238E27FC236}">
                <a16:creationId xmlns:a16="http://schemas.microsoft.com/office/drawing/2014/main" id="{0FA8FE91-F382-DF75-69AE-6479790ACB2C}"/>
              </a:ext>
            </a:extLst>
          </p:cNvPr>
          <p:cNvSpPr txBox="1"/>
          <p:nvPr/>
        </p:nvSpPr>
        <p:spPr>
          <a:xfrm>
            <a:off x="368723" y="3200400"/>
            <a:ext cx="11404177" cy="2308324"/>
          </a:xfrm>
          <a:prstGeom prst="rect">
            <a:avLst/>
          </a:prstGeom>
          <a:noFill/>
        </p:spPr>
        <p:txBody>
          <a:bodyPr wrap="square" rtlCol="0">
            <a:spAutoFit/>
          </a:bodyPr>
          <a:lstStyle/>
          <a:p>
            <a:r>
              <a:rPr lang="en-US" sz="2400" dirty="0"/>
              <a:t>So for accuracy we have Yolov7 as best followed by Yolov5 then Yolov6.</a:t>
            </a:r>
          </a:p>
          <a:p>
            <a:r>
              <a:rPr lang="en-US" sz="2400" dirty="0"/>
              <a:t>For training time we have minimum time taken by Yolov5 followed by Yolov6 then Yolov7</a:t>
            </a:r>
          </a:p>
          <a:p>
            <a:r>
              <a:rPr lang="en-US" sz="2400" dirty="0"/>
              <a:t>For inference time we have minimum time taken by Yolov5 followed by Yolov6 then Yolov7</a:t>
            </a:r>
          </a:p>
          <a:p>
            <a:endParaRPr lang="en-US" sz="2400" dirty="0"/>
          </a:p>
          <a:p>
            <a:r>
              <a:rPr lang="en-US" sz="2400" dirty="0"/>
              <a:t>So I believe we must use YoloV7 if we have high quality computational resources or if dataset is small else YoloV5 . </a:t>
            </a:r>
            <a:r>
              <a:rPr lang="en-US" sz="2400"/>
              <a:t>YoloV6 must not be used.</a:t>
            </a:r>
            <a:endParaRPr lang="en-IN" sz="2400" dirty="0"/>
          </a:p>
        </p:txBody>
      </p:sp>
    </p:spTree>
    <p:extLst>
      <p:ext uri="{BB962C8B-B14F-4D97-AF65-F5344CB8AC3E}">
        <p14:creationId xmlns:p14="http://schemas.microsoft.com/office/powerpoint/2010/main" val="380722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A019-41CD-DBB9-19EC-9620874DB268}"/>
              </a:ext>
            </a:extLst>
          </p:cNvPr>
          <p:cNvSpPr>
            <a:spLocks noGrp="1"/>
          </p:cNvSpPr>
          <p:nvPr>
            <p:ph type="title"/>
          </p:nvPr>
        </p:nvSpPr>
        <p:spPr/>
        <p:txBody>
          <a:bodyPr/>
          <a:lstStyle/>
          <a:p>
            <a:r>
              <a:rPr lang="en-US" dirty="0"/>
              <a:t>Small Object Tracking</a:t>
            </a:r>
            <a:endParaRPr lang="en-IN" dirty="0"/>
          </a:p>
        </p:txBody>
      </p:sp>
      <p:sp>
        <p:nvSpPr>
          <p:cNvPr id="3" name="Content Placeholder 2">
            <a:extLst>
              <a:ext uri="{FF2B5EF4-FFF2-40B4-BE49-F238E27FC236}">
                <a16:creationId xmlns:a16="http://schemas.microsoft.com/office/drawing/2014/main" id="{558FEEA3-E2F1-626B-7DA8-3F13EB180F86}"/>
              </a:ext>
            </a:extLst>
          </p:cNvPr>
          <p:cNvSpPr>
            <a:spLocks noGrp="1"/>
          </p:cNvSpPr>
          <p:nvPr>
            <p:ph idx="1"/>
          </p:nvPr>
        </p:nvSpPr>
        <p:spPr/>
        <p:txBody>
          <a:bodyPr/>
          <a:lstStyle/>
          <a:p>
            <a:r>
              <a:rPr lang="en-US" dirty="0"/>
              <a:t>Work </a:t>
            </a:r>
            <a:r>
              <a:rPr lang="en-US"/>
              <a:t>in progress</a:t>
            </a:r>
            <a:endParaRPr lang="en-IN"/>
          </a:p>
        </p:txBody>
      </p:sp>
    </p:spTree>
    <p:extLst>
      <p:ext uri="{BB962C8B-B14F-4D97-AF65-F5344CB8AC3E}">
        <p14:creationId xmlns:p14="http://schemas.microsoft.com/office/powerpoint/2010/main" val="297238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9DF-A435-144E-B68B-367771A8ABC3}"/>
              </a:ext>
            </a:extLst>
          </p:cNvPr>
          <p:cNvSpPr>
            <a:spLocks noGrp="1"/>
          </p:cNvSpPr>
          <p:nvPr>
            <p:ph type="title"/>
          </p:nvPr>
        </p:nvSpPr>
        <p:spPr>
          <a:xfrm>
            <a:off x="838200" y="365126"/>
            <a:ext cx="10515600" cy="882649"/>
          </a:xfrm>
        </p:spPr>
        <p:txBody>
          <a:bodyPr>
            <a:normAutofit/>
          </a:bodyPr>
          <a:lstStyle/>
          <a:p>
            <a:r>
              <a:rPr lang="en-US" sz="3200" b="1" dirty="0"/>
              <a:t>LOST (Localizing Objects with Self-Supervised Transformers)</a:t>
            </a:r>
            <a:endParaRPr lang="en-IN" sz="3200" b="1" dirty="0"/>
          </a:p>
        </p:txBody>
      </p:sp>
      <p:sp>
        <p:nvSpPr>
          <p:cNvPr id="3" name="Content Placeholder 2">
            <a:extLst>
              <a:ext uri="{FF2B5EF4-FFF2-40B4-BE49-F238E27FC236}">
                <a16:creationId xmlns:a16="http://schemas.microsoft.com/office/drawing/2014/main" id="{BFFEA412-7E48-0F19-6C6F-C2E3C36AF94C}"/>
              </a:ext>
            </a:extLst>
          </p:cNvPr>
          <p:cNvSpPr>
            <a:spLocks noGrp="1"/>
          </p:cNvSpPr>
          <p:nvPr>
            <p:ph idx="1"/>
          </p:nvPr>
        </p:nvSpPr>
        <p:spPr>
          <a:xfrm>
            <a:off x="838200" y="1639886"/>
            <a:ext cx="10515600" cy="4852988"/>
          </a:xfrm>
        </p:spPr>
        <p:txBody>
          <a:bodyPr>
            <a:normAutofit/>
          </a:bodyPr>
          <a:lstStyle/>
          <a:p>
            <a:r>
              <a:rPr lang="en-US" b="1" dirty="0"/>
              <a:t>Paper: </a:t>
            </a:r>
            <a:r>
              <a:rPr lang="en-US" dirty="0">
                <a:hlinkClick r:id="rId2"/>
              </a:rPr>
              <a:t>https://arxiv.org/abs/2109.14279</a:t>
            </a:r>
            <a:endParaRPr lang="en-US" dirty="0"/>
          </a:p>
          <a:p>
            <a:pPr marL="0" indent="0">
              <a:buNone/>
            </a:pPr>
            <a:endParaRPr lang="en-US" dirty="0"/>
          </a:p>
          <a:p>
            <a:r>
              <a:rPr lang="en-US" b="1" dirty="0"/>
              <a:t>Approach: </a:t>
            </a:r>
            <a:r>
              <a:rPr lang="en-US" dirty="0"/>
              <a:t>Use the activation features of a vision transformer pre-trained in a self-supervised manner. Does not require any external object proposal nor any exploration of the image collection and it operates on a single image.</a:t>
            </a:r>
          </a:p>
          <a:p>
            <a:endParaRPr lang="en-US" dirty="0"/>
          </a:p>
          <a:p>
            <a:r>
              <a:rPr lang="en-US" b="1" dirty="0"/>
              <a:t>Our usage: </a:t>
            </a:r>
            <a:r>
              <a:rPr lang="en-US" dirty="0"/>
              <a:t>Since LOST is responsible for localizing the objects in the image we get the output as the bounding box on the object. Can be extended for streetlight as objects as custom training.</a:t>
            </a:r>
            <a:endParaRPr lang="en-IN" b="1" dirty="0"/>
          </a:p>
        </p:txBody>
      </p:sp>
    </p:spTree>
    <p:extLst>
      <p:ext uri="{BB962C8B-B14F-4D97-AF65-F5344CB8AC3E}">
        <p14:creationId xmlns:p14="http://schemas.microsoft.com/office/powerpoint/2010/main" val="377311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E053-2DB7-0934-CA3F-02EE579E3CB5}"/>
              </a:ext>
            </a:extLst>
          </p:cNvPr>
          <p:cNvSpPr>
            <a:spLocks noGrp="1"/>
          </p:cNvSpPr>
          <p:nvPr>
            <p:ph type="title"/>
          </p:nvPr>
        </p:nvSpPr>
        <p:spPr/>
        <p:txBody>
          <a:bodyPr/>
          <a:lstStyle/>
          <a:p>
            <a:r>
              <a:rPr lang="en-US" b="1" dirty="0"/>
              <a:t>Super point</a:t>
            </a:r>
            <a:endParaRPr lang="en-IN" b="1" dirty="0"/>
          </a:p>
        </p:txBody>
      </p:sp>
      <p:sp>
        <p:nvSpPr>
          <p:cNvPr id="3" name="Content Placeholder 2">
            <a:extLst>
              <a:ext uri="{FF2B5EF4-FFF2-40B4-BE49-F238E27FC236}">
                <a16:creationId xmlns:a16="http://schemas.microsoft.com/office/drawing/2014/main" id="{2C68C44E-4570-D434-6EBD-9E0D9203FD21}"/>
              </a:ext>
            </a:extLst>
          </p:cNvPr>
          <p:cNvSpPr>
            <a:spLocks noGrp="1"/>
          </p:cNvSpPr>
          <p:nvPr>
            <p:ph idx="1"/>
          </p:nvPr>
        </p:nvSpPr>
        <p:spPr/>
        <p:txBody>
          <a:bodyPr>
            <a:normAutofit/>
          </a:bodyPr>
          <a:lstStyle/>
          <a:p>
            <a:r>
              <a:rPr lang="en-US" sz="2400" dirty="0"/>
              <a:t>Paper: </a:t>
            </a:r>
            <a:r>
              <a:rPr lang="en-US" sz="2400" dirty="0">
                <a:hlinkClick r:id="rId2"/>
              </a:rPr>
              <a:t>https://arxiv.org/abs/1712.07629</a:t>
            </a:r>
            <a:endParaRPr lang="en-US" sz="2400" dirty="0"/>
          </a:p>
          <a:p>
            <a:r>
              <a:rPr lang="en-US" sz="2400" dirty="0"/>
              <a:t>Approach: Fully-convolutional model operates on full-sized images and jointly computes pixel-level interest point locations and associated descriptors in one forward pass. Introduction of Homographic Adaptation, a multi-scale, multi-</a:t>
            </a:r>
            <a:r>
              <a:rPr lang="en-US" sz="2400" dirty="0" err="1"/>
              <a:t>homography</a:t>
            </a:r>
            <a:r>
              <a:rPr lang="en-US" sz="2400" dirty="0"/>
              <a:t> approach for boosting interest point detection repeatability and performing cross-domain adaptation (e.g., synthetic-to-real)</a:t>
            </a:r>
          </a:p>
          <a:p>
            <a:r>
              <a:rPr lang="en-US" sz="2400" dirty="0"/>
              <a:t>Usage: </a:t>
            </a:r>
          </a:p>
          <a:p>
            <a:endParaRPr lang="en-IN" sz="2400" dirty="0"/>
          </a:p>
        </p:txBody>
      </p:sp>
    </p:spTree>
    <p:extLst>
      <p:ext uri="{BB962C8B-B14F-4D97-AF65-F5344CB8AC3E}">
        <p14:creationId xmlns:p14="http://schemas.microsoft.com/office/powerpoint/2010/main" val="6503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01BF-A513-E77F-7F41-F25441BEFDBB}"/>
              </a:ext>
            </a:extLst>
          </p:cNvPr>
          <p:cNvSpPr>
            <a:spLocks noGrp="1"/>
          </p:cNvSpPr>
          <p:nvPr>
            <p:ph type="title"/>
          </p:nvPr>
        </p:nvSpPr>
        <p:spPr/>
        <p:txBody>
          <a:bodyPr/>
          <a:lstStyle/>
          <a:p>
            <a:r>
              <a:rPr lang="en-US" dirty="0"/>
              <a:t>SHOT (Source Hypothesis Transfer)</a:t>
            </a:r>
            <a:endParaRPr lang="en-IN" dirty="0"/>
          </a:p>
        </p:txBody>
      </p:sp>
      <p:sp>
        <p:nvSpPr>
          <p:cNvPr id="3" name="Content Placeholder 2">
            <a:extLst>
              <a:ext uri="{FF2B5EF4-FFF2-40B4-BE49-F238E27FC236}">
                <a16:creationId xmlns:a16="http://schemas.microsoft.com/office/drawing/2014/main" id="{F4B6B6FF-7D76-A02D-793C-A97C9B5A1E37}"/>
              </a:ext>
            </a:extLst>
          </p:cNvPr>
          <p:cNvSpPr>
            <a:spLocks noGrp="1"/>
          </p:cNvSpPr>
          <p:nvPr>
            <p:ph idx="1"/>
          </p:nvPr>
        </p:nvSpPr>
        <p:spPr/>
        <p:txBody>
          <a:bodyPr>
            <a:normAutofit/>
          </a:bodyPr>
          <a:lstStyle/>
          <a:p>
            <a:r>
              <a:rPr lang="en-US" sz="2400" dirty="0"/>
              <a:t>Paper: </a:t>
            </a:r>
            <a:r>
              <a:rPr lang="en-US" sz="2400" dirty="0">
                <a:hlinkClick r:id="rId2"/>
              </a:rPr>
              <a:t>http://proceedings.mlr.press/v119/liang20a.html</a:t>
            </a:r>
            <a:endParaRPr lang="en-US" sz="2400" dirty="0"/>
          </a:p>
          <a:p>
            <a:r>
              <a:rPr lang="en-US" sz="2400" dirty="0"/>
              <a:t>Approach: A classification model available trained over, instead of accessing to, the source data. To effectively utilize the source model for adaptation, SHOT learns the feature extraction module for the target domain by fitting the target data features to the frozen source classification module. Specifically, SHOT exploits both information maximization and self-supervised learning for the feature extraction module learning to ensure the target features are implicitly aligned with the features of unseen source data via the same hypothesis</a:t>
            </a:r>
          </a:p>
          <a:p>
            <a:r>
              <a:rPr lang="en-US" sz="2400" dirty="0"/>
              <a:t>Usage: Since we have source data no need to use this method.</a:t>
            </a:r>
            <a:endParaRPr lang="en-IN" sz="2400" dirty="0"/>
          </a:p>
        </p:txBody>
      </p:sp>
    </p:spTree>
    <p:extLst>
      <p:ext uri="{BB962C8B-B14F-4D97-AF65-F5344CB8AC3E}">
        <p14:creationId xmlns:p14="http://schemas.microsoft.com/office/powerpoint/2010/main" val="454861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497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Street light detection </vt:lpstr>
      <vt:lpstr>Results update</vt:lpstr>
      <vt:lpstr>Active Learning for annotations</vt:lpstr>
      <vt:lpstr>YoloV5 vs YoloV6 vs YoloV7</vt:lpstr>
      <vt:lpstr>PowerPoint Presentation</vt:lpstr>
      <vt:lpstr>Small Object Tracking</vt:lpstr>
      <vt:lpstr>LOST (Localizing Objects with Self-Supervised Transformers)</vt:lpstr>
      <vt:lpstr>Super point</vt:lpstr>
      <vt:lpstr>SHOT (Source Hypothesis Transfer)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light detection </dc:title>
  <dc:creator>Vedang Kshirsagar</dc:creator>
  <cp:lastModifiedBy>Vedang Kshirsagar</cp:lastModifiedBy>
  <cp:revision>10</cp:revision>
  <dcterms:created xsi:type="dcterms:W3CDTF">2022-08-24T18:38:38Z</dcterms:created>
  <dcterms:modified xsi:type="dcterms:W3CDTF">2022-08-31T18:14:01Z</dcterms:modified>
</cp:coreProperties>
</file>