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4"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7222"/>
    <a:srgbClr val="F8BE9A"/>
    <a:srgbClr val="BC0000"/>
    <a:srgbClr val="DE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2FCB-CC22-2517-793D-8BA66527B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E53C2-9D46-23C1-636F-3BE616E81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D1DAD8-A35F-9093-1944-7A9378498D5F}"/>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A71C0A4D-1D25-9745-3ED6-4B28834D9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02128-142A-14E0-5338-BCAC535DB3ED}"/>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386015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7E69-18B1-A8F1-1EE4-ABCB40C943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6F3283-65E4-8815-FE57-41EC2A9D7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DB16A-118A-33EC-BD4B-0EC549DA385E}"/>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033A3851-D90A-ADB3-83EA-DEC395095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87396-BC30-B852-13B9-E736F9C265E0}"/>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199960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ED513-A31D-6CE4-C659-322F2CB3F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3BC8D-765B-F1C1-5BCD-713FCED83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437D8C-47E8-EC96-E55C-3B18FAFA4CEC}"/>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864BB5D8-B0BF-5228-5AF1-88A318E97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BAE26-A942-7187-D18C-0AF1892B2DD5}"/>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198664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E4D9-2A88-A946-69EB-545AA11B76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C692-781E-D016-09AD-7932686CA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3F0B8-6541-2D96-657A-CF2D5DC20300}"/>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F94FDB50-3A5F-881D-D646-5F06BE51C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84B88-1EF9-E1FC-0D40-38B114593932}"/>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2625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D4CC-34B0-A140-F592-EAC685122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1C0D51-876C-0CF2-7C35-102CE4A58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443D6-7B79-1A73-50DB-5ACF051D1050}"/>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7E0AA2BC-51BB-986E-E929-23C2C6C23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776DB-C12E-ECF3-DFC7-29FA87112206}"/>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321098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8252-B52A-D160-98FB-DCCEAF647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D71023-D1AF-9008-1610-7AD85EB36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AAEE19-AC6D-2909-87AE-1ED4C1E170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39E80-5863-082B-82C6-5D4CAAE928EF}"/>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6" name="Footer Placeholder 5">
            <a:extLst>
              <a:ext uri="{FF2B5EF4-FFF2-40B4-BE49-F238E27FC236}">
                <a16:creationId xmlns:a16="http://schemas.microsoft.com/office/drawing/2014/main" id="{2D7D6AA8-6838-FC47-FE1E-FEB0E14C2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57EF7-BEC1-A7F7-C263-936F073CB315}"/>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276643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4B04-3E9A-277F-2F49-C5A4A1A483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377C06-13A9-47E4-EAD4-C83136365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FEB-2211-F188-A946-42C069526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B06250-3C3A-FCEC-A3BC-8E95DA90F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56F69-D3C3-6025-53B6-E2DA4915A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56984C-BAEF-2E12-7F2B-38CAEB027339}"/>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8" name="Footer Placeholder 7">
            <a:extLst>
              <a:ext uri="{FF2B5EF4-FFF2-40B4-BE49-F238E27FC236}">
                <a16:creationId xmlns:a16="http://schemas.microsoft.com/office/drawing/2014/main" id="{19624FE7-D4C7-54E8-B152-0CC7B9AA73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2FE273-4405-08DE-3C7E-A804B01CC27E}"/>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17816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387A-029B-8FBE-7466-D63625CED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82AEDE-6DC4-DC02-DFCE-0ED1A7EB933E}"/>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4" name="Footer Placeholder 3">
            <a:extLst>
              <a:ext uri="{FF2B5EF4-FFF2-40B4-BE49-F238E27FC236}">
                <a16:creationId xmlns:a16="http://schemas.microsoft.com/office/drawing/2014/main" id="{BC8770E4-F389-268E-5702-2C485D87A4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015C35-F859-5CC2-C5BC-E99C229028E2}"/>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359047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CDB35-C069-102E-D2DD-090EF89108C3}"/>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3" name="Footer Placeholder 2">
            <a:extLst>
              <a:ext uri="{FF2B5EF4-FFF2-40B4-BE49-F238E27FC236}">
                <a16:creationId xmlns:a16="http://schemas.microsoft.com/office/drawing/2014/main" id="{AD6D54F6-F242-A8DC-74EB-45514E6BCE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9EBE80-E47E-92D1-3F1E-7EF859AFA859}"/>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357062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A598-2103-BA0D-7050-791C652CE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028A81-4095-C022-E96A-F6CD2D0C8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955138-E1A4-0AE1-1DC1-49EED7EFF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93934-E7D3-3F06-EA77-BC5EE11F1318}"/>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6" name="Footer Placeholder 5">
            <a:extLst>
              <a:ext uri="{FF2B5EF4-FFF2-40B4-BE49-F238E27FC236}">
                <a16:creationId xmlns:a16="http://schemas.microsoft.com/office/drawing/2014/main" id="{BE9E8DC2-6B5C-DF2D-4707-69F45A64B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E95E4-9969-2476-2618-0B0E6B4C2B17}"/>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6107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E664-8F9D-C927-2EE6-58B976855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500A8-5EFD-1A70-37AC-C7EAD4ED9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503D7E-0305-67F3-D785-07E33B4D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E8C70-CCC2-AA05-DC8D-474A58710E21}"/>
              </a:ext>
            </a:extLst>
          </p:cNvPr>
          <p:cNvSpPr>
            <a:spLocks noGrp="1"/>
          </p:cNvSpPr>
          <p:nvPr>
            <p:ph type="dt" sz="half" idx="10"/>
          </p:nvPr>
        </p:nvSpPr>
        <p:spPr/>
        <p:txBody>
          <a:bodyPr/>
          <a:lstStyle/>
          <a:p>
            <a:fld id="{89A0A1A9-FA57-4758-A2FA-93B0BA6890B3}" type="datetimeFigureOut">
              <a:rPr lang="en-IN" smtClean="0"/>
              <a:t>22-12-2022</a:t>
            </a:fld>
            <a:endParaRPr lang="en-IN"/>
          </a:p>
        </p:txBody>
      </p:sp>
      <p:sp>
        <p:nvSpPr>
          <p:cNvPr id="6" name="Footer Placeholder 5">
            <a:extLst>
              <a:ext uri="{FF2B5EF4-FFF2-40B4-BE49-F238E27FC236}">
                <a16:creationId xmlns:a16="http://schemas.microsoft.com/office/drawing/2014/main" id="{DCF3F7A9-CF4A-41A3-B705-B2E926327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0ED52-E498-CBE5-5578-42DC33D9DC68}"/>
              </a:ext>
            </a:extLst>
          </p:cNvPr>
          <p:cNvSpPr>
            <a:spLocks noGrp="1"/>
          </p:cNvSpPr>
          <p:nvPr>
            <p:ph type="sldNum" sz="quarter" idx="12"/>
          </p:nvPr>
        </p:nvSpPr>
        <p:spPr/>
        <p:txBody>
          <a:bodyPr/>
          <a:lstStyle/>
          <a:p>
            <a:fld id="{8095CD79-CC3D-444D-87C2-F10248768B49}" type="slidenum">
              <a:rPr lang="en-IN" smtClean="0"/>
              <a:t>‹#›</a:t>
            </a:fld>
            <a:endParaRPr lang="en-IN"/>
          </a:p>
        </p:txBody>
      </p:sp>
    </p:spTree>
    <p:extLst>
      <p:ext uri="{BB962C8B-B14F-4D97-AF65-F5344CB8AC3E}">
        <p14:creationId xmlns:p14="http://schemas.microsoft.com/office/powerpoint/2010/main" val="25455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5535E-CD2E-7186-A478-3A7B4991D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DE2F81-D4B0-9B73-8FC1-F387A3C37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B6DAE-0F3F-4095-30EC-606DF88E4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0A1A9-FA57-4758-A2FA-93B0BA6890B3}" type="datetimeFigureOut">
              <a:rPr lang="en-IN" smtClean="0"/>
              <a:t>22-12-2022</a:t>
            </a:fld>
            <a:endParaRPr lang="en-IN"/>
          </a:p>
        </p:txBody>
      </p:sp>
      <p:sp>
        <p:nvSpPr>
          <p:cNvPr id="5" name="Footer Placeholder 4">
            <a:extLst>
              <a:ext uri="{FF2B5EF4-FFF2-40B4-BE49-F238E27FC236}">
                <a16:creationId xmlns:a16="http://schemas.microsoft.com/office/drawing/2014/main" id="{59A48D7A-D1C0-F804-C93E-98DDFE0AE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B1BAA1-8C5A-E498-A4AF-37601D7FF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5CD79-CC3D-444D-87C2-F10248768B49}" type="slidenum">
              <a:rPr lang="en-IN" smtClean="0"/>
              <a:t>‹#›</a:t>
            </a:fld>
            <a:endParaRPr lang="en-IN"/>
          </a:p>
        </p:txBody>
      </p:sp>
    </p:spTree>
    <p:extLst>
      <p:ext uri="{BB962C8B-B14F-4D97-AF65-F5344CB8AC3E}">
        <p14:creationId xmlns:p14="http://schemas.microsoft.com/office/powerpoint/2010/main" val="860897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hyperlink" Target="https://medium.com/analytics-vidhya/nba-machine-learning-position-predictor-488fef42ac1c" TargetMode="External"/><Relationship Id="rId3" Type="http://schemas.openxmlformats.org/officeDocument/2006/relationships/hyperlink" Target="https://www.researchgate.net/publication/330792855_Determine_The_Position_of_Basketball_Players_Using_SMART_Simple_Multi-Atribute_Rating_Technique_Method" TargetMode="External"/><Relationship Id="rId7" Type="http://schemas.openxmlformats.org/officeDocument/2006/relationships/hyperlink" Target="https://towardsdatascience.com/players-positions-and-probability-in-the-nba-c54360309616"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ncbi.nlm.nih.gov/pmc/articles/PMC6779240/" TargetMode="External"/><Relationship Id="rId11" Type="http://schemas.openxmlformats.org/officeDocument/2006/relationships/hyperlink" Target="https://towardsdatascience.com/simple-modeling-of-nba-positions-using-the-k-nearest-neighbors-machine-learning-algorithm-223b8addb08f" TargetMode="External"/><Relationship Id="rId5" Type="http://schemas.openxmlformats.org/officeDocument/2006/relationships/hyperlink" Target="https://www.researchgate.net/publication/233582240_The_inside_game_in_World_Basketball_Comparison_between_European_and_NBA_teams" TargetMode="External"/><Relationship Id="rId10" Type="http://schemas.openxmlformats.org/officeDocument/2006/relationships/hyperlink" Target="https://towardsdatascience.com/redefining-basketball-positions-with-unsupervised-learning-34988d03057" TargetMode="External"/><Relationship Id="rId4" Type="http://schemas.openxmlformats.org/officeDocument/2006/relationships/hyperlink" Target="https://www.researchgate.net/publication/258530792_A_Decade_of_Euroleague_Basketball_an_Analysis_of_Trends_and_Recent_Rule_Change_Effects" TargetMode="External"/><Relationship Id="rId9" Type="http://schemas.openxmlformats.org/officeDocument/2006/relationships/hyperlink" Target="https://medium.com/nerd-for-tech/predicting-nba-positions-using-machine-learning-algorithms-30c662fc947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DAA20-3118-5CD9-737D-A6B0925B583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3957D68E-FA97-CEBA-7ECC-6D27D3221CF8}"/>
              </a:ext>
            </a:extLst>
          </p:cNvPr>
          <p:cNvSpPr/>
          <p:nvPr/>
        </p:nvSpPr>
        <p:spPr>
          <a:xfrm>
            <a:off x="1406881" y="612844"/>
            <a:ext cx="9378238" cy="5632311"/>
          </a:xfrm>
          <a:prstGeom prst="rect">
            <a:avLst/>
          </a:prstGeom>
          <a:noFill/>
        </p:spPr>
        <p:txBody>
          <a:bodyPr wrap="square" lIns="91440" tIns="45720" rIns="91440" bIns="45720">
            <a:spAutoFit/>
          </a:bodyPr>
          <a:lstStyle/>
          <a:p>
            <a:pPr algn="ctr"/>
            <a:r>
              <a:rPr lang="en-US" sz="7200" b="1" dirty="0">
                <a:ln w="12700">
                  <a:solidFill>
                    <a:srgbClr val="EF7222"/>
                  </a:solidFill>
                  <a:prstDash val="solid"/>
                </a:ln>
                <a:pattFill prst="pct50">
                  <a:fgClr>
                    <a:srgbClr val="EF7222"/>
                  </a:fgClr>
                  <a:bgClr>
                    <a:schemeClr val="accent2">
                      <a:lumMod val="20000"/>
                      <a:lumOff val="80000"/>
                    </a:schemeClr>
                  </a:bgClr>
                </a:pattFill>
                <a:effectLst>
                  <a:outerShdw dist="38100" dir="2640000" algn="bl" rotWithShape="0">
                    <a:srgbClr val="EF7222"/>
                  </a:outerShdw>
                </a:effectLst>
                <a:latin typeface="IBM Plex Mono" panose="020B0509050203000203" pitchFamily="49" charset="0"/>
              </a:rPr>
              <a:t>MACHINE LEARNING BASED ANALYSIS FOR POSITION FLUIDITY IN BASKETBALL</a:t>
            </a:r>
            <a:endParaRPr lang="en-IN" sz="7200" b="1" dirty="0">
              <a:ln w="12700">
                <a:solidFill>
                  <a:srgbClr val="EF7222"/>
                </a:solidFill>
                <a:prstDash val="solid"/>
              </a:ln>
              <a:pattFill prst="pct50">
                <a:fgClr>
                  <a:srgbClr val="EF7222"/>
                </a:fgClr>
                <a:bgClr>
                  <a:schemeClr val="accent2">
                    <a:lumMod val="20000"/>
                    <a:lumOff val="80000"/>
                  </a:schemeClr>
                </a:bgClr>
              </a:pattFill>
              <a:effectLst>
                <a:outerShdw dist="38100" dir="2640000" algn="bl" rotWithShape="0">
                  <a:srgbClr val="EF7222"/>
                </a:outerShdw>
              </a:effectLst>
              <a:latin typeface="IBM Plex Mono" panose="020B0509050203000203" pitchFamily="49" charset="0"/>
            </a:endParaRPr>
          </a:p>
        </p:txBody>
      </p:sp>
      <p:pic>
        <p:nvPicPr>
          <p:cNvPr id="5" name="Picture 4">
            <a:extLst>
              <a:ext uri="{FF2B5EF4-FFF2-40B4-BE49-F238E27FC236}">
                <a16:creationId xmlns:a16="http://schemas.microsoft.com/office/drawing/2014/main" id="{3E8E80D4-CC12-D68B-7AA2-429887445DA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Tree>
    <p:extLst>
      <p:ext uri="{BB962C8B-B14F-4D97-AF65-F5344CB8AC3E}">
        <p14:creationId xmlns:p14="http://schemas.microsoft.com/office/powerpoint/2010/main" val="233810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4FC45AD-AF1B-2007-EC07-C5F8836BB969}"/>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PLAYER NAMES</a:t>
            </a:r>
          </a:p>
        </p:txBody>
      </p:sp>
      <p:pic>
        <p:nvPicPr>
          <p:cNvPr id="5" name="Picture 4">
            <a:extLst>
              <a:ext uri="{FF2B5EF4-FFF2-40B4-BE49-F238E27FC236}">
                <a16:creationId xmlns:a16="http://schemas.microsoft.com/office/drawing/2014/main" id="{8DFD9BA9-90BD-3E47-76F1-1B4AAE0A828F}"/>
              </a:ext>
            </a:extLst>
          </p:cNvPr>
          <p:cNvPicPr>
            <a:picLocks noChangeAspect="1"/>
          </p:cNvPicPr>
          <p:nvPr/>
        </p:nvPicPr>
        <p:blipFill>
          <a:blip r:embed="rId3"/>
          <a:stretch>
            <a:fillRect/>
          </a:stretch>
        </p:blipFill>
        <p:spPr>
          <a:xfrm>
            <a:off x="1041990" y="2173787"/>
            <a:ext cx="3120244" cy="3897529"/>
          </a:xfrm>
          <a:prstGeom prst="rect">
            <a:avLst/>
          </a:prstGeom>
          <a:ln w="19050">
            <a:solidFill>
              <a:srgbClr val="EF7222"/>
            </a:solidFill>
          </a:ln>
        </p:spPr>
      </p:pic>
      <p:sp>
        <p:nvSpPr>
          <p:cNvPr id="7" name="Rectangle 6">
            <a:extLst>
              <a:ext uri="{FF2B5EF4-FFF2-40B4-BE49-F238E27FC236}">
                <a16:creationId xmlns:a16="http://schemas.microsoft.com/office/drawing/2014/main" id="{0F75EE2E-2BAD-0EDF-2476-2387203997F5}"/>
              </a:ext>
            </a:extLst>
          </p:cNvPr>
          <p:cNvSpPr/>
          <p:nvPr/>
        </p:nvSpPr>
        <p:spPr>
          <a:xfrm>
            <a:off x="1041991" y="2309091"/>
            <a:ext cx="3120244" cy="2373745"/>
          </a:xfrm>
          <a:prstGeom prst="rect">
            <a:avLst/>
          </a:prstGeom>
          <a:solidFill>
            <a:schemeClr val="accent2">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66A8E005-C8A9-12F8-E7B4-6962B32EE3C4}"/>
              </a:ext>
            </a:extLst>
          </p:cNvPr>
          <p:cNvPicPr>
            <a:picLocks noChangeAspect="1"/>
          </p:cNvPicPr>
          <p:nvPr/>
        </p:nvPicPr>
        <p:blipFill>
          <a:blip r:embed="rId4"/>
          <a:stretch>
            <a:fillRect/>
          </a:stretch>
        </p:blipFill>
        <p:spPr>
          <a:xfrm>
            <a:off x="5555580" y="2173787"/>
            <a:ext cx="3430306" cy="1357613"/>
          </a:xfrm>
          <a:prstGeom prst="rect">
            <a:avLst/>
          </a:prstGeom>
          <a:ln w="19050">
            <a:solidFill>
              <a:srgbClr val="EF7222"/>
            </a:solidFill>
          </a:ln>
        </p:spPr>
      </p:pic>
      <p:sp>
        <p:nvSpPr>
          <p:cNvPr id="19" name="Rectangle 18">
            <a:extLst>
              <a:ext uri="{FF2B5EF4-FFF2-40B4-BE49-F238E27FC236}">
                <a16:creationId xmlns:a16="http://schemas.microsoft.com/office/drawing/2014/main" id="{92ABE10D-2F1A-1771-948A-1D7DC1938CBA}"/>
              </a:ext>
            </a:extLst>
          </p:cNvPr>
          <p:cNvSpPr/>
          <p:nvPr/>
        </p:nvSpPr>
        <p:spPr>
          <a:xfrm>
            <a:off x="5695051" y="2718045"/>
            <a:ext cx="3100388" cy="623888"/>
          </a:xfrm>
          <a:prstGeom prst="rect">
            <a:avLst/>
          </a:prstGeom>
          <a:noFill/>
          <a:ln w="12700" cap="flat" cmpd="sng" algn="ctr">
            <a:solidFill>
              <a:srgbClr val="EF7222"/>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B874B61A-15F7-540D-CBEF-7091BBF77B0A}"/>
              </a:ext>
            </a:extLst>
          </p:cNvPr>
          <p:cNvCxnSpPr>
            <a:cxnSpLocks/>
            <a:stCxn id="7" idx="3"/>
          </p:cNvCxnSpPr>
          <p:nvPr/>
        </p:nvCxnSpPr>
        <p:spPr>
          <a:xfrm flipV="1">
            <a:off x="4162235" y="3015276"/>
            <a:ext cx="1532816" cy="480688"/>
          </a:xfrm>
          <a:prstGeom prst="straightConnector1">
            <a:avLst/>
          </a:prstGeom>
          <a:ln w="19050">
            <a:solidFill>
              <a:srgbClr val="EF7222"/>
            </a:solidFill>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38A9811F-3D1E-62C4-9EF6-E5177C9A269F}"/>
              </a:ext>
            </a:extLst>
          </p:cNvPr>
          <p:cNvPicPr>
            <a:picLocks noChangeAspect="1"/>
          </p:cNvPicPr>
          <p:nvPr/>
        </p:nvPicPr>
        <p:blipFill>
          <a:blip r:embed="rId5"/>
          <a:stretch>
            <a:fillRect/>
          </a:stretch>
        </p:blipFill>
        <p:spPr>
          <a:xfrm>
            <a:off x="5551367" y="3828631"/>
            <a:ext cx="3415515" cy="2260524"/>
          </a:xfrm>
          <a:prstGeom prst="rect">
            <a:avLst/>
          </a:prstGeom>
          <a:ln w="19050">
            <a:solidFill>
              <a:srgbClr val="EF7222"/>
            </a:solidFill>
          </a:ln>
        </p:spPr>
      </p:pic>
    </p:spTree>
    <p:extLst>
      <p:ext uri="{BB962C8B-B14F-4D97-AF65-F5344CB8AC3E}">
        <p14:creationId xmlns:p14="http://schemas.microsoft.com/office/powerpoint/2010/main" val="366774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26"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4FC45AD-AF1B-2007-EC07-C5F8836BB969}"/>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CHALLENGE FACED</a:t>
            </a:r>
          </a:p>
        </p:txBody>
      </p:sp>
      <p:pic>
        <p:nvPicPr>
          <p:cNvPr id="6" name="Picture 5">
            <a:extLst>
              <a:ext uri="{FF2B5EF4-FFF2-40B4-BE49-F238E27FC236}">
                <a16:creationId xmlns:a16="http://schemas.microsoft.com/office/drawing/2014/main" id="{8F01BFA0-F71E-BA5A-B733-022F8F5728DC}"/>
              </a:ext>
            </a:extLst>
          </p:cNvPr>
          <p:cNvPicPr>
            <a:picLocks noChangeAspect="1"/>
          </p:cNvPicPr>
          <p:nvPr/>
        </p:nvPicPr>
        <p:blipFill rotWithShape="1">
          <a:blip r:embed="rId3"/>
          <a:srcRect l="12255" t="1084" r="12270"/>
          <a:stretch/>
        </p:blipFill>
        <p:spPr>
          <a:xfrm>
            <a:off x="1088970" y="2047439"/>
            <a:ext cx="2648842" cy="1705002"/>
          </a:xfrm>
          <a:prstGeom prst="rect">
            <a:avLst/>
          </a:prstGeom>
          <a:ln w="19050">
            <a:solidFill>
              <a:srgbClr val="EF7222"/>
            </a:solidFill>
          </a:ln>
        </p:spPr>
      </p:pic>
      <p:pic>
        <p:nvPicPr>
          <p:cNvPr id="11" name="Picture 10">
            <a:extLst>
              <a:ext uri="{FF2B5EF4-FFF2-40B4-BE49-F238E27FC236}">
                <a16:creationId xmlns:a16="http://schemas.microsoft.com/office/drawing/2014/main" id="{C3E1499C-B364-8F9B-5BA1-C30F4672CAA6}"/>
              </a:ext>
            </a:extLst>
          </p:cNvPr>
          <p:cNvPicPr>
            <a:picLocks noChangeAspect="1"/>
          </p:cNvPicPr>
          <p:nvPr/>
        </p:nvPicPr>
        <p:blipFill>
          <a:blip r:embed="rId4"/>
          <a:stretch>
            <a:fillRect/>
          </a:stretch>
        </p:blipFill>
        <p:spPr>
          <a:xfrm>
            <a:off x="1098703" y="4581572"/>
            <a:ext cx="2648842" cy="1685461"/>
          </a:xfrm>
          <a:prstGeom prst="rect">
            <a:avLst/>
          </a:prstGeom>
          <a:ln w="19050">
            <a:solidFill>
              <a:srgbClr val="EF7222"/>
            </a:solidFill>
          </a:ln>
        </p:spPr>
      </p:pic>
      <p:sp>
        <p:nvSpPr>
          <p:cNvPr id="12" name="TextBox 11">
            <a:extLst>
              <a:ext uri="{FF2B5EF4-FFF2-40B4-BE49-F238E27FC236}">
                <a16:creationId xmlns:a16="http://schemas.microsoft.com/office/drawing/2014/main" id="{10B665D9-FC27-D9E4-964E-9D9F92A9933A}"/>
              </a:ext>
            </a:extLst>
          </p:cNvPr>
          <p:cNvSpPr txBox="1"/>
          <p:nvPr/>
        </p:nvSpPr>
        <p:spPr>
          <a:xfrm>
            <a:off x="2176902" y="3966951"/>
            <a:ext cx="492443" cy="400110"/>
          </a:xfrm>
          <a:prstGeom prst="rect">
            <a:avLst/>
          </a:prstGeom>
          <a:noFill/>
        </p:spPr>
        <p:txBody>
          <a:bodyPr wrap="none" rtlCol="0">
            <a:spAutoFit/>
          </a:bodyPr>
          <a:lstStyle/>
          <a:p>
            <a:r>
              <a:rPr lang="en-US" sz="2000" b="1" dirty="0">
                <a:solidFill>
                  <a:srgbClr val="EF7222"/>
                </a:solidFill>
                <a:latin typeface="IBM Plex Mono" panose="020B0509050203000203" pitchFamily="49" charset="0"/>
              </a:rPr>
              <a:t>OR</a:t>
            </a:r>
            <a:endParaRPr lang="en-IN" sz="2000" b="1" dirty="0">
              <a:solidFill>
                <a:srgbClr val="EF7222"/>
              </a:solidFill>
              <a:latin typeface="IBM Plex Mono" panose="020B0509050203000203" pitchFamily="49" charset="0"/>
            </a:endParaRPr>
          </a:p>
        </p:txBody>
      </p:sp>
      <p:pic>
        <p:nvPicPr>
          <p:cNvPr id="16" name="Picture 15">
            <a:extLst>
              <a:ext uri="{FF2B5EF4-FFF2-40B4-BE49-F238E27FC236}">
                <a16:creationId xmlns:a16="http://schemas.microsoft.com/office/drawing/2014/main" id="{2B0A604F-F62C-4B62-4173-D3E363E2DF69}"/>
              </a:ext>
            </a:extLst>
          </p:cNvPr>
          <p:cNvPicPr>
            <a:picLocks noChangeAspect="1"/>
          </p:cNvPicPr>
          <p:nvPr/>
        </p:nvPicPr>
        <p:blipFill>
          <a:blip r:embed="rId5"/>
          <a:stretch>
            <a:fillRect/>
          </a:stretch>
        </p:blipFill>
        <p:spPr>
          <a:xfrm>
            <a:off x="5100001" y="1980928"/>
            <a:ext cx="5720076" cy="3661826"/>
          </a:xfrm>
          <a:prstGeom prst="rect">
            <a:avLst/>
          </a:prstGeom>
          <a:ln w="19050">
            <a:solidFill>
              <a:srgbClr val="EF7222"/>
            </a:solidFill>
          </a:ln>
        </p:spPr>
      </p:pic>
      <p:sp>
        <p:nvSpPr>
          <p:cNvPr id="2" name="TextBox 1">
            <a:extLst>
              <a:ext uri="{FF2B5EF4-FFF2-40B4-BE49-F238E27FC236}">
                <a16:creationId xmlns:a16="http://schemas.microsoft.com/office/drawing/2014/main" id="{70012A69-5DF3-86B5-D7EE-29D046AE848D}"/>
              </a:ext>
            </a:extLst>
          </p:cNvPr>
          <p:cNvSpPr txBox="1"/>
          <p:nvPr/>
        </p:nvSpPr>
        <p:spPr>
          <a:xfrm>
            <a:off x="6213407" y="5740852"/>
            <a:ext cx="3493264" cy="369332"/>
          </a:xfrm>
          <a:prstGeom prst="rect">
            <a:avLst/>
          </a:prstGeom>
          <a:noFill/>
        </p:spPr>
        <p:txBody>
          <a:bodyPr wrap="none" rtlCol="0">
            <a:spAutoFit/>
          </a:bodyPr>
          <a:lstStyle/>
          <a:p>
            <a:r>
              <a:rPr lang="en-US" dirty="0">
                <a:solidFill>
                  <a:srgbClr val="EF7222"/>
                </a:solidFill>
                <a:latin typeface="IBM Plex Mono" panose="020B0509050203000203" pitchFamily="49" charset="0"/>
              </a:rPr>
              <a:t>Solution for the problem</a:t>
            </a:r>
            <a:endParaRPr lang="en-IN" dirty="0">
              <a:solidFill>
                <a:srgbClr val="EF7222"/>
              </a:solidFill>
              <a:latin typeface="IBM Plex Mono" panose="020B0509050203000203" pitchFamily="49" charset="0"/>
            </a:endParaRPr>
          </a:p>
        </p:txBody>
      </p:sp>
    </p:spTree>
    <p:extLst>
      <p:ext uri="{BB962C8B-B14F-4D97-AF65-F5344CB8AC3E}">
        <p14:creationId xmlns:p14="http://schemas.microsoft.com/office/powerpoint/2010/main" val="40949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4FC45AD-AF1B-2007-EC07-C5F8836BB969}"/>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PLAYER STATISTICS</a:t>
            </a:r>
          </a:p>
        </p:txBody>
      </p:sp>
      <p:pic>
        <p:nvPicPr>
          <p:cNvPr id="5" name="Picture 4">
            <a:extLst>
              <a:ext uri="{FF2B5EF4-FFF2-40B4-BE49-F238E27FC236}">
                <a16:creationId xmlns:a16="http://schemas.microsoft.com/office/drawing/2014/main" id="{87D3E193-C603-FE6B-2EA1-9E0ABD2AE061}"/>
              </a:ext>
            </a:extLst>
          </p:cNvPr>
          <p:cNvPicPr>
            <a:picLocks noChangeAspect="1"/>
          </p:cNvPicPr>
          <p:nvPr/>
        </p:nvPicPr>
        <p:blipFill rotWithShape="1">
          <a:blip r:embed="rId3"/>
          <a:srcRect l="788" r="4026"/>
          <a:stretch/>
        </p:blipFill>
        <p:spPr>
          <a:xfrm>
            <a:off x="1041990" y="2000250"/>
            <a:ext cx="6756670" cy="3432307"/>
          </a:xfrm>
          <a:prstGeom prst="rect">
            <a:avLst/>
          </a:prstGeom>
          <a:ln w="19050">
            <a:solidFill>
              <a:srgbClr val="EF7222"/>
            </a:solidFill>
          </a:ln>
        </p:spPr>
      </p:pic>
      <p:pic>
        <p:nvPicPr>
          <p:cNvPr id="7" name="Picture 6">
            <a:extLst>
              <a:ext uri="{FF2B5EF4-FFF2-40B4-BE49-F238E27FC236}">
                <a16:creationId xmlns:a16="http://schemas.microsoft.com/office/drawing/2014/main" id="{24397133-3FB1-4499-81F4-F1626C773055}"/>
              </a:ext>
            </a:extLst>
          </p:cNvPr>
          <p:cNvPicPr>
            <a:picLocks noChangeAspect="1"/>
          </p:cNvPicPr>
          <p:nvPr/>
        </p:nvPicPr>
        <p:blipFill>
          <a:blip r:embed="rId4"/>
          <a:stretch>
            <a:fillRect/>
          </a:stretch>
        </p:blipFill>
        <p:spPr>
          <a:xfrm>
            <a:off x="8035536" y="2000250"/>
            <a:ext cx="3500935" cy="1477030"/>
          </a:xfrm>
          <a:prstGeom prst="rect">
            <a:avLst/>
          </a:prstGeom>
          <a:ln w="19050">
            <a:solidFill>
              <a:srgbClr val="EF7222"/>
            </a:solidFill>
          </a:ln>
        </p:spPr>
      </p:pic>
      <p:pic>
        <p:nvPicPr>
          <p:cNvPr id="9" name="Picture 8">
            <a:extLst>
              <a:ext uri="{FF2B5EF4-FFF2-40B4-BE49-F238E27FC236}">
                <a16:creationId xmlns:a16="http://schemas.microsoft.com/office/drawing/2014/main" id="{903E3D5A-836C-A574-C9FA-EE686FEFA9C9}"/>
              </a:ext>
            </a:extLst>
          </p:cNvPr>
          <p:cNvPicPr>
            <a:picLocks noChangeAspect="1"/>
          </p:cNvPicPr>
          <p:nvPr/>
        </p:nvPicPr>
        <p:blipFill>
          <a:blip r:embed="rId5"/>
          <a:stretch>
            <a:fillRect/>
          </a:stretch>
        </p:blipFill>
        <p:spPr>
          <a:xfrm>
            <a:off x="8040017" y="3752947"/>
            <a:ext cx="3496454" cy="1679610"/>
          </a:xfrm>
          <a:prstGeom prst="rect">
            <a:avLst/>
          </a:prstGeom>
          <a:ln w="19050">
            <a:solidFill>
              <a:srgbClr val="EF7222"/>
            </a:solidFill>
          </a:ln>
        </p:spPr>
      </p:pic>
      <p:sp>
        <p:nvSpPr>
          <p:cNvPr id="10" name="Rectangle 9">
            <a:extLst>
              <a:ext uri="{FF2B5EF4-FFF2-40B4-BE49-F238E27FC236}">
                <a16:creationId xmlns:a16="http://schemas.microsoft.com/office/drawing/2014/main" id="{733BE2A4-FF03-CB4E-30B0-45B5881AA9EA}"/>
              </a:ext>
            </a:extLst>
          </p:cNvPr>
          <p:cNvSpPr/>
          <p:nvPr/>
        </p:nvSpPr>
        <p:spPr>
          <a:xfrm>
            <a:off x="1041990" y="2171700"/>
            <a:ext cx="6549436" cy="3260857"/>
          </a:xfrm>
          <a:prstGeom prst="rect">
            <a:avLst/>
          </a:prstGeom>
          <a:solidFill>
            <a:schemeClr val="accent2">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D42D7DE-2282-CC44-3FF0-F91B8EB873E9}"/>
              </a:ext>
            </a:extLst>
          </p:cNvPr>
          <p:cNvSpPr/>
          <p:nvPr/>
        </p:nvSpPr>
        <p:spPr>
          <a:xfrm>
            <a:off x="8110392" y="2414404"/>
            <a:ext cx="3357708" cy="725671"/>
          </a:xfrm>
          <a:prstGeom prst="rect">
            <a:avLst/>
          </a:prstGeom>
          <a:noFill/>
          <a:ln w="12700" cap="flat" cmpd="sng" algn="ctr">
            <a:solidFill>
              <a:srgbClr val="EF7222"/>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D24C851-3B5E-C513-AA1E-B26ACF93AF4B}"/>
              </a:ext>
            </a:extLst>
          </p:cNvPr>
          <p:cNvCxnSpPr>
            <a:stCxn id="10" idx="3"/>
            <a:endCxn id="7" idx="1"/>
          </p:cNvCxnSpPr>
          <p:nvPr/>
        </p:nvCxnSpPr>
        <p:spPr>
          <a:xfrm flipV="1">
            <a:off x="7591426" y="2777240"/>
            <a:ext cx="518966" cy="1024889"/>
          </a:xfrm>
          <a:prstGeom prst="straightConnector1">
            <a:avLst/>
          </a:prstGeom>
          <a:ln w="19050">
            <a:solidFill>
              <a:srgbClr val="EF7222"/>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305A7E4B-314A-1326-0BFA-841929859A4C}"/>
              </a:ext>
            </a:extLst>
          </p:cNvPr>
          <p:cNvCxnSpPr>
            <a:stCxn id="12" idx="2"/>
            <a:endCxn id="9" idx="0"/>
          </p:cNvCxnSpPr>
          <p:nvPr/>
        </p:nvCxnSpPr>
        <p:spPr>
          <a:xfrm flipH="1">
            <a:off x="9788244" y="3140075"/>
            <a:ext cx="1002" cy="612872"/>
          </a:xfrm>
          <a:prstGeom prst="straightConnector1">
            <a:avLst/>
          </a:prstGeom>
          <a:ln w="19050">
            <a:solidFill>
              <a:srgbClr val="EF722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7621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26"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 name="Table 5">
            <a:extLst>
              <a:ext uri="{FF2B5EF4-FFF2-40B4-BE49-F238E27FC236}">
                <a16:creationId xmlns:a16="http://schemas.microsoft.com/office/drawing/2014/main" id="{F773D2C2-1B0C-E339-39A0-C75E30D38FD5}"/>
              </a:ext>
            </a:extLst>
          </p:cNvPr>
          <p:cNvGraphicFramePr>
            <a:graphicFrameLocks noGrp="1"/>
          </p:cNvGraphicFramePr>
          <p:nvPr>
            <p:extLst>
              <p:ext uri="{D42A27DB-BD31-4B8C-83A1-F6EECF244321}">
                <p14:modId xmlns:p14="http://schemas.microsoft.com/office/powerpoint/2010/main" val="1500398990"/>
              </p:ext>
            </p:extLst>
          </p:nvPr>
        </p:nvGraphicFramePr>
        <p:xfrm>
          <a:off x="1063255" y="1835088"/>
          <a:ext cx="10176245" cy="4541520"/>
        </p:xfrm>
        <a:graphic>
          <a:graphicData uri="http://schemas.openxmlformats.org/drawingml/2006/table">
            <a:tbl>
              <a:tblPr firstRow="1" bandRow="1">
                <a:tableStyleId>{2D5ABB26-0587-4C30-8999-92F81FD0307C}</a:tableStyleId>
              </a:tblPr>
              <a:tblGrid>
                <a:gridCol w="740145">
                  <a:extLst>
                    <a:ext uri="{9D8B030D-6E8A-4147-A177-3AD203B41FA5}">
                      <a16:colId xmlns:a16="http://schemas.microsoft.com/office/drawing/2014/main" val="1087544"/>
                    </a:ext>
                  </a:extLst>
                </a:gridCol>
                <a:gridCol w="9436100">
                  <a:extLst>
                    <a:ext uri="{9D8B030D-6E8A-4147-A177-3AD203B41FA5}">
                      <a16:colId xmlns:a16="http://schemas.microsoft.com/office/drawing/2014/main" val="595760230"/>
                    </a:ext>
                  </a:extLst>
                </a:gridCol>
              </a:tblGrid>
              <a:tr h="278539">
                <a:tc>
                  <a:txBody>
                    <a:bodyPr/>
                    <a:lstStyle/>
                    <a:p>
                      <a:pPr algn="just" rtl="0" fontAlgn="base"/>
                      <a:r>
                        <a:rPr lang="en-US" sz="1400" b="1" u="none" strike="noStrike" kern="1200" dirty="0">
                          <a:solidFill>
                            <a:schemeClr val="bg2">
                              <a:lumMod val="25000"/>
                            </a:schemeClr>
                          </a:solidFill>
                          <a:effectLst/>
                          <a:latin typeface="IBM Plex Mono" panose="020B0509050203000203" pitchFamily="49" charset="0"/>
                        </a:rPr>
                        <a:t>S NO.</a:t>
                      </a:r>
                      <a:endParaRPr lang="en-US" sz="1400" b="1" i="0" u="none" strike="noStrike" kern="1200" dirty="0">
                        <a:solidFill>
                          <a:schemeClr val="bg2">
                            <a:lumMod val="25000"/>
                          </a:schemeClr>
                        </a:solidFill>
                        <a:effectLst/>
                        <a:latin typeface="IBM Plex Mono" panose="020B0509050203000203" pitchFamily="49" charset="0"/>
                        <a:ea typeface="+mn-ea"/>
                        <a:cs typeface="+mn-cs"/>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1" u="none" dirty="0">
                          <a:solidFill>
                            <a:schemeClr val="bg2">
                              <a:lumMod val="25000"/>
                            </a:schemeClr>
                          </a:solidFill>
                          <a:latin typeface="IBM Plex Mono" panose="020B0509050203000203" pitchFamily="49" charset="0"/>
                        </a:rPr>
                        <a:t>REFERENCES</a:t>
                      </a:r>
                      <a:endParaRPr lang="en-IN" sz="1400" b="1"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1039839846"/>
                  </a:ext>
                </a:extLst>
              </a:tr>
              <a:tr h="473516">
                <a:tc>
                  <a:txBody>
                    <a:bodyPr/>
                    <a:lstStyle/>
                    <a:p>
                      <a:pPr algn="just" rtl="0" fontAlgn="base"/>
                      <a:r>
                        <a:rPr lang="en-US" sz="1400" b="0" u="none" strike="noStrike" kern="1200" dirty="0">
                          <a:solidFill>
                            <a:schemeClr val="bg2">
                              <a:lumMod val="25000"/>
                            </a:schemeClr>
                          </a:solidFill>
                          <a:effectLst/>
                          <a:latin typeface="IBM Plex Mono" panose="020B0509050203000203" pitchFamily="49" charset="0"/>
                        </a:rPr>
                        <a:t>1.</a:t>
                      </a:r>
                      <a:endParaRPr lang="en-US" sz="1400" b="0" i="0" u="none" strike="noStrike" kern="1200" dirty="0">
                        <a:solidFill>
                          <a:schemeClr val="bg2">
                            <a:lumMod val="25000"/>
                          </a:schemeClr>
                        </a:solidFill>
                        <a:effectLst/>
                        <a:latin typeface="IBM Plex Mono" panose="020B0509050203000203" pitchFamily="49" charset="0"/>
                        <a:ea typeface="+mn-ea"/>
                        <a:cs typeface="+mn-cs"/>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rtl="0" fontAlgn="base"/>
                      <a:r>
                        <a:rPr lang="en-US" sz="1400" b="0" u="none" strike="noStrike" kern="1200" dirty="0">
                          <a:solidFill>
                            <a:schemeClr val="bg2">
                              <a:lumMod val="25000"/>
                            </a:schemeClr>
                          </a:solidFill>
                          <a:effectLst/>
                          <a:latin typeface="IBM Plex Mono" panose="020B0509050203000203" pitchFamily="49" charset="0"/>
                          <a:hlinkClick r:id="rId3">
                            <a:extLst>
                              <a:ext uri="{A12FA001-AC4F-418D-AE19-62706E023703}">
                                <ahyp:hlinkClr xmlns:ahyp="http://schemas.microsoft.com/office/drawing/2018/hyperlinkcolor" val="tx"/>
                              </a:ext>
                            </a:extLst>
                          </a:hlinkClick>
                        </a:rPr>
                        <a:t>(PDF) Determine The Position of Basketball Players Using SMART (Simple Multi-Attribute Rating Technique) Method</a:t>
                      </a:r>
                      <a:endParaRPr lang="en-US" sz="1400" b="0" i="0" u="none" strike="noStrike" kern="1200" dirty="0">
                        <a:solidFill>
                          <a:schemeClr val="bg2">
                            <a:lumMod val="25000"/>
                          </a:schemeClr>
                        </a:solidFill>
                        <a:effectLst/>
                        <a:latin typeface="IBM Plex Mono" panose="020B0509050203000203" pitchFamily="49" charset="0"/>
                        <a:ea typeface="+mn-ea"/>
                        <a:cs typeface="+mn-cs"/>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2283084435"/>
                  </a:ext>
                </a:extLst>
              </a:tr>
              <a:tr h="431503">
                <a:tc>
                  <a:txBody>
                    <a:bodyPr/>
                    <a:lstStyle/>
                    <a:p>
                      <a:pPr algn="just"/>
                      <a:r>
                        <a:rPr lang="en-US" sz="1400" u="none" dirty="0">
                          <a:solidFill>
                            <a:schemeClr val="bg2">
                              <a:lumMod val="25000"/>
                            </a:schemeClr>
                          </a:solidFill>
                          <a:latin typeface="IBM Plex Mono" panose="020B0509050203000203" pitchFamily="49" charset="0"/>
                        </a:rPr>
                        <a:t>2.</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4">
                            <a:extLst>
                              <a:ext uri="{A12FA001-AC4F-418D-AE19-62706E023703}">
                                <ahyp:hlinkClr xmlns:ahyp="http://schemas.microsoft.com/office/drawing/2018/hyperlinkcolor" val="tx"/>
                              </a:ext>
                            </a:extLst>
                          </a:hlinkClick>
                        </a:rPr>
                        <a:t>A Decade of </a:t>
                      </a:r>
                      <a:r>
                        <a:rPr lang="en-US" sz="1400" b="0" u="none" strike="noStrike" kern="1200" dirty="0" err="1">
                          <a:solidFill>
                            <a:schemeClr val="bg2">
                              <a:lumMod val="25000"/>
                            </a:schemeClr>
                          </a:solidFill>
                          <a:effectLst/>
                          <a:latin typeface="IBM Plex Mono" panose="020B0509050203000203" pitchFamily="49" charset="0"/>
                          <a:hlinkClick r:id="rId4">
                            <a:extLst>
                              <a:ext uri="{A12FA001-AC4F-418D-AE19-62706E023703}">
                                <ahyp:hlinkClr xmlns:ahyp="http://schemas.microsoft.com/office/drawing/2018/hyperlinkcolor" val="tx"/>
                              </a:ext>
                            </a:extLst>
                          </a:hlinkClick>
                        </a:rPr>
                        <a:t>Euroleague</a:t>
                      </a:r>
                      <a:r>
                        <a:rPr lang="en-US" sz="1400" b="0" u="none" strike="noStrike" kern="1200" dirty="0">
                          <a:solidFill>
                            <a:schemeClr val="bg2">
                              <a:lumMod val="25000"/>
                            </a:schemeClr>
                          </a:solidFill>
                          <a:effectLst/>
                          <a:latin typeface="IBM Plex Mono" panose="020B0509050203000203" pitchFamily="49" charset="0"/>
                          <a:hlinkClick r:id="rId4">
                            <a:extLst>
                              <a:ext uri="{A12FA001-AC4F-418D-AE19-62706E023703}">
                                <ahyp:hlinkClr xmlns:ahyp="http://schemas.microsoft.com/office/drawing/2018/hyperlinkcolor" val="tx"/>
                              </a:ext>
                            </a:extLst>
                          </a:hlinkClick>
                        </a:rPr>
                        <a:t> Basketball: an Analysis of Trends and Recent Rule Change Effects</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3812918542"/>
                  </a:ext>
                </a:extLst>
              </a:tr>
              <a:tr h="473516">
                <a:tc>
                  <a:txBody>
                    <a:bodyPr/>
                    <a:lstStyle/>
                    <a:p>
                      <a:pPr algn="just"/>
                      <a:r>
                        <a:rPr lang="en-US" sz="1400" u="none" dirty="0">
                          <a:solidFill>
                            <a:schemeClr val="bg2">
                              <a:lumMod val="25000"/>
                            </a:schemeClr>
                          </a:solidFill>
                          <a:latin typeface="IBM Plex Mono" panose="020B0509050203000203" pitchFamily="49" charset="0"/>
                        </a:rPr>
                        <a:t>3.</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5">
                            <a:extLst>
                              <a:ext uri="{A12FA001-AC4F-418D-AE19-62706E023703}">
                                <ahyp:hlinkClr xmlns:ahyp="http://schemas.microsoft.com/office/drawing/2018/hyperlinkcolor" val="tx"/>
                              </a:ext>
                            </a:extLst>
                          </a:hlinkClick>
                        </a:rPr>
                        <a:t>The inside game in World Basketball. Comparison between European and NBA teams | Request PDF</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1567377160"/>
                  </a:ext>
                </a:extLst>
              </a:tr>
              <a:tr h="473516">
                <a:tc>
                  <a:txBody>
                    <a:bodyPr/>
                    <a:lstStyle/>
                    <a:p>
                      <a:pPr algn="just"/>
                      <a:r>
                        <a:rPr lang="en-US" sz="1400" u="none" dirty="0">
                          <a:solidFill>
                            <a:schemeClr val="bg2">
                              <a:lumMod val="25000"/>
                            </a:schemeClr>
                          </a:solidFill>
                          <a:latin typeface="IBM Plex Mono" panose="020B0509050203000203" pitchFamily="49" charset="0"/>
                        </a:rPr>
                        <a:t>4.</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6">
                            <a:extLst>
                              <a:ext uri="{A12FA001-AC4F-418D-AE19-62706E023703}">
                                <ahyp:hlinkClr xmlns:ahyp="http://schemas.microsoft.com/office/drawing/2018/hyperlinkcolor" val="tx"/>
                              </a:ext>
                            </a:extLst>
                          </a:hlinkClick>
                        </a:rPr>
                        <a:t>Trends in NBA and </a:t>
                      </a:r>
                      <a:r>
                        <a:rPr lang="en-US" sz="1400" b="0" u="none" strike="noStrike" kern="1200" dirty="0" err="1">
                          <a:solidFill>
                            <a:schemeClr val="bg2">
                              <a:lumMod val="25000"/>
                            </a:schemeClr>
                          </a:solidFill>
                          <a:effectLst/>
                          <a:latin typeface="IBM Plex Mono" panose="020B0509050203000203" pitchFamily="49" charset="0"/>
                          <a:hlinkClick r:id="rId6">
                            <a:extLst>
                              <a:ext uri="{A12FA001-AC4F-418D-AE19-62706E023703}">
                                <ahyp:hlinkClr xmlns:ahyp="http://schemas.microsoft.com/office/drawing/2018/hyperlinkcolor" val="tx"/>
                              </a:ext>
                            </a:extLst>
                          </a:hlinkClick>
                        </a:rPr>
                        <a:t>Euroleague</a:t>
                      </a:r>
                      <a:r>
                        <a:rPr lang="en-US" sz="1400" b="0" u="none" strike="noStrike" kern="1200" dirty="0">
                          <a:solidFill>
                            <a:schemeClr val="bg2">
                              <a:lumMod val="25000"/>
                            </a:schemeClr>
                          </a:solidFill>
                          <a:effectLst/>
                          <a:latin typeface="IBM Plex Mono" panose="020B0509050203000203" pitchFamily="49" charset="0"/>
                          <a:hlinkClick r:id="rId6">
                            <a:extLst>
                              <a:ext uri="{A12FA001-AC4F-418D-AE19-62706E023703}">
                                <ahyp:hlinkClr xmlns:ahyp="http://schemas.microsoft.com/office/drawing/2018/hyperlinkcolor" val="tx"/>
                              </a:ext>
                            </a:extLst>
                          </a:hlinkClick>
                        </a:rPr>
                        <a:t> basketball: Analysis and comparison of statistical data from 2000 to 2017 - PMC</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1527433117"/>
                  </a:ext>
                </a:extLst>
              </a:tr>
              <a:tr h="302052">
                <a:tc>
                  <a:txBody>
                    <a:bodyPr/>
                    <a:lstStyle/>
                    <a:p>
                      <a:pPr algn="just"/>
                      <a:r>
                        <a:rPr lang="en-US" sz="1400" u="none" dirty="0">
                          <a:solidFill>
                            <a:schemeClr val="bg2">
                              <a:lumMod val="25000"/>
                            </a:schemeClr>
                          </a:solidFill>
                          <a:latin typeface="IBM Plex Mono" panose="020B0509050203000203" pitchFamily="49" charset="0"/>
                        </a:rPr>
                        <a:t>5.</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7">
                            <a:extLst>
                              <a:ext uri="{A12FA001-AC4F-418D-AE19-62706E023703}">
                                <ahyp:hlinkClr xmlns:ahyp="http://schemas.microsoft.com/office/drawing/2018/hyperlinkcolor" val="tx"/>
                              </a:ext>
                            </a:extLst>
                          </a:hlinkClick>
                        </a:rPr>
                        <a:t>Players, Positions, and Probability in the NBA | by Jeremy Lee | Towards Data Science</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2993461615"/>
                  </a:ext>
                </a:extLst>
              </a:tr>
              <a:tr h="302052">
                <a:tc>
                  <a:txBody>
                    <a:bodyPr/>
                    <a:lstStyle/>
                    <a:p>
                      <a:pPr algn="just"/>
                      <a:r>
                        <a:rPr lang="en-US" sz="1400" u="none" dirty="0">
                          <a:solidFill>
                            <a:schemeClr val="bg2">
                              <a:lumMod val="25000"/>
                            </a:schemeClr>
                          </a:solidFill>
                          <a:latin typeface="IBM Plex Mono" panose="020B0509050203000203" pitchFamily="49" charset="0"/>
                        </a:rPr>
                        <a:t>6.</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IN" sz="1400" b="0" u="none" strike="noStrike" kern="1200" dirty="0">
                          <a:solidFill>
                            <a:schemeClr val="bg2">
                              <a:lumMod val="25000"/>
                            </a:schemeClr>
                          </a:solidFill>
                          <a:effectLst/>
                          <a:latin typeface="IBM Plex Mono" panose="020B0509050203000203" pitchFamily="49" charset="0"/>
                          <a:hlinkClick r:id="rId8">
                            <a:extLst>
                              <a:ext uri="{A12FA001-AC4F-418D-AE19-62706E023703}">
                                <ahyp:hlinkClr xmlns:ahyp="http://schemas.microsoft.com/office/drawing/2018/hyperlinkcolor" val="tx"/>
                              </a:ext>
                            </a:extLst>
                          </a:hlinkClick>
                        </a:rPr>
                        <a:t>NBA Machine Learning Position Predictor | by Ben </a:t>
                      </a:r>
                      <a:r>
                        <a:rPr lang="en-IN" sz="1400" b="0" u="none" strike="noStrike" kern="1200" dirty="0" err="1">
                          <a:solidFill>
                            <a:schemeClr val="bg2">
                              <a:lumMod val="25000"/>
                            </a:schemeClr>
                          </a:solidFill>
                          <a:effectLst/>
                          <a:latin typeface="IBM Plex Mono" panose="020B0509050203000203" pitchFamily="49" charset="0"/>
                          <a:hlinkClick r:id="rId8">
                            <a:extLst>
                              <a:ext uri="{A12FA001-AC4F-418D-AE19-62706E023703}">
                                <ahyp:hlinkClr xmlns:ahyp="http://schemas.microsoft.com/office/drawing/2018/hyperlinkcolor" val="tx"/>
                              </a:ext>
                            </a:extLst>
                          </a:hlinkClick>
                        </a:rPr>
                        <a:t>Fischler</a:t>
                      </a:r>
                      <a:r>
                        <a:rPr lang="en-IN" sz="1400" b="0" u="none" strike="noStrike" kern="1200" dirty="0">
                          <a:solidFill>
                            <a:schemeClr val="bg2">
                              <a:lumMod val="25000"/>
                            </a:schemeClr>
                          </a:solidFill>
                          <a:effectLst/>
                          <a:latin typeface="IBM Plex Mono" panose="020B0509050203000203" pitchFamily="49" charset="0"/>
                          <a:hlinkClick r:id="rId8">
                            <a:extLst>
                              <a:ext uri="{A12FA001-AC4F-418D-AE19-62706E023703}">
                                <ahyp:hlinkClr xmlns:ahyp="http://schemas.microsoft.com/office/drawing/2018/hyperlinkcolor" val="tx"/>
                              </a:ext>
                            </a:extLst>
                          </a:hlinkClick>
                        </a:rPr>
                        <a:t> | Analytics Vidhya | Medium</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1454530744"/>
                  </a:ext>
                </a:extLst>
              </a:tr>
              <a:tr h="4735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u="none" strike="noStrike" kern="1200" dirty="0">
                          <a:solidFill>
                            <a:schemeClr val="bg2">
                              <a:lumMod val="25000"/>
                            </a:schemeClr>
                          </a:solidFill>
                          <a:effectLst/>
                          <a:latin typeface="IBM Plex Mono" panose="020B0509050203000203" pitchFamily="49" charset="0"/>
                        </a:rPr>
                        <a:t>7.</a:t>
                      </a:r>
                      <a:endParaRPr lang="en-US" sz="1400" b="0" i="0" u="none" strike="noStrike" kern="1200" dirty="0">
                        <a:solidFill>
                          <a:schemeClr val="bg2">
                            <a:lumMod val="25000"/>
                          </a:schemeClr>
                        </a:solidFill>
                        <a:effectLst/>
                        <a:latin typeface="IBM Plex Mono" panose="020B0509050203000203" pitchFamily="49" charset="0"/>
                        <a:ea typeface="+mn-ea"/>
                        <a:cs typeface="+mn-cs"/>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u="none" strike="noStrike" kern="1200" dirty="0">
                          <a:solidFill>
                            <a:schemeClr val="bg2">
                              <a:lumMod val="25000"/>
                            </a:schemeClr>
                          </a:solidFill>
                          <a:effectLst/>
                          <a:latin typeface="IBM Plex Mono" panose="020B0509050203000203" pitchFamily="49" charset="0"/>
                          <a:hlinkClick r:id="rId9">
                            <a:extLst>
                              <a:ext uri="{A12FA001-AC4F-418D-AE19-62706E023703}">
                                <ahyp:hlinkClr xmlns:ahyp="http://schemas.microsoft.com/office/drawing/2018/hyperlinkcolor" val="tx"/>
                              </a:ext>
                            </a:extLst>
                          </a:hlinkClick>
                        </a:rPr>
                        <a:t>Predicting NBA Positions Using Machine Learning Algorithms | by Claire Miao | Nerd For Tech | Medium</a:t>
                      </a:r>
                      <a:endParaRPr lang="en-US" sz="1400" b="0" i="0" u="none" strike="noStrike" kern="1200" dirty="0">
                        <a:solidFill>
                          <a:schemeClr val="bg2">
                            <a:lumMod val="25000"/>
                          </a:schemeClr>
                        </a:solidFill>
                        <a:effectLst/>
                        <a:latin typeface="IBM Plex Mono" panose="020B0509050203000203" pitchFamily="49" charset="0"/>
                        <a:ea typeface="+mn-ea"/>
                        <a:cs typeface="+mn-cs"/>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3298537271"/>
                  </a:ext>
                </a:extLst>
              </a:tr>
              <a:tr h="473516">
                <a:tc>
                  <a:txBody>
                    <a:bodyPr/>
                    <a:lstStyle/>
                    <a:p>
                      <a:pPr algn="just"/>
                      <a:r>
                        <a:rPr lang="en-US" sz="1400" u="none" dirty="0">
                          <a:solidFill>
                            <a:schemeClr val="bg2">
                              <a:lumMod val="25000"/>
                            </a:schemeClr>
                          </a:solidFill>
                          <a:latin typeface="IBM Plex Mono" panose="020B0509050203000203" pitchFamily="49" charset="0"/>
                        </a:rPr>
                        <a:t>8.</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10">
                            <a:extLst>
                              <a:ext uri="{A12FA001-AC4F-418D-AE19-62706E023703}">
                                <ahyp:hlinkClr xmlns:ahyp="http://schemas.microsoft.com/office/drawing/2018/hyperlinkcolor" val="tx"/>
                              </a:ext>
                            </a:extLst>
                          </a:hlinkClick>
                        </a:rPr>
                        <a:t>Redefining Basketball Positions with Unsupervised Learning | by Evan Baker | Towards Data Science</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1529878117"/>
                  </a:ext>
                </a:extLst>
              </a:tr>
              <a:tr h="473516">
                <a:tc>
                  <a:txBody>
                    <a:bodyPr/>
                    <a:lstStyle/>
                    <a:p>
                      <a:pPr algn="just"/>
                      <a:r>
                        <a:rPr lang="en-US" sz="1400" u="none" dirty="0">
                          <a:solidFill>
                            <a:schemeClr val="bg2">
                              <a:lumMod val="25000"/>
                            </a:schemeClr>
                          </a:solidFill>
                          <a:latin typeface="IBM Plex Mono" panose="020B0509050203000203" pitchFamily="49" charset="0"/>
                        </a:rPr>
                        <a:t>9.</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tc>
                  <a:txBody>
                    <a:bodyPr/>
                    <a:lstStyle/>
                    <a:p>
                      <a:pPr algn="just"/>
                      <a:r>
                        <a:rPr lang="en-US" sz="1400" b="0" u="none" strike="noStrike" kern="1200" dirty="0">
                          <a:solidFill>
                            <a:schemeClr val="bg2">
                              <a:lumMod val="25000"/>
                            </a:schemeClr>
                          </a:solidFill>
                          <a:effectLst/>
                          <a:latin typeface="IBM Plex Mono" panose="020B0509050203000203" pitchFamily="49" charset="0"/>
                          <a:hlinkClick r:id="rId11">
                            <a:extLst>
                              <a:ext uri="{A12FA001-AC4F-418D-AE19-62706E023703}">
                                <ahyp:hlinkClr xmlns:ahyp="http://schemas.microsoft.com/office/drawing/2018/hyperlinkcolor" val="tx"/>
                              </a:ext>
                            </a:extLst>
                          </a:hlinkClick>
                        </a:rPr>
                        <a:t>Simple Modeling of NBA positions using the K-Nearest Neighbors Machine Learning Algorithm</a:t>
                      </a:r>
                      <a:r>
                        <a:rPr lang="en-US" sz="1400" b="0" u="none" strike="noStrike" kern="1200" dirty="0">
                          <a:solidFill>
                            <a:schemeClr val="bg2">
                              <a:lumMod val="25000"/>
                            </a:schemeClr>
                          </a:solidFill>
                          <a:effectLst/>
                          <a:latin typeface="IBM Plex Mono" panose="020B0509050203000203" pitchFamily="49" charset="0"/>
                        </a:rPr>
                        <a:t> </a:t>
                      </a:r>
                      <a:endParaRPr lang="en-IN" sz="1400" u="none" dirty="0">
                        <a:solidFill>
                          <a:schemeClr val="bg2">
                            <a:lumMod val="25000"/>
                          </a:schemeClr>
                        </a:solidFill>
                        <a:latin typeface="IBM Plex Mono" panose="020B0509050203000203" pitchFamily="49" charset="0"/>
                      </a:endParaRPr>
                    </a:p>
                  </a:txBody>
                  <a:tcPr>
                    <a:lnL w="19050" cap="flat" cmpd="sng" algn="ctr">
                      <a:solidFill>
                        <a:srgbClr val="EF7222"/>
                      </a:solidFill>
                      <a:prstDash val="solid"/>
                      <a:round/>
                      <a:headEnd type="none" w="med" len="med"/>
                      <a:tailEnd type="none" w="med" len="med"/>
                    </a:lnL>
                    <a:lnR w="19050" cap="flat" cmpd="sng" algn="ctr">
                      <a:solidFill>
                        <a:srgbClr val="EF7222"/>
                      </a:solidFill>
                      <a:prstDash val="solid"/>
                      <a:round/>
                      <a:headEnd type="none" w="med" len="med"/>
                      <a:tailEnd type="none" w="med" len="med"/>
                    </a:lnR>
                    <a:lnT w="19050" cap="flat" cmpd="sng" algn="ctr">
                      <a:solidFill>
                        <a:srgbClr val="EF7222"/>
                      </a:solidFill>
                      <a:prstDash val="solid"/>
                      <a:round/>
                      <a:headEnd type="none" w="med" len="med"/>
                      <a:tailEnd type="none" w="med" len="med"/>
                    </a:lnT>
                    <a:lnB w="19050" cap="flat" cmpd="sng" algn="ctr">
                      <a:solidFill>
                        <a:srgbClr val="EF7222"/>
                      </a:solidFill>
                      <a:prstDash val="solid"/>
                      <a:round/>
                      <a:headEnd type="none" w="med" len="med"/>
                      <a:tailEnd type="none" w="med" len="med"/>
                    </a:lnB>
                  </a:tcPr>
                </a:tc>
                <a:extLst>
                  <a:ext uri="{0D108BD9-81ED-4DB2-BD59-A6C34878D82A}">
                    <a16:rowId xmlns:a16="http://schemas.microsoft.com/office/drawing/2014/main" val="262784173"/>
                  </a:ext>
                </a:extLst>
              </a:tr>
            </a:tbl>
          </a:graphicData>
        </a:graphic>
      </p:graphicFrame>
      <p:sp>
        <p:nvSpPr>
          <p:cNvPr id="6" name="TextBox 5">
            <a:extLst>
              <a:ext uri="{FF2B5EF4-FFF2-40B4-BE49-F238E27FC236}">
                <a16:creationId xmlns:a16="http://schemas.microsoft.com/office/drawing/2014/main" id="{74800E9F-B5C6-C4F3-C3F4-7DCB97D510BF}"/>
              </a:ext>
            </a:extLst>
          </p:cNvPr>
          <p:cNvSpPr txBox="1"/>
          <p:nvPr/>
        </p:nvSpPr>
        <p:spPr>
          <a:xfrm>
            <a:off x="1063255" y="727972"/>
            <a:ext cx="867764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cs typeface="Arial" panose="020B0604020202020204" pitchFamily="34" charset="0"/>
              </a:rPr>
              <a:t>LIST OF REFERENCES</a:t>
            </a:r>
          </a:p>
        </p:txBody>
      </p:sp>
    </p:spTree>
    <p:extLst>
      <p:ext uri="{BB962C8B-B14F-4D97-AF65-F5344CB8AC3E}">
        <p14:creationId xmlns:p14="http://schemas.microsoft.com/office/powerpoint/2010/main" val="35309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DAA20-3118-5CD9-737D-A6B0925B583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3957D68E-FA97-CEBA-7ECC-6D27D3221CF8}"/>
              </a:ext>
            </a:extLst>
          </p:cNvPr>
          <p:cNvSpPr/>
          <p:nvPr/>
        </p:nvSpPr>
        <p:spPr>
          <a:xfrm>
            <a:off x="1406881" y="2644170"/>
            <a:ext cx="9378238" cy="1569660"/>
          </a:xfrm>
          <a:prstGeom prst="rect">
            <a:avLst/>
          </a:prstGeom>
          <a:noFill/>
        </p:spPr>
        <p:txBody>
          <a:bodyPr wrap="square" lIns="91440" tIns="45720" rIns="91440" bIns="45720">
            <a:spAutoFit/>
          </a:bodyPr>
          <a:lstStyle/>
          <a:p>
            <a:pPr algn="ctr"/>
            <a:r>
              <a:rPr lang="en-US" sz="9600" b="1" dirty="0">
                <a:ln w="12700">
                  <a:solidFill>
                    <a:srgbClr val="EF7222"/>
                  </a:solidFill>
                  <a:prstDash val="solid"/>
                </a:ln>
                <a:pattFill prst="pct50">
                  <a:fgClr>
                    <a:srgbClr val="EF7222"/>
                  </a:fgClr>
                  <a:bgClr>
                    <a:schemeClr val="accent2">
                      <a:lumMod val="20000"/>
                      <a:lumOff val="80000"/>
                    </a:schemeClr>
                  </a:bgClr>
                </a:pattFill>
                <a:effectLst>
                  <a:outerShdw dist="38100" dir="2640000" algn="bl" rotWithShape="0">
                    <a:srgbClr val="EF7222"/>
                  </a:outerShdw>
                </a:effectLst>
                <a:latin typeface="IBM Plex Mono" panose="020B0509050203000203" pitchFamily="49" charset="0"/>
              </a:rPr>
              <a:t>END</a:t>
            </a:r>
            <a:endParaRPr lang="en-IN" sz="9600" b="1" dirty="0">
              <a:ln w="12700">
                <a:solidFill>
                  <a:srgbClr val="EF7222"/>
                </a:solidFill>
                <a:prstDash val="solid"/>
              </a:ln>
              <a:pattFill prst="pct50">
                <a:fgClr>
                  <a:srgbClr val="EF7222"/>
                </a:fgClr>
                <a:bgClr>
                  <a:schemeClr val="accent2">
                    <a:lumMod val="20000"/>
                    <a:lumOff val="80000"/>
                  </a:schemeClr>
                </a:bgClr>
              </a:pattFill>
              <a:effectLst>
                <a:outerShdw dist="38100" dir="2640000" algn="bl" rotWithShape="0">
                  <a:srgbClr val="EF7222"/>
                </a:outerShdw>
              </a:effectLst>
              <a:latin typeface="IBM Plex Mono" panose="020B0509050203000203" pitchFamily="49" charset="0"/>
            </a:endParaRPr>
          </a:p>
        </p:txBody>
      </p:sp>
      <p:pic>
        <p:nvPicPr>
          <p:cNvPr id="5" name="Picture 4">
            <a:extLst>
              <a:ext uri="{FF2B5EF4-FFF2-40B4-BE49-F238E27FC236}">
                <a16:creationId xmlns:a16="http://schemas.microsoft.com/office/drawing/2014/main" id="{3E8E80D4-CC12-D68B-7AA2-429887445DA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Tree>
    <p:extLst>
      <p:ext uri="{BB962C8B-B14F-4D97-AF65-F5344CB8AC3E}">
        <p14:creationId xmlns:p14="http://schemas.microsoft.com/office/powerpoint/2010/main" val="10255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DAA20-3118-5CD9-737D-A6B0925B583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7" name="TextBox 6">
            <a:extLst>
              <a:ext uri="{FF2B5EF4-FFF2-40B4-BE49-F238E27FC236}">
                <a16:creationId xmlns:a16="http://schemas.microsoft.com/office/drawing/2014/main" id="{215DDF35-F4EC-B7D7-4928-739FD964656A}"/>
              </a:ext>
            </a:extLst>
          </p:cNvPr>
          <p:cNvSpPr txBox="1"/>
          <p:nvPr/>
        </p:nvSpPr>
        <p:spPr>
          <a:xfrm>
            <a:off x="1063256" y="1878714"/>
            <a:ext cx="9356651" cy="4093428"/>
          </a:xfrm>
          <a:prstGeom prst="rect">
            <a:avLst/>
          </a:prstGeom>
          <a:noFill/>
        </p:spPr>
        <p:txBody>
          <a:bodyPr wrap="square">
            <a:spAutoFit/>
          </a:bodyPr>
          <a:lstStyle/>
          <a:p>
            <a:pPr algn="just"/>
            <a:r>
              <a:rPr lang="en-US" sz="2000" dirty="0">
                <a:solidFill>
                  <a:schemeClr val="bg2">
                    <a:lumMod val="25000"/>
                  </a:schemeClr>
                </a:solidFill>
                <a:latin typeface="IBM Plex Mono" panose="020B0509050203000203" pitchFamily="49" charset="0"/>
              </a:rPr>
              <a:t>Basketball is a team sport in which two teams, most commonly of five players each, opposing one another on a rectangular court, compete with the primary objective of shooting a basketball through the defender's hoop high to a backboard at each end of the court, while preventing the opposing team from shooting through their own hoop. A field goal is worth two points, unless made from behind the three-point line, when it is worth three. After a foul, timed play stops and the player fouled or designated to shoot a technical foul is given one, two or three one-point free throws. The team with the most points at the end of the game wins, but if regulation play expires with the score tied, an additional period of play (overtime) is mandated.</a:t>
            </a:r>
          </a:p>
        </p:txBody>
      </p:sp>
      <p:sp>
        <p:nvSpPr>
          <p:cNvPr id="8" name="TextBox 7">
            <a:extLst>
              <a:ext uri="{FF2B5EF4-FFF2-40B4-BE49-F238E27FC236}">
                <a16:creationId xmlns:a16="http://schemas.microsoft.com/office/drawing/2014/main" id="{6728F377-9E5C-3B88-236E-EAE3DB060600}"/>
              </a:ext>
            </a:extLst>
          </p:cNvPr>
          <p:cNvSpPr txBox="1"/>
          <p:nvPr/>
        </p:nvSpPr>
        <p:spPr>
          <a:xfrm>
            <a:off x="1063256" y="727972"/>
            <a:ext cx="5032744"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BASKETBALL</a:t>
            </a:r>
          </a:p>
        </p:txBody>
      </p:sp>
    </p:spTree>
    <p:extLst>
      <p:ext uri="{BB962C8B-B14F-4D97-AF65-F5344CB8AC3E}">
        <p14:creationId xmlns:p14="http://schemas.microsoft.com/office/powerpoint/2010/main" val="39005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074" name="Picture 2">
            <a:extLst>
              <a:ext uri="{FF2B5EF4-FFF2-40B4-BE49-F238E27FC236}">
                <a16:creationId xmlns:a16="http://schemas.microsoft.com/office/drawing/2014/main" id="{89368376-9033-0A5B-4F19-85975AC57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04" y="1879939"/>
            <a:ext cx="829436" cy="18799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6BB3F6-EF03-6A3D-640C-7BB289AF1F7C}"/>
              </a:ext>
            </a:extLst>
          </p:cNvPr>
          <p:cNvSpPr txBox="1"/>
          <p:nvPr/>
        </p:nvSpPr>
        <p:spPr>
          <a:xfrm>
            <a:off x="1063256" y="1879939"/>
            <a:ext cx="9256961" cy="4401205"/>
          </a:xfrm>
          <a:prstGeom prst="rect">
            <a:avLst/>
          </a:prstGeom>
          <a:noFill/>
        </p:spPr>
        <p:txBody>
          <a:bodyPr wrap="square">
            <a:spAutoFit/>
          </a:bodyPr>
          <a:lstStyle/>
          <a:p>
            <a:pPr algn="just"/>
            <a:r>
              <a:rPr lang="en-US" sz="2000" dirty="0">
                <a:solidFill>
                  <a:schemeClr val="bg2">
                    <a:lumMod val="25000"/>
                  </a:schemeClr>
                </a:solidFill>
                <a:latin typeface="IBM Plex Mono" panose="020B0509050203000203" pitchFamily="49" charset="0"/>
                <a:cs typeface="Arial" panose="020B0604020202020204" pitchFamily="34" charset="0"/>
              </a:rPr>
              <a:t>The National Basketball Association (NBA) is a professional basketball league in North America. The league is composed of 30 teams (29 in the United States and 1 in Canada) and is one of the major professional sports leagues in the United States and Canada. It is the premier men's professional basketball league in the world.</a:t>
            </a:r>
          </a:p>
          <a:p>
            <a:pPr algn="just"/>
            <a:r>
              <a:rPr lang="en-US" sz="2000" dirty="0">
                <a:solidFill>
                  <a:schemeClr val="bg2">
                    <a:lumMod val="25000"/>
                  </a:schemeClr>
                </a:solidFill>
                <a:latin typeface="IBM Plex Mono" panose="020B0509050203000203" pitchFamily="49" charset="0"/>
                <a:cs typeface="Arial" panose="020B0604020202020204" pitchFamily="34" charset="0"/>
              </a:rPr>
              <a:t>	The NBA is an active member of USA Basketball (USAB), which is recognized by the FIBA (International Basketball Federation) as the national governing body for basketball in the United States. The league's several international as well as individual team offices are directed out of its head offices in Midtown Manhattan, while its NBA Entertainment and NBA TV studios are directed out of offices located in Secaucus, New Jersey.</a:t>
            </a:r>
            <a:endParaRPr lang="en-IN" sz="2000" dirty="0">
              <a:solidFill>
                <a:schemeClr val="bg2">
                  <a:lumMod val="25000"/>
                </a:schemeClr>
              </a:solidFill>
              <a:latin typeface="IBM Plex Mono" panose="020B0509050203000203" pitchFamily="49" charset="0"/>
              <a:cs typeface="Arial" panose="020B0604020202020204" pitchFamily="34" charset="0"/>
            </a:endParaRPr>
          </a:p>
        </p:txBody>
      </p:sp>
      <p:sp>
        <p:nvSpPr>
          <p:cNvPr id="14" name="TextBox 13">
            <a:extLst>
              <a:ext uri="{FF2B5EF4-FFF2-40B4-BE49-F238E27FC236}">
                <a16:creationId xmlns:a16="http://schemas.microsoft.com/office/drawing/2014/main" id="{B80C8D05-EBEF-8ACA-7178-5076602B965D}"/>
              </a:ext>
            </a:extLst>
          </p:cNvPr>
          <p:cNvSpPr txBox="1"/>
          <p:nvPr/>
        </p:nvSpPr>
        <p:spPr>
          <a:xfrm>
            <a:off x="1063255" y="727972"/>
            <a:ext cx="1924494"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cs typeface="Arial" panose="020B0604020202020204" pitchFamily="34" charset="0"/>
              </a:rPr>
              <a:t>NBA</a:t>
            </a:r>
          </a:p>
        </p:txBody>
      </p:sp>
    </p:spTree>
    <p:extLst>
      <p:ext uri="{BB962C8B-B14F-4D97-AF65-F5344CB8AC3E}">
        <p14:creationId xmlns:p14="http://schemas.microsoft.com/office/powerpoint/2010/main" val="148460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6C962EEC-6260-A60C-7610-AB614F4F86A7}"/>
              </a:ext>
            </a:extLst>
          </p:cNvPr>
          <p:cNvSpPr txBox="1"/>
          <p:nvPr/>
        </p:nvSpPr>
        <p:spPr>
          <a:xfrm>
            <a:off x="1041991" y="1879939"/>
            <a:ext cx="9278226" cy="4708981"/>
          </a:xfrm>
          <a:prstGeom prst="rect">
            <a:avLst/>
          </a:prstGeom>
          <a:noFill/>
        </p:spPr>
        <p:txBody>
          <a:bodyPr wrap="square">
            <a:spAutoFit/>
          </a:bodyPr>
          <a:lstStyle/>
          <a:p>
            <a:pPr marL="457200" indent="-457200" algn="just">
              <a:buAutoNum type="arabicPeriod"/>
            </a:pPr>
            <a:r>
              <a:rPr lang="en-US" sz="2000" dirty="0">
                <a:solidFill>
                  <a:schemeClr val="bg2">
                    <a:lumMod val="25000"/>
                  </a:schemeClr>
                </a:solidFill>
                <a:latin typeface="IBM Plex Mono" panose="020B0509050203000203" pitchFamily="49" charset="0"/>
              </a:rPr>
              <a:t>Point Guard: The point guard (PG) also known as the one, is typically the team's shortest player and best ball handler and passer. They usually are very fast and are good at driving and short-range.</a:t>
            </a:r>
          </a:p>
          <a:p>
            <a:pPr marL="457200" indent="-457200" algn="just">
              <a:buAutoNum type="arabicPeriod"/>
            </a:pPr>
            <a:endParaRPr lang="en-US" sz="2000" dirty="0">
              <a:solidFill>
                <a:schemeClr val="bg2">
                  <a:lumMod val="25000"/>
                </a:schemeClr>
              </a:solidFill>
              <a:latin typeface="IBM Plex Mono" panose="020B0509050203000203" pitchFamily="49" charset="0"/>
            </a:endParaRPr>
          </a:p>
          <a:p>
            <a:pPr marL="457200" indent="-457200" algn="just">
              <a:buAutoNum type="arabicPeriod"/>
            </a:pPr>
            <a:r>
              <a:rPr lang="en-US" sz="2000" dirty="0">
                <a:solidFill>
                  <a:schemeClr val="bg2">
                    <a:lumMod val="25000"/>
                  </a:schemeClr>
                </a:solidFill>
                <a:latin typeface="IBM Plex Mono" panose="020B0509050203000203" pitchFamily="49" charset="0"/>
              </a:rPr>
              <a:t>Shooting Guard: The shooting guard (SG) — also known as the two or the off guard—along with the small forward, is often referred to as a wing because of its use in common positioning tactics. As the name suggests, most shooting guards are prolific from the three-point range and long mid range.</a:t>
            </a:r>
          </a:p>
          <a:p>
            <a:pPr marL="457200" indent="-457200" algn="just">
              <a:buAutoNum type="arabicPeriod"/>
            </a:pPr>
            <a:endParaRPr lang="en-US" sz="2000" dirty="0">
              <a:solidFill>
                <a:schemeClr val="bg2">
                  <a:lumMod val="25000"/>
                </a:schemeClr>
              </a:solidFill>
              <a:latin typeface="IBM Plex Mono" panose="020B0509050203000203" pitchFamily="49" charset="0"/>
            </a:endParaRPr>
          </a:p>
          <a:p>
            <a:pPr marL="457200" indent="-457200" algn="just">
              <a:buAutoNum type="arabicPeriod"/>
            </a:pPr>
            <a:r>
              <a:rPr lang="en-IN" sz="2000" dirty="0">
                <a:solidFill>
                  <a:schemeClr val="bg2">
                    <a:lumMod val="25000"/>
                  </a:schemeClr>
                </a:solidFill>
                <a:latin typeface="IBM Plex Mono" panose="020B0509050203000203" pitchFamily="49" charset="0"/>
              </a:rPr>
              <a:t>Small Forward: </a:t>
            </a:r>
            <a:r>
              <a:rPr lang="en-US" sz="2000" dirty="0">
                <a:solidFill>
                  <a:schemeClr val="bg2">
                    <a:lumMod val="25000"/>
                  </a:schemeClr>
                </a:solidFill>
                <a:latin typeface="IBM Plex Mono" panose="020B0509050203000203" pitchFamily="49" charset="0"/>
              </a:rPr>
              <a:t>The small forward (SF), also known as the three, is considered to be the most versatile of the main five basketball positions. </a:t>
            </a:r>
            <a:endParaRPr lang="en-IN" sz="2000" dirty="0">
              <a:solidFill>
                <a:schemeClr val="bg2">
                  <a:lumMod val="25000"/>
                </a:schemeClr>
              </a:solidFill>
              <a:latin typeface="IBM Plex Mono" panose="020B0509050203000203" pitchFamily="49" charset="0"/>
            </a:endParaRPr>
          </a:p>
        </p:txBody>
      </p:sp>
      <p:sp>
        <p:nvSpPr>
          <p:cNvPr id="6" name="TextBox 5">
            <a:extLst>
              <a:ext uri="{FF2B5EF4-FFF2-40B4-BE49-F238E27FC236}">
                <a16:creationId xmlns:a16="http://schemas.microsoft.com/office/drawing/2014/main" id="{B858A5A9-E7CB-7AFB-CCE2-F34568BF22C8}"/>
              </a:ext>
            </a:extLst>
          </p:cNvPr>
          <p:cNvSpPr txBox="1"/>
          <p:nvPr/>
        </p:nvSpPr>
        <p:spPr>
          <a:xfrm>
            <a:off x="1041990" y="727972"/>
            <a:ext cx="10802680"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POSITIONS IN BASKETBALL</a:t>
            </a:r>
          </a:p>
        </p:txBody>
      </p:sp>
    </p:spTree>
    <p:extLst>
      <p:ext uri="{BB962C8B-B14F-4D97-AF65-F5344CB8AC3E}">
        <p14:creationId xmlns:p14="http://schemas.microsoft.com/office/powerpoint/2010/main" val="275144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35B74663-FDB3-637F-1701-B6BAB0D01D6C}"/>
              </a:ext>
            </a:extLst>
          </p:cNvPr>
          <p:cNvSpPr txBox="1"/>
          <p:nvPr/>
        </p:nvSpPr>
        <p:spPr>
          <a:xfrm>
            <a:off x="1041991" y="1843950"/>
            <a:ext cx="9342021" cy="3785652"/>
          </a:xfrm>
          <a:prstGeom prst="rect">
            <a:avLst/>
          </a:prstGeom>
          <a:noFill/>
        </p:spPr>
        <p:txBody>
          <a:bodyPr wrap="square">
            <a:spAutoFit/>
          </a:bodyPr>
          <a:lstStyle/>
          <a:p>
            <a:pPr algn="just"/>
            <a:r>
              <a:rPr lang="en-US" sz="2000" dirty="0">
                <a:solidFill>
                  <a:schemeClr val="bg2">
                    <a:lumMod val="25000"/>
                  </a:schemeClr>
                </a:solidFill>
                <a:latin typeface="IBM Plex Mono" panose="020B0509050203000203" pitchFamily="49" charset="0"/>
              </a:rPr>
              <a:t>4. Power  Forward: The power forward (PF), also known as the four, often plays a role similar to that of the center, down in the "post" or "low blocks". The power forward is often the team's most powerful and dependable scorer, being able to score close to the basket while also being able to shoot mid-range jump shots from 10 – 15 feet from the basket.</a:t>
            </a:r>
          </a:p>
          <a:p>
            <a:pPr algn="just"/>
            <a:endParaRPr lang="en-US" sz="2000" dirty="0">
              <a:solidFill>
                <a:schemeClr val="bg2">
                  <a:lumMod val="25000"/>
                </a:schemeClr>
              </a:solidFill>
              <a:latin typeface="IBM Plex Mono" panose="020B0509050203000203" pitchFamily="49" charset="0"/>
            </a:endParaRPr>
          </a:p>
          <a:p>
            <a:pPr algn="just"/>
            <a:r>
              <a:rPr lang="en-US" sz="2000" dirty="0">
                <a:solidFill>
                  <a:schemeClr val="bg2">
                    <a:lumMod val="25000"/>
                  </a:schemeClr>
                </a:solidFill>
                <a:latin typeface="IBM Plex Mono" panose="020B0509050203000203" pitchFamily="49" charset="0"/>
              </a:rPr>
              <a:t>5. The center (C)—also known as the five, the pivot or the big man—usually plays near the baseline or close to the basket (the "low post"). They are usually the tallest players on the floor. Centers usually score "down low", or “in the paint”.</a:t>
            </a:r>
            <a:endParaRPr lang="en-IN" sz="2000" dirty="0">
              <a:solidFill>
                <a:schemeClr val="bg2">
                  <a:lumMod val="25000"/>
                </a:schemeClr>
              </a:solidFill>
              <a:latin typeface="IBM Plex Mono" panose="020B0509050203000203" pitchFamily="49" charset="0"/>
            </a:endParaRPr>
          </a:p>
        </p:txBody>
      </p:sp>
    </p:spTree>
    <p:extLst>
      <p:ext uri="{BB962C8B-B14F-4D97-AF65-F5344CB8AC3E}">
        <p14:creationId xmlns:p14="http://schemas.microsoft.com/office/powerpoint/2010/main" val="48055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80">
                                          <p:stCondLst>
                                            <p:cond delay="0"/>
                                          </p:stCondLst>
                                        </p:cTn>
                                        <p:tgtEl>
                                          <p:spTgt spid="3"/>
                                        </p:tgtEl>
                                      </p:cBhvr>
                                    </p:animEffect>
                                    <p:anim calcmode="lin" valueType="num">
                                      <p:cBhvr>
                                        <p:cTn id="1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5" dur="26">
                                          <p:stCondLst>
                                            <p:cond delay="650"/>
                                          </p:stCondLst>
                                        </p:cTn>
                                        <p:tgtEl>
                                          <p:spTgt spid="3"/>
                                        </p:tgtEl>
                                      </p:cBhvr>
                                      <p:to x="100000" y="60000"/>
                                    </p:animScale>
                                    <p:animScale>
                                      <p:cBhvr>
                                        <p:cTn id="16" dur="166" decel="50000">
                                          <p:stCondLst>
                                            <p:cond delay="676"/>
                                          </p:stCondLst>
                                        </p:cTn>
                                        <p:tgtEl>
                                          <p:spTgt spid="3"/>
                                        </p:tgtEl>
                                      </p:cBhvr>
                                      <p:to x="100000" y="100000"/>
                                    </p:animScale>
                                    <p:animScale>
                                      <p:cBhvr>
                                        <p:cTn id="17" dur="26">
                                          <p:stCondLst>
                                            <p:cond delay="1312"/>
                                          </p:stCondLst>
                                        </p:cTn>
                                        <p:tgtEl>
                                          <p:spTgt spid="3"/>
                                        </p:tgtEl>
                                      </p:cBhvr>
                                      <p:to x="100000" y="80000"/>
                                    </p:animScale>
                                    <p:animScale>
                                      <p:cBhvr>
                                        <p:cTn id="18" dur="166" decel="50000">
                                          <p:stCondLst>
                                            <p:cond delay="1338"/>
                                          </p:stCondLst>
                                        </p:cTn>
                                        <p:tgtEl>
                                          <p:spTgt spid="3"/>
                                        </p:tgtEl>
                                      </p:cBhvr>
                                      <p:to x="100000" y="100000"/>
                                    </p:animScale>
                                    <p:animScale>
                                      <p:cBhvr>
                                        <p:cTn id="19" dur="26">
                                          <p:stCondLst>
                                            <p:cond delay="1642"/>
                                          </p:stCondLst>
                                        </p:cTn>
                                        <p:tgtEl>
                                          <p:spTgt spid="3"/>
                                        </p:tgtEl>
                                      </p:cBhvr>
                                      <p:to x="100000" y="90000"/>
                                    </p:animScale>
                                    <p:animScale>
                                      <p:cBhvr>
                                        <p:cTn id="20" dur="166" decel="50000">
                                          <p:stCondLst>
                                            <p:cond delay="1668"/>
                                          </p:stCondLst>
                                        </p:cTn>
                                        <p:tgtEl>
                                          <p:spTgt spid="3"/>
                                        </p:tgtEl>
                                      </p:cBhvr>
                                      <p:to x="100000" y="100000"/>
                                    </p:animScale>
                                    <p:animScale>
                                      <p:cBhvr>
                                        <p:cTn id="21" dur="26">
                                          <p:stCondLst>
                                            <p:cond delay="1808"/>
                                          </p:stCondLst>
                                        </p:cTn>
                                        <p:tgtEl>
                                          <p:spTgt spid="3"/>
                                        </p:tgtEl>
                                      </p:cBhvr>
                                      <p:to x="100000" y="95000"/>
                                    </p:animScale>
                                    <p:animScale>
                                      <p:cBhvr>
                                        <p:cTn id="2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B4A74945-8990-E001-4D71-1E7E87DAAFCA}"/>
              </a:ext>
            </a:extLst>
          </p:cNvPr>
          <p:cNvSpPr/>
          <p:nvPr/>
        </p:nvSpPr>
        <p:spPr>
          <a:xfrm>
            <a:off x="7166352" y="2719542"/>
            <a:ext cx="1234613" cy="756944"/>
          </a:xfrm>
          <a:prstGeom prst="rect">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MACHINE LEARNING MODEL</a:t>
            </a:r>
          </a:p>
          <a:p>
            <a:pPr algn="ctr"/>
            <a:r>
              <a:rPr lang="en-US" sz="1000" dirty="0">
                <a:solidFill>
                  <a:schemeClr val="bg2">
                    <a:lumMod val="25000"/>
                  </a:schemeClr>
                </a:solidFill>
                <a:latin typeface="IBM Plex Mono" panose="020B0509050203000203" pitchFamily="49" charset="0"/>
              </a:rPr>
              <a:t>(SVM)</a:t>
            </a:r>
          </a:p>
        </p:txBody>
      </p:sp>
      <p:sp>
        <p:nvSpPr>
          <p:cNvPr id="6" name="Flowchart: Terminator 5">
            <a:extLst>
              <a:ext uri="{FF2B5EF4-FFF2-40B4-BE49-F238E27FC236}">
                <a16:creationId xmlns:a16="http://schemas.microsoft.com/office/drawing/2014/main" id="{51316554-9736-D994-03F4-92417D55513F}"/>
              </a:ext>
            </a:extLst>
          </p:cNvPr>
          <p:cNvSpPr/>
          <p:nvPr/>
        </p:nvSpPr>
        <p:spPr>
          <a:xfrm>
            <a:off x="9285414" y="3710034"/>
            <a:ext cx="1185851" cy="614806"/>
          </a:xfrm>
          <a:prstGeom prst="flowChartTerminator">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RESULT</a:t>
            </a:r>
          </a:p>
        </p:txBody>
      </p:sp>
      <p:sp>
        <p:nvSpPr>
          <p:cNvPr id="7" name="Flowchart: Direct Access Storage 6">
            <a:extLst>
              <a:ext uri="{FF2B5EF4-FFF2-40B4-BE49-F238E27FC236}">
                <a16:creationId xmlns:a16="http://schemas.microsoft.com/office/drawing/2014/main" id="{7BC91204-08B9-D3AD-9A7A-2536A020B53F}"/>
              </a:ext>
            </a:extLst>
          </p:cNvPr>
          <p:cNvSpPr/>
          <p:nvPr/>
        </p:nvSpPr>
        <p:spPr>
          <a:xfrm>
            <a:off x="2839773" y="3712250"/>
            <a:ext cx="2160642" cy="641921"/>
          </a:xfrm>
          <a:prstGeom prst="flowChartMagneticDrum">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PLAYER</a:t>
            </a:r>
            <a:r>
              <a:rPr lang="en-IN" sz="1000" dirty="0">
                <a:solidFill>
                  <a:schemeClr val="bg2">
                    <a:lumMod val="25000"/>
                  </a:schemeClr>
                </a:solidFill>
                <a:latin typeface="IBM Plex Mono" panose="020B0509050203000203" pitchFamily="49" charset="0"/>
              </a:rPr>
              <a:t> STATISTICS</a:t>
            </a:r>
            <a:endParaRPr lang="en-US" sz="1000" dirty="0">
              <a:solidFill>
                <a:schemeClr val="bg2">
                  <a:lumMod val="25000"/>
                </a:schemeClr>
              </a:solidFill>
              <a:latin typeface="IBM Plex Mono" panose="020B0509050203000203" pitchFamily="49" charset="0"/>
            </a:endParaRPr>
          </a:p>
        </p:txBody>
      </p:sp>
      <p:sp>
        <p:nvSpPr>
          <p:cNvPr id="8" name="Flowchart: Data 7">
            <a:extLst>
              <a:ext uri="{FF2B5EF4-FFF2-40B4-BE49-F238E27FC236}">
                <a16:creationId xmlns:a16="http://schemas.microsoft.com/office/drawing/2014/main" id="{34ED1FBB-0A94-F1FC-A964-B67320AA8F0F}"/>
              </a:ext>
            </a:extLst>
          </p:cNvPr>
          <p:cNvSpPr/>
          <p:nvPr/>
        </p:nvSpPr>
        <p:spPr>
          <a:xfrm>
            <a:off x="1258139" y="5096886"/>
            <a:ext cx="1240288" cy="378970"/>
          </a:xfrm>
          <a:prstGeom prst="flowChartInputOutput">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TEAM NAME</a:t>
            </a:r>
            <a:endParaRPr lang="en-IN" sz="1000" dirty="0">
              <a:solidFill>
                <a:schemeClr val="bg2">
                  <a:lumMod val="25000"/>
                </a:schemeClr>
              </a:solidFill>
              <a:latin typeface="IBM Plex Mono" panose="020B0509050203000203" pitchFamily="49" charset="0"/>
            </a:endParaRPr>
          </a:p>
        </p:txBody>
      </p:sp>
      <p:sp>
        <p:nvSpPr>
          <p:cNvPr id="9" name="Flowchart: Data 8">
            <a:extLst>
              <a:ext uri="{FF2B5EF4-FFF2-40B4-BE49-F238E27FC236}">
                <a16:creationId xmlns:a16="http://schemas.microsoft.com/office/drawing/2014/main" id="{87EBBBFA-216E-05A4-A779-0A1856EEB447}"/>
              </a:ext>
            </a:extLst>
          </p:cNvPr>
          <p:cNvSpPr/>
          <p:nvPr/>
        </p:nvSpPr>
        <p:spPr>
          <a:xfrm>
            <a:off x="1258139" y="2548731"/>
            <a:ext cx="1240288" cy="420806"/>
          </a:xfrm>
          <a:prstGeom prst="flowChartInputOutput">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PLAYER NAME</a:t>
            </a:r>
            <a:endParaRPr lang="en-IN" sz="1000" dirty="0">
              <a:solidFill>
                <a:schemeClr val="bg2">
                  <a:lumMod val="25000"/>
                </a:schemeClr>
              </a:solidFill>
              <a:latin typeface="IBM Plex Mono" panose="020B0509050203000203" pitchFamily="49" charset="0"/>
            </a:endParaRPr>
          </a:p>
        </p:txBody>
      </p:sp>
      <p:sp>
        <p:nvSpPr>
          <p:cNvPr id="10" name="Flowchart: Manual Operation 9">
            <a:extLst>
              <a:ext uri="{FF2B5EF4-FFF2-40B4-BE49-F238E27FC236}">
                <a16:creationId xmlns:a16="http://schemas.microsoft.com/office/drawing/2014/main" id="{D0FEA117-C090-8544-0F60-A930831A5352}"/>
              </a:ext>
            </a:extLst>
          </p:cNvPr>
          <p:cNvSpPr/>
          <p:nvPr/>
        </p:nvSpPr>
        <p:spPr>
          <a:xfrm rot="16200000">
            <a:off x="1147075" y="3757866"/>
            <a:ext cx="1469324" cy="550690"/>
          </a:xfrm>
          <a:prstGeom prst="flowChartManualOperation">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WEB SCRAPPING</a:t>
            </a:r>
            <a:endParaRPr lang="en-IN" sz="1000" dirty="0">
              <a:solidFill>
                <a:schemeClr val="bg2">
                  <a:lumMod val="25000"/>
                </a:schemeClr>
              </a:solidFill>
              <a:latin typeface="IBM Plex Mono" panose="020B0509050203000203" pitchFamily="49" charset="0"/>
            </a:endParaRPr>
          </a:p>
        </p:txBody>
      </p:sp>
      <p:sp>
        <p:nvSpPr>
          <p:cNvPr id="11" name="Flowchart: Manual Operation 10">
            <a:extLst>
              <a:ext uri="{FF2B5EF4-FFF2-40B4-BE49-F238E27FC236}">
                <a16:creationId xmlns:a16="http://schemas.microsoft.com/office/drawing/2014/main" id="{5DF082A9-CA5C-B726-F030-1374224B3738}"/>
              </a:ext>
            </a:extLst>
          </p:cNvPr>
          <p:cNvSpPr/>
          <p:nvPr/>
        </p:nvSpPr>
        <p:spPr>
          <a:xfrm rot="16200000">
            <a:off x="5364465" y="3742092"/>
            <a:ext cx="1619858" cy="550692"/>
          </a:xfrm>
          <a:prstGeom prst="flowChartManualOperation">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DATA CLEANING</a:t>
            </a:r>
          </a:p>
        </p:txBody>
      </p:sp>
      <p:cxnSp>
        <p:nvCxnSpPr>
          <p:cNvPr id="12" name="Straight Arrow Connector 11">
            <a:extLst>
              <a:ext uri="{FF2B5EF4-FFF2-40B4-BE49-F238E27FC236}">
                <a16:creationId xmlns:a16="http://schemas.microsoft.com/office/drawing/2014/main" id="{057EC483-451A-0706-9AE3-A0F9652F4F4D}"/>
              </a:ext>
            </a:extLst>
          </p:cNvPr>
          <p:cNvCxnSpPr>
            <a:cxnSpLocks/>
            <a:stCxn id="9" idx="4"/>
            <a:endCxn id="10" idx="3"/>
          </p:cNvCxnSpPr>
          <p:nvPr/>
        </p:nvCxnSpPr>
        <p:spPr>
          <a:xfrm>
            <a:off x="1878283" y="2969537"/>
            <a:ext cx="3454" cy="475944"/>
          </a:xfrm>
          <a:prstGeom prst="straightConnector1">
            <a:avLst/>
          </a:prstGeom>
          <a:ln w="19050">
            <a:solidFill>
              <a:srgbClr val="EF7222"/>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AD122E0-7337-4CD2-6D6C-17B2E3DE40C1}"/>
              </a:ext>
            </a:extLst>
          </p:cNvPr>
          <p:cNvCxnSpPr>
            <a:cxnSpLocks/>
            <a:stCxn id="8" idx="1"/>
            <a:endCxn id="10" idx="1"/>
          </p:cNvCxnSpPr>
          <p:nvPr/>
        </p:nvCxnSpPr>
        <p:spPr>
          <a:xfrm flipV="1">
            <a:off x="1878283" y="4620941"/>
            <a:ext cx="3454" cy="475945"/>
          </a:xfrm>
          <a:prstGeom prst="straightConnector1">
            <a:avLst/>
          </a:prstGeom>
          <a:ln w="19050">
            <a:solidFill>
              <a:srgbClr val="EF7222"/>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8124F47-533A-FC38-CD98-84B4CC585D9F}"/>
              </a:ext>
            </a:extLst>
          </p:cNvPr>
          <p:cNvCxnSpPr>
            <a:cxnSpLocks/>
            <a:stCxn id="10" idx="2"/>
            <a:endCxn id="7" idx="1"/>
          </p:cNvCxnSpPr>
          <p:nvPr/>
        </p:nvCxnSpPr>
        <p:spPr>
          <a:xfrm>
            <a:off x="2157082" y="4033211"/>
            <a:ext cx="682691" cy="0"/>
          </a:xfrm>
          <a:prstGeom prst="straightConnector1">
            <a:avLst/>
          </a:prstGeom>
          <a:ln w="19050">
            <a:solidFill>
              <a:srgbClr val="EF7222"/>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E4827C-7DCF-A876-EE9C-680D372C704D}"/>
              </a:ext>
            </a:extLst>
          </p:cNvPr>
          <p:cNvCxnSpPr>
            <a:cxnSpLocks/>
            <a:stCxn id="7" idx="4"/>
            <a:endCxn id="11" idx="0"/>
          </p:cNvCxnSpPr>
          <p:nvPr/>
        </p:nvCxnSpPr>
        <p:spPr>
          <a:xfrm flipV="1">
            <a:off x="5000415" y="4017438"/>
            <a:ext cx="898633" cy="15773"/>
          </a:xfrm>
          <a:prstGeom prst="straightConnector1">
            <a:avLst/>
          </a:prstGeom>
          <a:ln w="19050">
            <a:solidFill>
              <a:srgbClr val="EF7222"/>
            </a:solidFill>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078B93C-C363-1F2C-3CE7-0D78EC327B8A}"/>
              </a:ext>
            </a:extLst>
          </p:cNvPr>
          <p:cNvSpPr/>
          <p:nvPr/>
        </p:nvSpPr>
        <p:spPr>
          <a:xfrm>
            <a:off x="1148383" y="2387551"/>
            <a:ext cx="1564790" cy="3292684"/>
          </a:xfrm>
          <a:prstGeom prst="rect">
            <a:avLst/>
          </a:prstGeom>
          <a:noFill/>
          <a:ln w="25400" cap="flat" cmpd="sng" algn="ctr">
            <a:solidFill>
              <a:srgbClr val="EF7222"/>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bg2">
                  <a:lumMod val="25000"/>
                </a:schemeClr>
              </a:solidFill>
            </a:endParaRPr>
          </a:p>
        </p:txBody>
      </p:sp>
      <p:sp>
        <p:nvSpPr>
          <p:cNvPr id="17" name="Rectangle 16">
            <a:extLst>
              <a:ext uri="{FF2B5EF4-FFF2-40B4-BE49-F238E27FC236}">
                <a16:creationId xmlns:a16="http://schemas.microsoft.com/office/drawing/2014/main" id="{BD3FBFFC-C6CA-9B7C-3CF3-517D573391F9}"/>
              </a:ext>
            </a:extLst>
          </p:cNvPr>
          <p:cNvSpPr/>
          <p:nvPr/>
        </p:nvSpPr>
        <p:spPr>
          <a:xfrm>
            <a:off x="1041990" y="2271613"/>
            <a:ext cx="4469091" cy="3563897"/>
          </a:xfrm>
          <a:prstGeom prst="rect">
            <a:avLst/>
          </a:prstGeom>
          <a:noFill/>
          <a:ln w="25400" cap="rnd" cmpd="sng" algn="ctr">
            <a:solidFill>
              <a:srgbClr val="EF7222"/>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chemeClr val="bg2">
                  <a:lumMod val="25000"/>
                </a:schemeClr>
              </a:solidFill>
            </a:endParaRPr>
          </a:p>
        </p:txBody>
      </p:sp>
      <p:sp>
        <p:nvSpPr>
          <p:cNvPr id="18" name="TextBox 17">
            <a:extLst>
              <a:ext uri="{FF2B5EF4-FFF2-40B4-BE49-F238E27FC236}">
                <a16:creationId xmlns:a16="http://schemas.microsoft.com/office/drawing/2014/main" id="{E6F192ED-B085-392D-1B62-D00916A8F417}"/>
              </a:ext>
            </a:extLst>
          </p:cNvPr>
          <p:cNvSpPr txBox="1"/>
          <p:nvPr/>
        </p:nvSpPr>
        <p:spPr>
          <a:xfrm>
            <a:off x="4082584" y="2370594"/>
            <a:ext cx="1318118" cy="400110"/>
          </a:xfrm>
          <a:prstGeom prst="rect">
            <a:avLst/>
          </a:prstGeom>
          <a:noFill/>
        </p:spPr>
        <p:txBody>
          <a:bodyPr wrap="square" rtlCol="0">
            <a:spAutoFit/>
          </a:bodyPr>
          <a:lstStyle/>
          <a:p>
            <a:pPr algn="ctr"/>
            <a:r>
              <a:rPr lang="en-US" sz="1000" dirty="0">
                <a:solidFill>
                  <a:schemeClr val="bg2">
                    <a:lumMod val="25000"/>
                  </a:schemeClr>
                </a:solidFill>
                <a:latin typeface="IBM Plex Mono" panose="020B0509050203000203" pitchFamily="49" charset="0"/>
              </a:rPr>
              <a:t>DATA COLLECTION</a:t>
            </a:r>
            <a:endParaRPr lang="en-IN" sz="1000" dirty="0">
              <a:solidFill>
                <a:schemeClr val="bg2">
                  <a:lumMod val="25000"/>
                </a:schemeClr>
              </a:solidFill>
              <a:latin typeface="IBM Plex Mono" panose="020B0509050203000203" pitchFamily="49" charset="0"/>
            </a:endParaRPr>
          </a:p>
        </p:txBody>
      </p:sp>
      <p:sp>
        <p:nvSpPr>
          <p:cNvPr id="22" name="TextBox 21">
            <a:extLst>
              <a:ext uri="{FF2B5EF4-FFF2-40B4-BE49-F238E27FC236}">
                <a16:creationId xmlns:a16="http://schemas.microsoft.com/office/drawing/2014/main" id="{B8454BBB-BE2B-CEF1-99CC-707E007BA663}"/>
              </a:ext>
            </a:extLst>
          </p:cNvPr>
          <p:cNvSpPr txBox="1"/>
          <p:nvPr/>
        </p:nvSpPr>
        <p:spPr>
          <a:xfrm>
            <a:off x="5275428" y="6055268"/>
            <a:ext cx="1641144" cy="400110"/>
          </a:xfrm>
          <a:prstGeom prst="rect">
            <a:avLst/>
          </a:prstGeom>
          <a:noFill/>
          <a:ln>
            <a:noFill/>
          </a:ln>
        </p:spPr>
        <p:txBody>
          <a:bodyPr wrap="square" rtlCol="0">
            <a:spAutoFit/>
          </a:bodyPr>
          <a:lstStyle/>
          <a:p>
            <a:r>
              <a:rPr lang="en-US" sz="2000" dirty="0">
                <a:solidFill>
                  <a:schemeClr val="bg2">
                    <a:lumMod val="25000"/>
                  </a:schemeClr>
                </a:solidFill>
                <a:latin typeface="IBM Plex Mono" panose="020B0509050203000203" pitchFamily="49" charset="0"/>
              </a:rPr>
              <a:t>FLOWCHART</a:t>
            </a:r>
          </a:p>
        </p:txBody>
      </p:sp>
      <p:sp>
        <p:nvSpPr>
          <p:cNvPr id="40" name="TextBox 39">
            <a:extLst>
              <a:ext uri="{FF2B5EF4-FFF2-40B4-BE49-F238E27FC236}">
                <a16:creationId xmlns:a16="http://schemas.microsoft.com/office/drawing/2014/main" id="{3974D3AA-DA8C-E124-8D2C-C301F2DE6906}"/>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PROPOSED METHOLOGY</a:t>
            </a:r>
          </a:p>
        </p:txBody>
      </p:sp>
      <p:sp>
        <p:nvSpPr>
          <p:cNvPr id="83" name="Rectangle 82">
            <a:extLst>
              <a:ext uri="{FF2B5EF4-FFF2-40B4-BE49-F238E27FC236}">
                <a16:creationId xmlns:a16="http://schemas.microsoft.com/office/drawing/2014/main" id="{D9D63440-727E-6757-86D5-13F6FC5DDC2D}"/>
              </a:ext>
            </a:extLst>
          </p:cNvPr>
          <p:cNvSpPr/>
          <p:nvPr/>
        </p:nvSpPr>
        <p:spPr>
          <a:xfrm>
            <a:off x="7166352" y="4448895"/>
            <a:ext cx="1234613" cy="756944"/>
          </a:xfrm>
          <a:prstGeom prst="rect">
            <a:avLst/>
          </a:prstGeom>
          <a:noFill/>
          <a:ln w="15875"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dirty="0">
                <a:solidFill>
                  <a:schemeClr val="bg2">
                    <a:lumMod val="25000"/>
                  </a:schemeClr>
                </a:solidFill>
                <a:latin typeface="IBM Plex Mono" panose="020B0509050203000203" pitchFamily="49" charset="0"/>
              </a:rPr>
              <a:t>MACHINE LEARNING MODEL</a:t>
            </a:r>
          </a:p>
          <a:p>
            <a:pPr algn="ctr"/>
            <a:r>
              <a:rPr lang="en-US" sz="1000" dirty="0">
                <a:solidFill>
                  <a:schemeClr val="bg2">
                    <a:lumMod val="25000"/>
                  </a:schemeClr>
                </a:solidFill>
                <a:latin typeface="IBM Plex Mono" panose="020B0509050203000203" pitchFamily="49" charset="0"/>
              </a:rPr>
              <a:t>(KNN)</a:t>
            </a:r>
          </a:p>
        </p:txBody>
      </p:sp>
      <p:cxnSp>
        <p:nvCxnSpPr>
          <p:cNvPr id="89" name="Connector: Elbow 88">
            <a:extLst>
              <a:ext uri="{FF2B5EF4-FFF2-40B4-BE49-F238E27FC236}">
                <a16:creationId xmlns:a16="http://schemas.microsoft.com/office/drawing/2014/main" id="{BA135C96-2A0C-0EDC-E56D-E369AA1DDB15}"/>
              </a:ext>
            </a:extLst>
          </p:cNvPr>
          <p:cNvCxnSpPr>
            <a:cxnSpLocks/>
            <a:stCxn id="11" idx="2"/>
            <a:endCxn id="2" idx="1"/>
          </p:cNvCxnSpPr>
          <p:nvPr/>
        </p:nvCxnSpPr>
        <p:spPr>
          <a:xfrm flipV="1">
            <a:off x="6449740" y="3098014"/>
            <a:ext cx="716612" cy="919424"/>
          </a:xfrm>
          <a:prstGeom prst="bentConnector3">
            <a:avLst>
              <a:gd name="adj1" fmla="val 50000"/>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7358E4B-0F37-5773-A92A-55FC682C61F1}"/>
              </a:ext>
            </a:extLst>
          </p:cNvPr>
          <p:cNvCxnSpPr>
            <a:cxnSpLocks/>
            <a:stCxn id="11" idx="2"/>
            <a:endCxn id="83" idx="1"/>
          </p:cNvCxnSpPr>
          <p:nvPr/>
        </p:nvCxnSpPr>
        <p:spPr>
          <a:xfrm>
            <a:off x="6449740" y="4017438"/>
            <a:ext cx="716612" cy="809929"/>
          </a:xfrm>
          <a:prstGeom prst="bentConnector3">
            <a:avLst>
              <a:gd name="adj1" fmla="val 50000"/>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505EC435-5EB5-13D0-30D3-9B83DE4804A3}"/>
              </a:ext>
            </a:extLst>
          </p:cNvPr>
          <p:cNvCxnSpPr>
            <a:stCxn id="2" idx="3"/>
            <a:endCxn id="6" idx="1"/>
          </p:cNvCxnSpPr>
          <p:nvPr/>
        </p:nvCxnSpPr>
        <p:spPr>
          <a:xfrm>
            <a:off x="8400965" y="3098014"/>
            <a:ext cx="884449" cy="919423"/>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C5F43485-87F2-86AB-B674-97CB4AC34A50}"/>
              </a:ext>
            </a:extLst>
          </p:cNvPr>
          <p:cNvCxnSpPr>
            <a:cxnSpLocks/>
          </p:cNvCxnSpPr>
          <p:nvPr/>
        </p:nvCxnSpPr>
        <p:spPr>
          <a:xfrm flipV="1">
            <a:off x="8406749" y="4017436"/>
            <a:ext cx="876098" cy="809930"/>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5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6" grpId="0" animBg="1"/>
      <p:bldP spid="17" grpId="0" animBg="1"/>
      <p:bldP spid="18" grpId="0"/>
      <p:bldP spid="22" grpId="0"/>
      <p:bldP spid="40" grpId="0"/>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1F852CB4-CE31-4D86-D28D-BB5262DED121}"/>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DATA COLLECTION</a:t>
            </a:r>
          </a:p>
        </p:txBody>
      </p:sp>
      <p:sp>
        <p:nvSpPr>
          <p:cNvPr id="7" name="Rectangle 6">
            <a:extLst>
              <a:ext uri="{FF2B5EF4-FFF2-40B4-BE49-F238E27FC236}">
                <a16:creationId xmlns:a16="http://schemas.microsoft.com/office/drawing/2014/main" id="{BA5EAC18-99F2-B0E5-7B15-34931C82D872}"/>
              </a:ext>
            </a:extLst>
          </p:cNvPr>
          <p:cNvSpPr/>
          <p:nvPr/>
        </p:nvSpPr>
        <p:spPr>
          <a:xfrm>
            <a:off x="1027826" y="3285154"/>
            <a:ext cx="1682160" cy="1015663"/>
          </a:xfrm>
          <a:prstGeom prst="rect">
            <a:avLst/>
          </a:prstGeom>
          <a:noFill/>
          <a:ln w="19050"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000" dirty="0">
                <a:solidFill>
                  <a:schemeClr val="bg2">
                    <a:lumMod val="25000"/>
                  </a:schemeClr>
                </a:solidFill>
                <a:latin typeface="IBM Plex Mono" panose="020B0509050203000203" pitchFamily="49" charset="0"/>
              </a:rPr>
              <a:t>https://basketball-reference.com</a:t>
            </a:r>
          </a:p>
        </p:txBody>
      </p:sp>
      <p:sp>
        <p:nvSpPr>
          <p:cNvPr id="8" name="Rectangle 7">
            <a:extLst>
              <a:ext uri="{FF2B5EF4-FFF2-40B4-BE49-F238E27FC236}">
                <a16:creationId xmlns:a16="http://schemas.microsoft.com/office/drawing/2014/main" id="{0B84A83E-32BE-750C-8FA7-9CEA23B62073}"/>
              </a:ext>
            </a:extLst>
          </p:cNvPr>
          <p:cNvSpPr/>
          <p:nvPr/>
        </p:nvSpPr>
        <p:spPr>
          <a:xfrm>
            <a:off x="3737811" y="3470611"/>
            <a:ext cx="1283117" cy="644747"/>
          </a:xfrm>
          <a:prstGeom prst="rect">
            <a:avLst/>
          </a:prstGeom>
          <a:noFill/>
          <a:ln w="19050"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000" dirty="0">
                <a:solidFill>
                  <a:schemeClr val="bg2">
                    <a:lumMod val="25000"/>
                  </a:schemeClr>
                </a:solidFill>
                <a:latin typeface="IBM Plex Mono" panose="020B0509050203000203" pitchFamily="49" charset="0"/>
              </a:rPr>
              <a:t>TEAM NAMES</a:t>
            </a:r>
          </a:p>
        </p:txBody>
      </p:sp>
      <p:sp>
        <p:nvSpPr>
          <p:cNvPr id="9" name="Rectangle 8">
            <a:extLst>
              <a:ext uri="{FF2B5EF4-FFF2-40B4-BE49-F238E27FC236}">
                <a16:creationId xmlns:a16="http://schemas.microsoft.com/office/drawing/2014/main" id="{F5FBE434-04AA-E1BF-2180-2521F7175C04}"/>
              </a:ext>
            </a:extLst>
          </p:cNvPr>
          <p:cNvSpPr/>
          <p:nvPr/>
        </p:nvSpPr>
        <p:spPr>
          <a:xfrm>
            <a:off x="6096000" y="2275408"/>
            <a:ext cx="1270580" cy="613681"/>
          </a:xfrm>
          <a:prstGeom prst="rect">
            <a:avLst/>
          </a:prstGeom>
          <a:noFill/>
          <a:ln w="19050"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000" dirty="0">
                <a:solidFill>
                  <a:schemeClr val="bg2">
                    <a:lumMod val="25000"/>
                  </a:schemeClr>
                </a:solidFill>
                <a:latin typeface="IBM Plex Mono" panose="020B0509050203000203" pitchFamily="49" charset="0"/>
              </a:rPr>
              <a:t>PLAYER NAMES (PRE 2015)</a:t>
            </a:r>
          </a:p>
        </p:txBody>
      </p:sp>
      <p:sp>
        <p:nvSpPr>
          <p:cNvPr id="10" name="Rectangle 9">
            <a:extLst>
              <a:ext uri="{FF2B5EF4-FFF2-40B4-BE49-F238E27FC236}">
                <a16:creationId xmlns:a16="http://schemas.microsoft.com/office/drawing/2014/main" id="{8B951EE5-CE9A-17AD-97B0-1D41ADF4B324}"/>
              </a:ext>
            </a:extLst>
          </p:cNvPr>
          <p:cNvSpPr/>
          <p:nvPr/>
        </p:nvSpPr>
        <p:spPr>
          <a:xfrm>
            <a:off x="6096000" y="4648225"/>
            <a:ext cx="1270580" cy="613681"/>
          </a:xfrm>
          <a:prstGeom prst="rect">
            <a:avLst/>
          </a:prstGeom>
          <a:noFill/>
          <a:ln w="19050"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000" dirty="0">
                <a:solidFill>
                  <a:schemeClr val="bg2">
                    <a:lumMod val="25000"/>
                  </a:schemeClr>
                </a:solidFill>
                <a:latin typeface="IBM Plex Mono" panose="020B0509050203000203" pitchFamily="49" charset="0"/>
              </a:rPr>
              <a:t>PLAYER NAMES (POST 2015)</a:t>
            </a:r>
          </a:p>
        </p:txBody>
      </p:sp>
      <p:cxnSp>
        <p:nvCxnSpPr>
          <p:cNvPr id="12" name="Straight Arrow Connector 11">
            <a:extLst>
              <a:ext uri="{FF2B5EF4-FFF2-40B4-BE49-F238E27FC236}">
                <a16:creationId xmlns:a16="http://schemas.microsoft.com/office/drawing/2014/main" id="{B5B3F31F-1643-E220-FAF4-CD1E502648C1}"/>
              </a:ext>
            </a:extLst>
          </p:cNvPr>
          <p:cNvCxnSpPr>
            <a:stCxn id="7" idx="3"/>
            <a:endCxn id="8" idx="1"/>
          </p:cNvCxnSpPr>
          <p:nvPr/>
        </p:nvCxnSpPr>
        <p:spPr>
          <a:xfrm flipV="1">
            <a:off x="2709986" y="3792985"/>
            <a:ext cx="1027825" cy="1"/>
          </a:xfrm>
          <a:prstGeom prst="straightConnector1">
            <a:avLst/>
          </a:prstGeom>
          <a:ln w="19050">
            <a:solidFill>
              <a:srgbClr val="EF7222"/>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a:extLst>
              <a:ext uri="{FF2B5EF4-FFF2-40B4-BE49-F238E27FC236}">
                <a16:creationId xmlns:a16="http://schemas.microsoft.com/office/drawing/2014/main" id="{DE186132-3D43-28EE-A16F-49F5842172FC}"/>
              </a:ext>
            </a:extLst>
          </p:cNvPr>
          <p:cNvCxnSpPr>
            <a:stCxn id="8" idx="3"/>
            <a:endCxn id="9" idx="1"/>
          </p:cNvCxnSpPr>
          <p:nvPr/>
        </p:nvCxnSpPr>
        <p:spPr>
          <a:xfrm flipV="1">
            <a:off x="5020928" y="2582249"/>
            <a:ext cx="1075072" cy="1210736"/>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837C4E5-9D7B-AF63-ADBF-CE0E5A98BD85}"/>
              </a:ext>
            </a:extLst>
          </p:cNvPr>
          <p:cNvCxnSpPr>
            <a:stCxn id="8" idx="3"/>
            <a:endCxn id="10" idx="1"/>
          </p:cNvCxnSpPr>
          <p:nvPr/>
        </p:nvCxnSpPr>
        <p:spPr>
          <a:xfrm>
            <a:off x="5020928" y="3792985"/>
            <a:ext cx="1075072" cy="1162081"/>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5124F6B-AD71-C407-2260-39A89FFBCF23}"/>
              </a:ext>
            </a:extLst>
          </p:cNvPr>
          <p:cNvSpPr/>
          <p:nvPr/>
        </p:nvSpPr>
        <p:spPr>
          <a:xfrm>
            <a:off x="8450786" y="3486143"/>
            <a:ext cx="1270580" cy="613681"/>
          </a:xfrm>
          <a:prstGeom prst="rect">
            <a:avLst/>
          </a:prstGeom>
          <a:noFill/>
          <a:ln w="19050" cap="flat" cmpd="sng" algn="ctr">
            <a:solidFill>
              <a:srgbClr val="EF722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000" dirty="0">
                <a:solidFill>
                  <a:schemeClr val="bg2">
                    <a:lumMod val="25000"/>
                  </a:schemeClr>
                </a:solidFill>
                <a:latin typeface="IBM Plex Mono" panose="020B0509050203000203" pitchFamily="49" charset="0"/>
              </a:rPr>
              <a:t>DATA CLEANING</a:t>
            </a:r>
          </a:p>
        </p:txBody>
      </p:sp>
      <p:cxnSp>
        <p:nvCxnSpPr>
          <p:cNvPr id="30" name="Connector: Elbow 29">
            <a:extLst>
              <a:ext uri="{FF2B5EF4-FFF2-40B4-BE49-F238E27FC236}">
                <a16:creationId xmlns:a16="http://schemas.microsoft.com/office/drawing/2014/main" id="{8B633FFF-430E-3F55-AC61-DABE58E50837}"/>
              </a:ext>
            </a:extLst>
          </p:cNvPr>
          <p:cNvCxnSpPr>
            <a:stCxn id="9" idx="3"/>
            <a:endCxn id="28" idx="1"/>
          </p:cNvCxnSpPr>
          <p:nvPr/>
        </p:nvCxnSpPr>
        <p:spPr>
          <a:xfrm>
            <a:off x="7366580" y="2582249"/>
            <a:ext cx="1084206" cy="1210735"/>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3ADC9D6-59B3-5B4F-16D6-6CBEFC8C2B49}"/>
              </a:ext>
            </a:extLst>
          </p:cNvPr>
          <p:cNvCxnSpPr>
            <a:stCxn id="10" idx="3"/>
            <a:endCxn id="28" idx="1"/>
          </p:cNvCxnSpPr>
          <p:nvPr/>
        </p:nvCxnSpPr>
        <p:spPr>
          <a:xfrm flipV="1">
            <a:off x="7366580" y="3792984"/>
            <a:ext cx="1084206" cy="1162082"/>
          </a:xfrm>
          <a:prstGeom prst="bentConnector3">
            <a:avLst/>
          </a:prstGeom>
          <a:ln w="19050">
            <a:solidFill>
              <a:srgbClr val="EF722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5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26"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CD7C16AB-B123-0FFF-FD36-C189BEF86ED8}"/>
              </a:ext>
            </a:extLst>
          </p:cNvPr>
          <p:cNvSpPr txBox="1"/>
          <p:nvPr/>
        </p:nvSpPr>
        <p:spPr>
          <a:xfrm>
            <a:off x="1041990" y="727972"/>
            <a:ext cx="8679376" cy="1323439"/>
          </a:xfrm>
          <a:prstGeom prst="rect">
            <a:avLst/>
          </a:prstGeom>
          <a:noFill/>
        </p:spPr>
        <p:txBody>
          <a:bodyPr wrap="square" rtlCol="0">
            <a:spAutoFit/>
          </a:bodyPr>
          <a:lstStyle/>
          <a:p>
            <a:r>
              <a:rPr lang="en-US" sz="4000" b="1" dirty="0">
                <a:ln w="0">
                  <a:noFill/>
                  <a:prstDash val="solid"/>
                </a:ln>
                <a:solidFill>
                  <a:srgbClr val="EF7222"/>
                </a:solidFill>
                <a:latin typeface="IBM Plex Mono" panose="020B0509050203000203" pitchFamily="49" charset="0"/>
              </a:rPr>
              <a:t>https://www.basketball-reference.com</a:t>
            </a:r>
          </a:p>
        </p:txBody>
      </p:sp>
      <p:sp>
        <p:nvSpPr>
          <p:cNvPr id="5" name="TextBox 4">
            <a:extLst>
              <a:ext uri="{FF2B5EF4-FFF2-40B4-BE49-F238E27FC236}">
                <a16:creationId xmlns:a16="http://schemas.microsoft.com/office/drawing/2014/main" id="{DD18D271-D7DA-7C0F-5696-8B80AFEC4220}"/>
              </a:ext>
            </a:extLst>
          </p:cNvPr>
          <p:cNvSpPr txBox="1"/>
          <p:nvPr/>
        </p:nvSpPr>
        <p:spPr>
          <a:xfrm>
            <a:off x="1041990" y="2135612"/>
            <a:ext cx="3952427" cy="3455739"/>
          </a:xfrm>
          <a:prstGeom prst="rect">
            <a:avLst/>
          </a:prstGeom>
          <a:noFill/>
        </p:spPr>
        <p:txBody>
          <a:bodyPr wrap="square">
            <a:spAutoFit/>
          </a:bodyPr>
          <a:lstStyle/>
          <a:p>
            <a:pPr algn="just"/>
            <a:r>
              <a:rPr lang="en-US" dirty="0">
                <a:solidFill>
                  <a:schemeClr val="bg2">
                    <a:lumMod val="25000"/>
                  </a:schemeClr>
                </a:solidFill>
                <a:latin typeface="IBM Plex Mono" panose="020B0509050203000203" pitchFamily="49" charset="0"/>
              </a:rPr>
              <a:t>Basketball Reference is a sports statistic website mainly for NBA player and season statistics. Includes indexed lists of players. International leagues include top European leagues and </a:t>
            </a:r>
            <a:r>
              <a:rPr lang="en-US" dirty="0" err="1">
                <a:solidFill>
                  <a:schemeClr val="bg2">
                    <a:lumMod val="25000"/>
                  </a:schemeClr>
                </a:solidFill>
                <a:latin typeface="IBM Plex Mono" panose="020B0509050203000203" pitchFamily="49" charset="0"/>
              </a:rPr>
              <a:t>EuroLeague</a:t>
            </a:r>
            <a:r>
              <a:rPr lang="en-US" dirty="0">
                <a:solidFill>
                  <a:schemeClr val="bg2">
                    <a:lumMod val="25000"/>
                  </a:schemeClr>
                </a:solidFill>
                <a:latin typeface="IBM Plex Mono" panose="020B0509050203000203" pitchFamily="49" charset="0"/>
              </a:rPr>
              <a:t> and </a:t>
            </a:r>
            <a:r>
              <a:rPr lang="en-US" dirty="0" err="1">
                <a:solidFill>
                  <a:schemeClr val="bg2">
                    <a:lumMod val="25000"/>
                  </a:schemeClr>
                </a:solidFill>
                <a:latin typeface="IBM Plex Mono" panose="020B0509050203000203" pitchFamily="49" charset="0"/>
              </a:rPr>
              <a:t>EuroCup</a:t>
            </a:r>
            <a:r>
              <a:rPr lang="en-US" dirty="0">
                <a:solidFill>
                  <a:schemeClr val="bg2">
                    <a:lumMod val="25000"/>
                  </a:schemeClr>
                </a:solidFill>
                <a:latin typeface="IBM Plex Mono" panose="020B0509050203000203" pitchFamily="49" charset="0"/>
              </a:rPr>
              <a:t> competitions, as well as China's CBA, Australia's NBL, and Men's Olympics.</a:t>
            </a:r>
            <a:endParaRPr lang="en-IN" dirty="0">
              <a:solidFill>
                <a:schemeClr val="bg2">
                  <a:lumMod val="25000"/>
                </a:schemeClr>
              </a:solidFill>
              <a:latin typeface="IBM Plex Mono" panose="020B0509050203000203" pitchFamily="49" charset="0"/>
            </a:endParaRPr>
          </a:p>
        </p:txBody>
      </p:sp>
      <p:pic>
        <p:nvPicPr>
          <p:cNvPr id="7" name="Picture 6">
            <a:extLst>
              <a:ext uri="{FF2B5EF4-FFF2-40B4-BE49-F238E27FC236}">
                <a16:creationId xmlns:a16="http://schemas.microsoft.com/office/drawing/2014/main" id="{E62B8D64-00DF-644E-ACEC-D33C873C5B76}"/>
              </a:ext>
            </a:extLst>
          </p:cNvPr>
          <p:cNvPicPr>
            <a:picLocks noChangeAspect="1"/>
          </p:cNvPicPr>
          <p:nvPr/>
        </p:nvPicPr>
        <p:blipFill rotWithShape="1">
          <a:blip r:embed="rId3"/>
          <a:srcRect t="6598" r="1402"/>
          <a:stretch/>
        </p:blipFill>
        <p:spPr>
          <a:xfrm>
            <a:off x="5381678" y="2193553"/>
            <a:ext cx="6332994" cy="3227714"/>
          </a:xfrm>
          <a:prstGeom prst="rect">
            <a:avLst/>
          </a:prstGeom>
          <a:ln w="28575">
            <a:solidFill>
              <a:srgbClr val="EF7222"/>
            </a:solidFill>
          </a:ln>
        </p:spPr>
      </p:pic>
      <p:sp>
        <p:nvSpPr>
          <p:cNvPr id="8" name="TextBox 7">
            <a:extLst>
              <a:ext uri="{FF2B5EF4-FFF2-40B4-BE49-F238E27FC236}">
                <a16:creationId xmlns:a16="http://schemas.microsoft.com/office/drawing/2014/main" id="{B0017E0B-4E98-0E37-6598-01539349F90E}"/>
              </a:ext>
            </a:extLst>
          </p:cNvPr>
          <p:cNvSpPr txBox="1"/>
          <p:nvPr/>
        </p:nvSpPr>
        <p:spPr>
          <a:xfrm>
            <a:off x="6670750" y="5553796"/>
            <a:ext cx="3754850" cy="307777"/>
          </a:xfrm>
          <a:prstGeom prst="rect">
            <a:avLst/>
          </a:prstGeom>
          <a:noFill/>
        </p:spPr>
        <p:txBody>
          <a:bodyPr wrap="square" rtlCol="0">
            <a:spAutoFit/>
          </a:bodyPr>
          <a:lstStyle/>
          <a:p>
            <a:r>
              <a:rPr lang="en-US" sz="1400" dirty="0">
                <a:solidFill>
                  <a:srgbClr val="EF7222"/>
                </a:solidFill>
                <a:latin typeface="IBM Plex Mono" panose="020B0509050203000203" pitchFamily="49" charset="0"/>
              </a:rPr>
              <a:t>Home Page of Basketball Reference</a:t>
            </a:r>
            <a:endParaRPr lang="en-IN" sz="1400" dirty="0">
              <a:solidFill>
                <a:srgbClr val="EF7222"/>
              </a:solidFill>
              <a:latin typeface="IBM Plex Mono" panose="020B0509050203000203" pitchFamily="49" charset="0"/>
            </a:endParaRPr>
          </a:p>
        </p:txBody>
      </p:sp>
    </p:spTree>
    <p:extLst>
      <p:ext uri="{BB962C8B-B14F-4D97-AF65-F5344CB8AC3E}">
        <p14:creationId xmlns:p14="http://schemas.microsoft.com/office/powerpoint/2010/main" val="198047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26"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43D22-5C80-B853-FA48-3FF407CCF2C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737811" y="727972"/>
            <a:ext cx="8454189" cy="8454189"/>
          </a:xfrm>
          <a:prstGeom prst="rect">
            <a:avLst/>
          </a:prstGeom>
          <a:noFill/>
        </p:spPr>
      </p:pic>
      <p:sp>
        <p:nvSpPr>
          <p:cNvPr id="4" name="Rectangle 3">
            <a:extLst>
              <a:ext uri="{FF2B5EF4-FFF2-40B4-BE49-F238E27FC236}">
                <a16:creationId xmlns:a16="http://schemas.microsoft.com/office/drawing/2014/main" id="{7DABE080-4CA4-8503-6254-5636E6DF1DD8}"/>
              </a:ext>
            </a:extLst>
          </p:cNvPr>
          <p:cNvSpPr/>
          <p:nvPr/>
        </p:nvSpPr>
        <p:spPr>
          <a:xfrm>
            <a:off x="0" y="0"/>
            <a:ext cx="12192000" cy="6858000"/>
          </a:xfrm>
          <a:prstGeom prst="rect">
            <a:avLst/>
          </a:prstGeom>
          <a:noFill/>
          <a:ln w="127000" cap="flat" cmpd="sng" algn="ctr">
            <a:solidFill>
              <a:srgbClr val="EF722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A06206B0-F3B3-903B-A09A-D686AEF0DF25}"/>
              </a:ext>
            </a:extLst>
          </p:cNvPr>
          <p:cNvPicPr>
            <a:picLocks noChangeAspect="1"/>
          </p:cNvPicPr>
          <p:nvPr/>
        </p:nvPicPr>
        <p:blipFill>
          <a:blip r:embed="rId3"/>
          <a:stretch>
            <a:fillRect/>
          </a:stretch>
        </p:blipFill>
        <p:spPr>
          <a:xfrm>
            <a:off x="1061150" y="2176614"/>
            <a:ext cx="4144561" cy="3810000"/>
          </a:xfrm>
          <a:prstGeom prst="rect">
            <a:avLst/>
          </a:prstGeom>
          <a:ln w="19050">
            <a:solidFill>
              <a:srgbClr val="EF7222"/>
            </a:solidFill>
          </a:ln>
        </p:spPr>
      </p:pic>
      <p:pic>
        <p:nvPicPr>
          <p:cNvPr id="8" name="Picture 7">
            <a:extLst>
              <a:ext uri="{FF2B5EF4-FFF2-40B4-BE49-F238E27FC236}">
                <a16:creationId xmlns:a16="http://schemas.microsoft.com/office/drawing/2014/main" id="{6537F27F-6610-C905-5229-4D86B9A75C91}"/>
              </a:ext>
            </a:extLst>
          </p:cNvPr>
          <p:cNvPicPr>
            <a:picLocks noChangeAspect="1"/>
          </p:cNvPicPr>
          <p:nvPr/>
        </p:nvPicPr>
        <p:blipFill>
          <a:blip r:embed="rId4"/>
          <a:stretch>
            <a:fillRect/>
          </a:stretch>
        </p:blipFill>
        <p:spPr>
          <a:xfrm>
            <a:off x="5960497" y="2176614"/>
            <a:ext cx="3843747" cy="1809992"/>
          </a:xfrm>
          <a:prstGeom prst="rect">
            <a:avLst/>
          </a:prstGeom>
          <a:ln w="19050">
            <a:solidFill>
              <a:srgbClr val="EF7222"/>
            </a:solidFill>
          </a:ln>
        </p:spPr>
      </p:pic>
      <p:sp>
        <p:nvSpPr>
          <p:cNvPr id="9" name="Rectangle 8">
            <a:extLst>
              <a:ext uri="{FF2B5EF4-FFF2-40B4-BE49-F238E27FC236}">
                <a16:creationId xmlns:a16="http://schemas.microsoft.com/office/drawing/2014/main" id="{91C0F86C-CB06-9D18-8306-74D88B7CBDDD}"/>
              </a:ext>
            </a:extLst>
          </p:cNvPr>
          <p:cNvSpPr/>
          <p:nvPr/>
        </p:nvSpPr>
        <p:spPr>
          <a:xfrm>
            <a:off x="1061151" y="2633814"/>
            <a:ext cx="3320530" cy="3352800"/>
          </a:xfrm>
          <a:prstGeom prst="rect">
            <a:avLst/>
          </a:prstGeom>
          <a:solidFill>
            <a:schemeClr val="accent2">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D1B159E-6308-EC4F-8377-79733B560EA2}"/>
              </a:ext>
            </a:extLst>
          </p:cNvPr>
          <p:cNvSpPr/>
          <p:nvPr/>
        </p:nvSpPr>
        <p:spPr>
          <a:xfrm>
            <a:off x="6180086" y="3100540"/>
            <a:ext cx="3557588" cy="871537"/>
          </a:xfrm>
          <a:prstGeom prst="rect">
            <a:avLst/>
          </a:prstGeom>
          <a:noFill/>
          <a:ln w="12700" cap="flat" cmpd="sng" algn="ctr">
            <a:solidFill>
              <a:srgbClr val="EF7222"/>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CB33831D-3059-99FA-BC83-450F25878493}"/>
              </a:ext>
            </a:extLst>
          </p:cNvPr>
          <p:cNvCxnSpPr>
            <a:cxnSpLocks/>
            <a:endCxn id="10" idx="1"/>
          </p:cNvCxnSpPr>
          <p:nvPr/>
        </p:nvCxnSpPr>
        <p:spPr>
          <a:xfrm flipV="1">
            <a:off x="4381681" y="3536309"/>
            <a:ext cx="1798405" cy="794151"/>
          </a:xfrm>
          <a:prstGeom prst="straightConnector1">
            <a:avLst/>
          </a:prstGeom>
          <a:ln w="19050">
            <a:solidFill>
              <a:srgbClr val="EF7222"/>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94FC45AD-AF1B-2007-EC07-C5F8836BB969}"/>
              </a:ext>
            </a:extLst>
          </p:cNvPr>
          <p:cNvSpPr txBox="1"/>
          <p:nvPr/>
        </p:nvSpPr>
        <p:spPr>
          <a:xfrm>
            <a:off x="1041990" y="727972"/>
            <a:ext cx="8679376" cy="1015663"/>
          </a:xfrm>
          <a:prstGeom prst="rect">
            <a:avLst/>
          </a:prstGeom>
          <a:noFill/>
        </p:spPr>
        <p:txBody>
          <a:bodyPr wrap="square" rtlCol="0">
            <a:spAutoFit/>
          </a:bodyPr>
          <a:lstStyle/>
          <a:p>
            <a:r>
              <a:rPr lang="en-US" sz="6000" b="1" dirty="0">
                <a:ln w="0">
                  <a:noFill/>
                  <a:prstDash val="solid"/>
                </a:ln>
                <a:solidFill>
                  <a:srgbClr val="EF7222"/>
                </a:solidFill>
                <a:latin typeface="IBM Plex Mono" panose="020B0509050203000203" pitchFamily="49" charset="0"/>
              </a:rPr>
              <a:t>TEAM NAMES</a:t>
            </a:r>
          </a:p>
        </p:txBody>
      </p:sp>
      <p:pic>
        <p:nvPicPr>
          <p:cNvPr id="5" name="Picture 4">
            <a:extLst>
              <a:ext uri="{FF2B5EF4-FFF2-40B4-BE49-F238E27FC236}">
                <a16:creationId xmlns:a16="http://schemas.microsoft.com/office/drawing/2014/main" id="{FB0BCF87-B1DC-33CC-E3BC-7BF12E2508A4}"/>
              </a:ext>
            </a:extLst>
          </p:cNvPr>
          <p:cNvPicPr>
            <a:picLocks noChangeAspect="1"/>
          </p:cNvPicPr>
          <p:nvPr/>
        </p:nvPicPr>
        <p:blipFill>
          <a:blip r:embed="rId5"/>
          <a:stretch>
            <a:fillRect/>
          </a:stretch>
        </p:blipFill>
        <p:spPr>
          <a:xfrm>
            <a:off x="6005534" y="4438718"/>
            <a:ext cx="3753671" cy="1053822"/>
          </a:xfrm>
          <a:prstGeom prst="rect">
            <a:avLst/>
          </a:prstGeom>
          <a:ln w="19050">
            <a:solidFill>
              <a:srgbClr val="EF7222"/>
            </a:solidFill>
          </a:ln>
        </p:spPr>
      </p:pic>
    </p:spTree>
    <p:extLst>
      <p:ext uri="{BB962C8B-B14F-4D97-AF65-F5344CB8AC3E}">
        <p14:creationId xmlns:p14="http://schemas.microsoft.com/office/powerpoint/2010/main" val="9518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26"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858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IBM Plex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Vedang Sharma</dc:creator>
  <cp:lastModifiedBy>Vedang Sharma</cp:lastModifiedBy>
  <cp:revision>8</cp:revision>
  <dcterms:created xsi:type="dcterms:W3CDTF">2022-12-20T02:31:29Z</dcterms:created>
  <dcterms:modified xsi:type="dcterms:W3CDTF">2022-12-22T16:29:50Z</dcterms:modified>
</cp:coreProperties>
</file>