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Merriweather" panose="020B0604020202020204" charset="0"/>
      <p:regular r:id="rId28"/>
      <p:bold r:id="rId29"/>
      <p:italic r:id="rId30"/>
      <p:boldItalic r:id="rId31"/>
    </p:embeddedFont>
    <p:embeddedFont>
      <p:font typeface="Raleway" panose="020B0604020202020204" charset="0"/>
      <p:regular r:id="rId32"/>
      <p:bold r:id="rId33"/>
      <p:italic r:id="rId34"/>
      <p:boldItalic r:id="rId35"/>
    </p:embeddedFont>
    <p:embeddedFont>
      <p:font typeface="Roboto"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2"/>
      </p:cViewPr>
      <p:guideLst>
        <p:guide orient="horz" pos="1620"/>
        <p:guide pos="260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ae01b8cb37_3_4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ae01b8cb37_3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ae01b8cb37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ae01b8cb3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aac3ec65c7ead15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aac3ec65c7ead15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ae01b8cb37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ae01b8cb37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7aac3ec65c7ead15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7aac3ec65c7ead15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7aac3ec65c7ead15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7aac3ec65c7ead15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aac3ec65c7ead15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aac3ec65c7ead15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4e5b59256ef419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4e5b59256ef419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4e5b59256ef4195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4e5b59256ef4195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e01b8cb37_3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e01b8cb37_3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aa711bd3ed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aa711bd3ed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b672c6c787_4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b672c6c787_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794e059b1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794e059b1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aa711bd3e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aa711bd3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b672c6c78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b672c6c78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b70950bf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b70950bf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ae01b8cb37_3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ae01b8cb37_3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ae01b8cb37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ae01b8cb3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b672c6c78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b672c6c78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ae01b8cb37_3_4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ae01b8cb37_3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vedang13sawant/Human-activity-recognition-with-smart-phone.git" TargetMode="External"/><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archive.ics.uci.edu/ml/datasets/human+activity+recognition+using+smartphones"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Google Shape;64;p13"/>
          <p:cNvPicPr preferRelativeResize="0"/>
          <p:nvPr/>
        </p:nvPicPr>
        <p:blipFill>
          <a:blip r:embed="rId3">
            <a:alphaModFix/>
          </a:blip>
          <a:stretch>
            <a:fillRect/>
          </a:stretch>
        </p:blipFill>
        <p:spPr>
          <a:xfrm>
            <a:off x="0" y="0"/>
            <a:ext cx="9144000" cy="51435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5" name="Google Shape;65;p13"/>
          <p:cNvSpPr txBox="1">
            <a:spLocks noGrp="1"/>
          </p:cNvSpPr>
          <p:nvPr>
            <p:ph type="subTitle" idx="1"/>
          </p:nvPr>
        </p:nvSpPr>
        <p:spPr>
          <a:xfrm>
            <a:off x="623400" y="3480596"/>
            <a:ext cx="8520600" cy="792600"/>
          </a:xfrm>
          <a:prstGeom prst="rect">
            <a:avLst/>
          </a:prstGeom>
        </p:spPr>
        <p:txBody>
          <a:bodyPr spcFirstLastPara="1" wrap="square" lIns="91425" tIns="91425" rIns="91425" bIns="91425" anchor="t" anchorCtr="0">
            <a:noAutofit/>
          </a:bodyPr>
          <a:lstStyle/>
          <a:p>
            <a:pPr marL="457200" lvl="0" indent="-288925" algn="r" rtl="0">
              <a:spcBef>
                <a:spcPts val="0"/>
              </a:spcBef>
              <a:spcAft>
                <a:spcPts val="0"/>
              </a:spcAft>
              <a:buClr>
                <a:srgbClr val="FFFFFF"/>
              </a:buClr>
              <a:buSzPct val="100000"/>
              <a:buChar char="-"/>
            </a:pPr>
            <a:r>
              <a:rPr lang="en-GB" sz="1800" dirty="0">
                <a:solidFill>
                  <a:schemeClr val="bg1"/>
                </a:solidFill>
              </a:rPr>
              <a:t>Submitted by</a:t>
            </a:r>
            <a:endParaRPr sz="1800" dirty="0">
              <a:solidFill>
                <a:schemeClr val="bg1"/>
              </a:solidFill>
            </a:endParaRPr>
          </a:p>
          <a:p>
            <a:pPr marL="457200" lvl="0" indent="0" algn="r" rtl="0">
              <a:spcBef>
                <a:spcPts val="0"/>
              </a:spcBef>
              <a:spcAft>
                <a:spcPts val="0"/>
              </a:spcAft>
              <a:buNone/>
            </a:pPr>
            <a:r>
              <a:rPr lang="en-GB" sz="1800" dirty="0">
                <a:solidFill>
                  <a:schemeClr val="bg1"/>
                </a:solidFill>
              </a:rPr>
              <a:t>Vedant Rathi (16) </a:t>
            </a:r>
            <a:endParaRPr sz="1800" dirty="0">
              <a:solidFill>
                <a:schemeClr val="bg1"/>
              </a:solidFill>
            </a:endParaRPr>
          </a:p>
          <a:p>
            <a:pPr marL="457200" lvl="0" indent="0" algn="r" rtl="0">
              <a:spcBef>
                <a:spcPts val="0"/>
              </a:spcBef>
              <a:spcAft>
                <a:spcPts val="0"/>
              </a:spcAft>
              <a:buNone/>
            </a:pPr>
            <a:r>
              <a:rPr lang="en-GB" sz="1800" dirty="0">
                <a:solidFill>
                  <a:schemeClr val="bg1"/>
                </a:solidFill>
              </a:rPr>
              <a:t>Shivani Khandelwal (34) </a:t>
            </a:r>
            <a:endParaRPr sz="1800" dirty="0">
              <a:solidFill>
                <a:schemeClr val="bg1"/>
              </a:solidFill>
            </a:endParaRPr>
          </a:p>
          <a:p>
            <a:pPr marL="457200" lvl="0" indent="0" algn="r" rtl="0">
              <a:spcBef>
                <a:spcPts val="0"/>
              </a:spcBef>
              <a:spcAft>
                <a:spcPts val="0"/>
              </a:spcAft>
              <a:buNone/>
            </a:pPr>
            <a:r>
              <a:rPr lang="en-GB" sz="1800" dirty="0">
                <a:solidFill>
                  <a:schemeClr val="bg1"/>
                </a:solidFill>
              </a:rPr>
              <a:t>Jhanvi Sheth (43)</a:t>
            </a:r>
            <a:endParaRPr sz="1800" dirty="0">
              <a:solidFill>
                <a:schemeClr val="bg1"/>
              </a:solidFill>
            </a:endParaRPr>
          </a:p>
          <a:p>
            <a:pPr marL="457200" lvl="0" indent="0" algn="r" rtl="0">
              <a:spcBef>
                <a:spcPts val="0"/>
              </a:spcBef>
              <a:spcAft>
                <a:spcPts val="0"/>
              </a:spcAft>
              <a:buNone/>
            </a:pPr>
            <a:r>
              <a:rPr lang="en-GB" sz="1800" dirty="0">
                <a:solidFill>
                  <a:schemeClr val="bg1"/>
                </a:solidFill>
              </a:rPr>
              <a:t>Vedang Sawant (58)</a:t>
            </a:r>
            <a:endParaRPr sz="18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239190" y="80596"/>
            <a:ext cx="3219306" cy="1077152"/>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1200"/>
              </a:spcAft>
              <a:buNone/>
            </a:pPr>
            <a:r>
              <a:rPr lang="en-GB" sz="2550" dirty="0">
                <a:solidFill>
                  <a:srgbClr val="FFFFFF"/>
                </a:solidFill>
                <a:latin typeface="Raleway"/>
                <a:ea typeface="Raleway"/>
                <a:cs typeface="Raleway"/>
                <a:sym typeface="Raleway"/>
              </a:rPr>
              <a:t>Analysing angle vectors:</a:t>
            </a:r>
            <a:endParaRPr sz="3000" dirty="0">
              <a:solidFill>
                <a:srgbClr val="FFFFFF"/>
              </a:solidFill>
            </a:endParaRPr>
          </a:p>
        </p:txBody>
      </p:sp>
      <p:sp>
        <p:nvSpPr>
          <p:cNvPr id="129" name="Google Shape;129;p22"/>
          <p:cNvSpPr txBox="1">
            <a:spLocks noGrp="1"/>
          </p:cNvSpPr>
          <p:nvPr>
            <p:ph type="body" idx="1"/>
          </p:nvPr>
        </p:nvSpPr>
        <p:spPr>
          <a:xfrm>
            <a:off x="-44307" y="1165904"/>
            <a:ext cx="3786300" cy="3897000"/>
          </a:xfrm>
          <a:prstGeom prst="rect">
            <a:avLst/>
          </a:prstGeom>
        </p:spPr>
        <p:txBody>
          <a:bodyPr spcFirstLastPara="1" wrap="square" lIns="91425" tIns="91425" rIns="91425" bIns="91425" anchor="t" anchorCtr="0">
            <a:normAutofit/>
          </a:bodyPr>
          <a:lstStyle/>
          <a:p>
            <a:pPr marL="457200" lvl="0" indent="-317500" algn="l" rtl="0">
              <a:lnSpc>
                <a:spcPct val="115000"/>
              </a:lnSpc>
              <a:spcBef>
                <a:spcPts val="0"/>
              </a:spcBef>
              <a:spcAft>
                <a:spcPts val="0"/>
              </a:spcAft>
              <a:buClr>
                <a:srgbClr val="FFFFFF"/>
              </a:buClr>
              <a:buSzPts val="1400"/>
              <a:buFont typeface="Raleway"/>
              <a:buChar char="●"/>
            </a:pPr>
            <a:r>
              <a:rPr lang="en-GB" sz="1400" dirty="0">
                <a:solidFill>
                  <a:srgbClr val="FFFFFF"/>
                </a:solidFill>
                <a:latin typeface="Raleway"/>
                <a:ea typeface="Raleway"/>
                <a:cs typeface="Raleway"/>
                <a:sym typeface="Raleway"/>
              </a:rPr>
              <a:t>Additional vectors  like gravity mean, tBodyAccMean tBodyAccJerkMean etc were obtained by averaging the signals and angle were calculated.</a:t>
            </a:r>
          </a:p>
          <a:p>
            <a:pPr marL="457200" lvl="0" indent="-317500" algn="l" rtl="0">
              <a:lnSpc>
                <a:spcPct val="115000"/>
              </a:lnSpc>
              <a:spcBef>
                <a:spcPts val="0"/>
              </a:spcBef>
              <a:spcAft>
                <a:spcPts val="0"/>
              </a:spcAft>
              <a:buClr>
                <a:srgbClr val="FFFFFF"/>
              </a:buClr>
              <a:buSzPts val="1400"/>
              <a:buFont typeface="Raleway"/>
              <a:buChar char="●"/>
            </a:pPr>
            <a:endParaRPr sz="1400" dirty="0">
              <a:solidFill>
                <a:srgbClr val="FFFFFF"/>
              </a:solidFill>
              <a:latin typeface="Raleway"/>
              <a:ea typeface="Raleway"/>
              <a:cs typeface="Raleway"/>
              <a:sym typeface="Raleway"/>
            </a:endParaRPr>
          </a:p>
          <a:p>
            <a:pPr marL="457200" lvl="0" indent="-317500" algn="l" rtl="0">
              <a:lnSpc>
                <a:spcPct val="115000"/>
              </a:lnSpc>
              <a:spcBef>
                <a:spcPts val="0"/>
              </a:spcBef>
              <a:spcAft>
                <a:spcPts val="0"/>
              </a:spcAft>
              <a:buClr>
                <a:srgbClr val="FFFFFF"/>
              </a:buClr>
              <a:buSzPts val="1400"/>
              <a:buFont typeface="Raleway"/>
              <a:buChar char="●"/>
            </a:pPr>
            <a:r>
              <a:rPr lang="en-GB" sz="1400" dirty="0">
                <a:solidFill>
                  <a:srgbClr val="FFFFFF"/>
                </a:solidFill>
                <a:latin typeface="Raleway"/>
                <a:ea typeface="Raleway"/>
                <a:cs typeface="Raleway"/>
                <a:sym typeface="Raleway"/>
              </a:rPr>
              <a:t>The boxplot plotted between gravity mean and various activities shows angle(X,gravityMean) perfectly seperates LAYING from other activities.</a:t>
            </a:r>
          </a:p>
          <a:p>
            <a:pPr marL="457200" lvl="0" indent="-317500" algn="l" rtl="0">
              <a:lnSpc>
                <a:spcPct val="115000"/>
              </a:lnSpc>
              <a:spcBef>
                <a:spcPts val="0"/>
              </a:spcBef>
              <a:spcAft>
                <a:spcPts val="0"/>
              </a:spcAft>
              <a:buClr>
                <a:srgbClr val="FFFFFF"/>
              </a:buClr>
              <a:buSzPts val="1400"/>
              <a:buFont typeface="Raleway"/>
              <a:buChar char="●"/>
            </a:pPr>
            <a:endParaRPr sz="1400" dirty="0">
              <a:solidFill>
                <a:srgbClr val="FFFFFF"/>
              </a:solidFill>
              <a:latin typeface="Raleway"/>
              <a:ea typeface="Raleway"/>
              <a:cs typeface="Raleway"/>
              <a:sym typeface="Raleway"/>
            </a:endParaRPr>
          </a:p>
          <a:p>
            <a:pPr marL="457200" lvl="0" indent="-317500" algn="l" rtl="0">
              <a:lnSpc>
                <a:spcPct val="115000"/>
              </a:lnSpc>
              <a:spcBef>
                <a:spcPts val="0"/>
              </a:spcBef>
              <a:spcAft>
                <a:spcPts val="0"/>
              </a:spcAft>
              <a:buClr>
                <a:srgbClr val="FFFFFF"/>
              </a:buClr>
              <a:buSzPts val="1400"/>
              <a:buFont typeface="Raleway"/>
              <a:buChar char="●"/>
            </a:pPr>
            <a:r>
              <a:rPr lang="en-GB" sz="1400" dirty="0">
                <a:solidFill>
                  <a:srgbClr val="FFFFFF"/>
                </a:solidFill>
                <a:latin typeface="Raleway"/>
                <a:ea typeface="Raleway"/>
                <a:cs typeface="Raleway"/>
                <a:sym typeface="Raleway"/>
              </a:rPr>
              <a:t>We can conclude that if the angle(X,gravityMean) is greater than 0.01 then we can predict the person is </a:t>
            </a:r>
            <a:r>
              <a:rPr lang="en-GB" sz="1400" b="1" dirty="0">
                <a:solidFill>
                  <a:srgbClr val="FFFFFF"/>
                </a:solidFill>
                <a:latin typeface="Raleway"/>
                <a:ea typeface="Raleway"/>
                <a:cs typeface="Raleway"/>
                <a:sym typeface="Raleway"/>
              </a:rPr>
              <a:t>LAYING</a:t>
            </a:r>
            <a:r>
              <a:rPr lang="en-GB" sz="1400" dirty="0">
                <a:solidFill>
                  <a:srgbClr val="FFFFFF"/>
                </a:solidFill>
                <a:latin typeface="Raleway"/>
                <a:ea typeface="Raleway"/>
                <a:cs typeface="Raleway"/>
                <a:sym typeface="Raleway"/>
              </a:rPr>
              <a:t>.</a:t>
            </a:r>
            <a:endParaRPr sz="1400" dirty="0">
              <a:solidFill>
                <a:srgbClr val="FFFFFF"/>
              </a:solidFill>
              <a:latin typeface="Raleway"/>
              <a:ea typeface="Raleway"/>
              <a:cs typeface="Raleway"/>
              <a:sym typeface="Raleway"/>
            </a:endParaRPr>
          </a:p>
          <a:p>
            <a:pPr marL="0" lvl="0" indent="0" algn="l" rtl="0">
              <a:spcBef>
                <a:spcPts val="0"/>
              </a:spcBef>
              <a:spcAft>
                <a:spcPts val="1200"/>
              </a:spcAft>
              <a:buNone/>
            </a:pPr>
            <a:endParaRPr dirty="0">
              <a:solidFill>
                <a:srgbClr val="FFFFFF"/>
              </a:solidFill>
            </a:endParaRPr>
          </a:p>
        </p:txBody>
      </p:sp>
      <p:pic>
        <p:nvPicPr>
          <p:cNvPr id="130" name="Google Shape;130;p22"/>
          <p:cNvPicPr preferRelativeResize="0"/>
          <p:nvPr/>
        </p:nvPicPr>
        <p:blipFill rotWithShape="1">
          <a:blip r:embed="rId3">
            <a:alphaModFix/>
          </a:blip>
          <a:srcRect r="9624"/>
          <a:stretch/>
        </p:blipFill>
        <p:spPr>
          <a:xfrm>
            <a:off x="3937819" y="80596"/>
            <a:ext cx="5066071" cy="4982308"/>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23"/>
          <p:cNvPicPr preferRelativeResize="0"/>
          <p:nvPr/>
        </p:nvPicPr>
        <p:blipFill rotWithShape="1">
          <a:blip r:embed="rId3">
            <a:alphaModFix/>
          </a:blip>
          <a:srcRect l="2365" r="3401" b="1874"/>
          <a:stretch/>
        </p:blipFill>
        <p:spPr>
          <a:xfrm>
            <a:off x="152401" y="1408525"/>
            <a:ext cx="5946058" cy="3632700"/>
          </a:xfrm>
          <a:prstGeom prst="rect">
            <a:avLst/>
          </a:prstGeom>
          <a:noFill/>
          <a:ln w="9525" cap="flat" cmpd="sng">
            <a:solidFill>
              <a:srgbClr val="000000"/>
            </a:solidFill>
            <a:prstDash val="solid"/>
            <a:round/>
            <a:headEnd type="none" w="sm" len="sm"/>
            <a:tailEnd type="none" w="sm" len="sm"/>
          </a:ln>
        </p:spPr>
      </p:pic>
      <p:sp>
        <p:nvSpPr>
          <p:cNvPr id="136" name="Google Shape;136;p23"/>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Clusters formed from the dataset</a:t>
            </a:r>
            <a:endParaRPr dirty="0"/>
          </a:p>
        </p:txBody>
      </p:sp>
      <p:sp>
        <p:nvSpPr>
          <p:cNvPr id="137" name="Google Shape;137;p23"/>
          <p:cNvSpPr txBox="1"/>
          <p:nvPr/>
        </p:nvSpPr>
        <p:spPr>
          <a:xfrm>
            <a:off x="6387475" y="1270850"/>
            <a:ext cx="2716200" cy="3632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Raleway"/>
              <a:buChar char="●"/>
            </a:pPr>
            <a:r>
              <a:rPr lang="en-GB" dirty="0">
                <a:solidFill>
                  <a:schemeClr val="dk1"/>
                </a:solidFill>
                <a:highlight>
                  <a:srgbClr val="FFFFFF"/>
                </a:highlight>
                <a:latin typeface="Raleway"/>
                <a:ea typeface="Raleway"/>
                <a:cs typeface="Raleway"/>
                <a:sym typeface="Raleway"/>
              </a:rPr>
              <a:t>Using t-SNE training data having (561 features) can be visualized from a extremely high dimensional space to a low dimensional space(2D space) and still it retains lots of actual information.</a:t>
            </a:r>
            <a:endParaRPr dirty="0">
              <a:solidFill>
                <a:schemeClr val="dk1"/>
              </a:solidFill>
              <a:highlight>
                <a:srgbClr val="FFFFFF"/>
              </a:highlight>
              <a:latin typeface="Raleway"/>
              <a:ea typeface="Raleway"/>
              <a:cs typeface="Raleway"/>
              <a:sym typeface="Raleway"/>
            </a:endParaRPr>
          </a:p>
          <a:p>
            <a:pPr marL="457200" lvl="0" indent="0" algn="l" rtl="0">
              <a:spcBef>
                <a:spcPts val="0"/>
              </a:spcBef>
              <a:spcAft>
                <a:spcPts val="0"/>
              </a:spcAft>
              <a:buNone/>
            </a:pPr>
            <a:endParaRPr dirty="0">
              <a:solidFill>
                <a:schemeClr val="dk1"/>
              </a:solidFill>
              <a:highlight>
                <a:srgbClr val="FFFFFF"/>
              </a:highlight>
              <a:latin typeface="Raleway"/>
              <a:ea typeface="Raleway"/>
              <a:cs typeface="Raleway"/>
              <a:sym typeface="Raleway"/>
            </a:endParaRPr>
          </a:p>
          <a:p>
            <a:pPr marL="457200" lvl="0" indent="-317500" algn="l" rtl="0">
              <a:spcBef>
                <a:spcPts val="0"/>
              </a:spcBef>
              <a:spcAft>
                <a:spcPts val="0"/>
              </a:spcAft>
              <a:buClr>
                <a:schemeClr val="dk1"/>
              </a:buClr>
              <a:buSzPts val="1400"/>
              <a:buFont typeface="Raleway"/>
              <a:buChar char="●"/>
            </a:pPr>
            <a:r>
              <a:rPr lang="en-GB" dirty="0">
                <a:solidFill>
                  <a:schemeClr val="dk1"/>
                </a:solidFill>
                <a:highlight>
                  <a:srgbClr val="FFFFFF"/>
                </a:highlight>
                <a:latin typeface="Raleway"/>
                <a:ea typeface="Raleway"/>
                <a:cs typeface="Raleway"/>
                <a:sym typeface="Raleway"/>
              </a:rPr>
              <a:t>Using the two new components obtained through t-SNE we can visualize and separate all the six activities in a 2D space.</a:t>
            </a:r>
            <a:endParaRPr dirty="0">
              <a:solidFill>
                <a:schemeClr val="dk1"/>
              </a:solidFill>
              <a:highlight>
                <a:srgbClr val="FFFFFF"/>
              </a:highlight>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24"/>
          <p:cNvPicPr preferRelativeResize="0"/>
          <p:nvPr/>
        </p:nvPicPr>
        <p:blipFill rotWithShape="1">
          <a:blip r:embed="rId3">
            <a:alphaModFix/>
          </a:blip>
          <a:srcRect l="2533" r="10983" b="3530"/>
          <a:stretch/>
        </p:blipFill>
        <p:spPr>
          <a:xfrm>
            <a:off x="4402300" y="257050"/>
            <a:ext cx="4660584" cy="4645742"/>
          </a:xfrm>
          <a:prstGeom prst="rect">
            <a:avLst/>
          </a:prstGeom>
          <a:noFill/>
          <a:ln w="9525" cap="flat" cmpd="sng">
            <a:solidFill>
              <a:srgbClr val="000000"/>
            </a:solidFill>
            <a:prstDash val="solid"/>
            <a:round/>
            <a:headEnd type="none" w="sm" len="sm"/>
            <a:tailEnd type="none" w="sm" len="sm"/>
          </a:ln>
        </p:spPr>
      </p:pic>
      <p:sp>
        <p:nvSpPr>
          <p:cNvPr id="143" name="Google Shape;143;p24"/>
          <p:cNvSpPr txBox="1"/>
          <p:nvPr/>
        </p:nvSpPr>
        <p:spPr>
          <a:xfrm>
            <a:off x="-1249925" y="56950"/>
            <a:ext cx="2679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p:txBody>
      </p:sp>
      <p:sp>
        <p:nvSpPr>
          <p:cNvPr id="144" name="Google Shape;144;p24"/>
          <p:cNvSpPr txBox="1">
            <a:spLocks noGrp="1"/>
          </p:cNvSpPr>
          <p:nvPr>
            <p:ph type="title"/>
          </p:nvPr>
        </p:nvSpPr>
        <p:spPr>
          <a:xfrm>
            <a:off x="142000" y="183580"/>
            <a:ext cx="4260300" cy="956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KMeans - ELBOW PLOT</a:t>
            </a:r>
            <a:endParaRPr dirty="0"/>
          </a:p>
        </p:txBody>
      </p:sp>
      <p:sp>
        <p:nvSpPr>
          <p:cNvPr id="145" name="Google Shape;145;p24"/>
          <p:cNvSpPr txBox="1">
            <a:spLocks noGrp="1"/>
          </p:cNvSpPr>
          <p:nvPr>
            <p:ph type="body" idx="1"/>
          </p:nvPr>
        </p:nvSpPr>
        <p:spPr>
          <a:xfrm>
            <a:off x="-199577" y="677747"/>
            <a:ext cx="4260300" cy="3416400"/>
          </a:xfrm>
          <a:prstGeom prst="rect">
            <a:avLst/>
          </a:prstGeom>
        </p:spPr>
        <p:txBody>
          <a:bodyPr spcFirstLastPara="1" wrap="square" lIns="91425" tIns="91425" rIns="91425" bIns="91425" anchor="t" anchorCtr="0">
            <a:normAutofit/>
          </a:bodyPr>
          <a:lstStyle/>
          <a:p>
            <a:pPr marL="457200" lvl="0" indent="-311150" algn="l" rtl="0">
              <a:lnSpc>
                <a:spcPct val="150000"/>
              </a:lnSpc>
              <a:spcBef>
                <a:spcPts val="0"/>
              </a:spcBef>
              <a:spcAft>
                <a:spcPts val="0"/>
              </a:spcAft>
              <a:buClr>
                <a:srgbClr val="EFEFEF"/>
              </a:buClr>
              <a:buSzPts val="1300"/>
              <a:buFont typeface="Raleway"/>
              <a:buChar char="●"/>
            </a:pPr>
            <a:r>
              <a:rPr lang="en-GB" dirty="0">
                <a:solidFill>
                  <a:srgbClr val="EFEFEF"/>
                </a:solidFill>
                <a:latin typeface="Raleway"/>
                <a:ea typeface="Raleway"/>
                <a:cs typeface="Raleway"/>
                <a:sym typeface="Raleway"/>
              </a:rPr>
              <a:t>The Elbow plot signifies the total number of clusters that are best suited for our dataset.</a:t>
            </a:r>
          </a:p>
          <a:p>
            <a:pPr marL="457200" lvl="0" indent="-311150" algn="l" rtl="0">
              <a:lnSpc>
                <a:spcPct val="150000"/>
              </a:lnSpc>
              <a:spcBef>
                <a:spcPts val="0"/>
              </a:spcBef>
              <a:spcAft>
                <a:spcPts val="0"/>
              </a:spcAft>
              <a:buClr>
                <a:srgbClr val="EFEFEF"/>
              </a:buClr>
              <a:buSzPts val="1300"/>
              <a:buFont typeface="Raleway"/>
              <a:buChar char="●"/>
            </a:pPr>
            <a:endParaRPr dirty="0">
              <a:solidFill>
                <a:srgbClr val="EFEFEF"/>
              </a:solidFill>
              <a:latin typeface="Raleway"/>
              <a:ea typeface="Raleway"/>
              <a:cs typeface="Raleway"/>
              <a:sym typeface="Raleway"/>
            </a:endParaRPr>
          </a:p>
          <a:p>
            <a:pPr marL="457200" lvl="0" indent="-311150" algn="l" rtl="0">
              <a:lnSpc>
                <a:spcPct val="150000"/>
              </a:lnSpc>
              <a:spcBef>
                <a:spcPts val="0"/>
              </a:spcBef>
              <a:spcAft>
                <a:spcPts val="0"/>
              </a:spcAft>
              <a:buClr>
                <a:srgbClr val="EFEFEF"/>
              </a:buClr>
              <a:buSzPts val="1300"/>
              <a:buFont typeface="Raleway"/>
              <a:buChar char="●"/>
            </a:pPr>
            <a:r>
              <a:rPr lang="en-GB" dirty="0">
                <a:solidFill>
                  <a:srgbClr val="EFEFEF"/>
                </a:solidFill>
                <a:latin typeface="Raleway"/>
                <a:ea typeface="Raleway"/>
                <a:cs typeface="Raleway"/>
                <a:sym typeface="Raleway"/>
              </a:rPr>
              <a:t>Hence we can see that the first and the second cluster are very highly heterogeneous.</a:t>
            </a:r>
          </a:p>
          <a:p>
            <a:pPr marL="146050" lvl="0" indent="0" algn="l" rtl="0">
              <a:lnSpc>
                <a:spcPct val="150000"/>
              </a:lnSpc>
              <a:spcBef>
                <a:spcPts val="0"/>
              </a:spcBef>
              <a:spcAft>
                <a:spcPts val="0"/>
              </a:spcAft>
              <a:buClr>
                <a:srgbClr val="EFEFEF"/>
              </a:buClr>
              <a:buSzPts val="1300"/>
              <a:buNone/>
            </a:pPr>
            <a:endParaRPr dirty="0">
              <a:solidFill>
                <a:srgbClr val="EFEFEF"/>
              </a:solidFill>
              <a:latin typeface="Raleway"/>
              <a:ea typeface="Raleway"/>
              <a:cs typeface="Raleway"/>
              <a:sym typeface="Raleway"/>
            </a:endParaRPr>
          </a:p>
          <a:p>
            <a:pPr marL="457200" lvl="0" indent="-311150" algn="l" rtl="0">
              <a:lnSpc>
                <a:spcPct val="150000"/>
              </a:lnSpc>
              <a:spcBef>
                <a:spcPts val="0"/>
              </a:spcBef>
              <a:spcAft>
                <a:spcPts val="0"/>
              </a:spcAft>
              <a:buClr>
                <a:srgbClr val="EFEFEF"/>
              </a:buClr>
              <a:buSzPts val="1300"/>
              <a:buFont typeface="Raleway"/>
              <a:buChar char="●"/>
            </a:pPr>
            <a:r>
              <a:rPr lang="en-GB" dirty="0">
                <a:solidFill>
                  <a:srgbClr val="EFEFEF"/>
                </a:solidFill>
                <a:latin typeface="Raleway"/>
                <a:ea typeface="Raleway"/>
                <a:cs typeface="Raleway"/>
                <a:sym typeface="Raleway"/>
              </a:rPr>
              <a:t>After the fourth cluster the slope of the elbow plot does not has a considerably large variation and hence we can say that we can have 2-4 clusters for our dataset.</a:t>
            </a:r>
            <a:endParaRPr dirty="0">
              <a:solidFill>
                <a:srgbClr val="EFEFEF"/>
              </a:solidFill>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25"/>
          <p:cNvPicPr preferRelativeResize="0"/>
          <p:nvPr/>
        </p:nvPicPr>
        <p:blipFill rotWithShape="1">
          <a:blip r:embed="rId3">
            <a:alphaModFix/>
          </a:blip>
          <a:srcRect l="1056" r="3741" b="4058"/>
          <a:stretch/>
        </p:blipFill>
        <p:spPr>
          <a:xfrm>
            <a:off x="501675" y="801975"/>
            <a:ext cx="7435426" cy="1297650"/>
          </a:xfrm>
          <a:prstGeom prst="rect">
            <a:avLst/>
          </a:prstGeom>
          <a:noFill/>
          <a:ln w="9525" cap="flat" cmpd="sng">
            <a:solidFill>
              <a:srgbClr val="000000"/>
            </a:solidFill>
            <a:prstDash val="solid"/>
            <a:round/>
            <a:headEnd type="none" w="sm" len="sm"/>
            <a:tailEnd type="none" w="sm" len="sm"/>
          </a:ln>
        </p:spPr>
      </p:pic>
      <p:pic>
        <p:nvPicPr>
          <p:cNvPr id="151" name="Google Shape;151;p25"/>
          <p:cNvPicPr preferRelativeResize="0"/>
          <p:nvPr/>
        </p:nvPicPr>
        <p:blipFill rotWithShape="1">
          <a:blip r:embed="rId4">
            <a:alphaModFix/>
          </a:blip>
          <a:srcRect r="3241" b="3474"/>
          <a:stretch/>
        </p:blipFill>
        <p:spPr>
          <a:xfrm>
            <a:off x="501675" y="2769689"/>
            <a:ext cx="7435426" cy="2276795"/>
          </a:xfrm>
          <a:prstGeom prst="rect">
            <a:avLst/>
          </a:prstGeom>
          <a:noFill/>
          <a:ln w="9525" cap="flat" cmpd="sng">
            <a:solidFill>
              <a:srgbClr val="000000"/>
            </a:solidFill>
            <a:prstDash val="solid"/>
            <a:round/>
            <a:headEnd type="none" w="sm" len="sm"/>
            <a:tailEnd type="none" w="sm" len="sm"/>
          </a:ln>
        </p:spPr>
      </p:pic>
      <p:sp>
        <p:nvSpPr>
          <p:cNvPr id="152" name="Google Shape;152;p25"/>
          <p:cNvSpPr txBox="1"/>
          <p:nvPr/>
        </p:nvSpPr>
        <p:spPr>
          <a:xfrm>
            <a:off x="110500" y="-7725"/>
            <a:ext cx="8830200" cy="831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aleway"/>
              <a:buChar char="●"/>
            </a:pPr>
            <a:r>
              <a:rPr lang="en-GB" dirty="0">
                <a:latin typeface="Raleway"/>
                <a:ea typeface="Raleway"/>
                <a:cs typeface="Raleway"/>
                <a:sym typeface="Raleway"/>
              </a:rPr>
              <a:t>Model run for value k=2. </a:t>
            </a:r>
            <a:endParaRPr dirty="0">
              <a:latin typeface="Raleway"/>
              <a:ea typeface="Raleway"/>
              <a:cs typeface="Raleway"/>
              <a:sym typeface="Raleway"/>
            </a:endParaRPr>
          </a:p>
          <a:p>
            <a:pPr marL="457200" lvl="0" indent="0" algn="l" rtl="0">
              <a:spcBef>
                <a:spcPts val="0"/>
              </a:spcBef>
              <a:spcAft>
                <a:spcPts val="0"/>
              </a:spcAft>
              <a:buNone/>
            </a:pPr>
            <a:r>
              <a:rPr lang="en-GB" dirty="0">
                <a:latin typeface="Raleway"/>
                <a:ea typeface="Raleway"/>
                <a:cs typeface="Raleway"/>
                <a:sym typeface="Raleway"/>
              </a:rPr>
              <a:t>It can be seen the model found patterns for moving and non-moving activities with high level of accuracy.</a:t>
            </a:r>
            <a:endParaRPr dirty="0">
              <a:latin typeface="Raleway"/>
              <a:ea typeface="Raleway"/>
              <a:cs typeface="Raleway"/>
              <a:sym typeface="Raleway"/>
            </a:endParaRPr>
          </a:p>
        </p:txBody>
      </p:sp>
      <p:sp>
        <p:nvSpPr>
          <p:cNvPr id="153" name="Google Shape;153;p25"/>
          <p:cNvSpPr txBox="1"/>
          <p:nvPr/>
        </p:nvSpPr>
        <p:spPr>
          <a:xfrm>
            <a:off x="110500" y="2154089"/>
            <a:ext cx="88302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aleway"/>
              <a:buChar char="●"/>
            </a:pPr>
            <a:r>
              <a:rPr lang="en-GB" dirty="0">
                <a:latin typeface="Raleway"/>
                <a:ea typeface="Raleway"/>
                <a:cs typeface="Raleway"/>
                <a:sym typeface="Raleway"/>
              </a:rPr>
              <a:t>Model run for value k=6. </a:t>
            </a:r>
            <a:endParaRPr dirty="0">
              <a:latin typeface="Raleway"/>
              <a:ea typeface="Raleway"/>
              <a:cs typeface="Raleway"/>
              <a:sym typeface="Raleway"/>
            </a:endParaRPr>
          </a:p>
          <a:p>
            <a:pPr marL="457200" lvl="0" indent="0" algn="l" rtl="0">
              <a:spcBef>
                <a:spcPts val="0"/>
              </a:spcBef>
              <a:spcAft>
                <a:spcPts val="0"/>
              </a:spcAft>
              <a:buNone/>
            </a:pPr>
            <a:r>
              <a:rPr lang="en-GB" dirty="0">
                <a:latin typeface="Raleway"/>
                <a:ea typeface="Raleway"/>
                <a:cs typeface="Raleway"/>
                <a:sym typeface="Raleway"/>
              </a:rPr>
              <a:t>The model couldn’t find proper patterns in differentiating all 6 activities.</a:t>
            </a:r>
            <a:endParaRPr dirty="0">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26"/>
          <p:cNvPicPr preferRelativeResize="0"/>
          <p:nvPr/>
        </p:nvPicPr>
        <p:blipFill rotWithShape="1">
          <a:blip r:embed="rId3">
            <a:alphaModFix/>
          </a:blip>
          <a:srcRect l="1378" t="2225" r="5450" b="5062"/>
          <a:stretch/>
        </p:blipFill>
        <p:spPr>
          <a:xfrm>
            <a:off x="235500" y="1816600"/>
            <a:ext cx="5936850" cy="2993675"/>
          </a:xfrm>
          <a:prstGeom prst="rect">
            <a:avLst/>
          </a:prstGeom>
          <a:noFill/>
          <a:ln w="9525" cap="flat" cmpd="sng">
            <a:solidFill>
              <a:srgbClr val="000000"/>
            </a:solidFill>
            <a:prstDash val="solid"/>
            <a:round/>
            <a:headEnd type="none" w="sm" len="sm"/>
            <a:tailEnd type="none" w="sm" len="sm"/>
          </a:ln>
        </p:spPr>
      </p:pic>
      <p:pic>
        <p:nvPicPr>
          <p:cNvPr id="159" name="Google Shape;159;p26"/>
          <p:cNvPicPr preferRelativeResize="0"/>
          <p:nvPr/>
        </p:nvPicPr>
        <p:blipFill rotWithShape="1">
          <a:blip r:embed="rId4">
            <a:alphaModFix/>
          </a:blip>
          <a:srcRect l="5528" t="13837" r="20849"/>
          <a:stretch/>
        </p:blipFill>
        <p:spPr>
          <a:xfrm>
            <a:off x="6427600" y="3171150"/>
            <a:ext cx="2404700" cy="1715329"/>
          </a:xfrm>
          <a:prstGeom prst="rect">
            <a:avLst/>
          </a:prstGeom>
          <a:noFill/>
          <a:ln w="9525" cap="flat" cmpd="sng">
            <a:solidFill>
              <a:srgbClr val="000000"/>
            </a:solidFill>
            <a:prstDash val="solid"/>
            <a:round/>
            <a:headEnd type="none" w="sm" len="sm"/>
            <a:tailEnd type="none" w="sm" len="sm"/>
          </a:ln>
        </p:spPr>
      </p:pic>
      <p:sp>
        <p:nvSpPr>
          <p:cNvPr id="160" name="Google Shape;160;p26"/>
          <p:cNvSpPr txBox="1">
            <a:spLocks noGrp="1"/>
          </p:cNvSpPr>
          <p:nvPr>
            <p:ph type="title"/>
          </p:nvPr>
        </p:nvSpPr>
        <p:spPr>
          <a:xfrm>
            <a:off x="231325" y="-152400"/>
            <a:ext cx="8649300" cy="1170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dirty="0">
                <a:solidFill>
                  <a:schemeClr val="tx1"/>
                </a:solidFill>
              </a:rPr>
              <a:t>Principal Component Analysis (PCA)</a:t>
            </a:r>
            <a:endParaRPr dirty="0">
              <a:solidFill>
                <a:schemeClr val="tx1"/>
              </a:solidFill>
            </a:endParaRPr>
          </a:p>
        </p:txBody>
      </p:sp>
      <p:sp>
        <p:nvSpPr>
          <p:cNvPr id="161" name="Google Shape;161;p26"/>
          <p:cNvSpPr txBox="1">
            <a:spLocks noGrp="1"/>
          </p:cNvSpPr>
          <p:nvPr>
            <p:ph type="body" idx="4294967295"/>
          </p:nvPr>
        </p:nvSpPr>
        <p:spPr>
          <a:xfrm>
            <a:off x="235500" y="847675"/>
            <a:ext cx="8520600" cy="10428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solidFill>
                  <a:srgbClr val="000000"/>
                </a:solidFill>
                <a:latin typeface="Raleway" panose="020B0604020202020204" charset="0"/>
              </a:rPr>
              <a:t>The principal component analysis is a method used for dimension reduction.</a:t>
            </a:r>
            <a:endParaRPr dirty="0">
              <a:solidFill>
                <a:srgbClr val="000000"/>
              </a:solidFill>
              <a:latin typeface="Raleway" panose="020B0604020202020204" charset="0"/>
            </a:endParaRPr>
          </a:p>
          <a:p>
            <a:pPr marL="457200" lvl="0" indent="-311150" algn="l" rtl="0">
              <a:spcBef>
                <a:spcPts val="0"/>
              </a:spcBef>
              <a:spcAft>
                <a:spcPts val="0"/>
              </a:spcAft>
              <a:buSzPts val="1300"/>
              <a:buChar char="●"/>
            </a:pPr>
            <a:r>
              <a:rPr lang="en-GB" dirty="0">
                <a:solidFill>
                  <a:srgbClr val="000000"/>
                </a:solidFill>
                <a:latin typeface="Raleway" panose="020B0604020202020204" charset="0"/>
              </a:rPr>
              <a:t>Below is the graph of PCA feature extraction, which helps us to visualise the total features that can be extracted from the dataset</a:t>
            </a:r>
            <a:endParaRPr dirty="0">
              <a:solidFill>
                <a:srgbClr val="000000"/>
              </a:solidFill>
              <a:latin typeface="Raleway" panose="020B0604020202020204" charset="0"/>
            </a:endParaRPr>
          </a:p>
        </p:txBody>
      </p:sp>
      <p:sp>
        <p:nvSpPr>
          <p:cNvPr id="162" name="Google Shape;162;p26"/>
          <p:cNvSpPr txBox="1"/>
          <p:nvPr/>
        </p:nvSpPr>
        <p:spPr>
          <a:xfrm>
            <a:off x="6281875" y="1609750"/>
            <a:ext cx="2404800" cy="1477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aleway"/>
              <a:buChar char="●"/>
            </a:pPr>
            <a:r>
              <a:rPr lang="en-GB" dirty="0">
                <a:latin typeface="Raleway"/>
                <a:ea typeface="Raleway"/>
                <a:cs typeface="Raleway"/>
                <a:sym typeface="Raleway"/>
              </a:rPr>
              <a:t>The data is reduce to 2 components.</a:t>
            </a:r>
            <a:endParaRPr dirty="0">
              <a:latin typeface="Raleway"/>
              <a:ea typeface="Raleway"/>
              <a:cs typeface="Raleway"/>
              <a:sym typeface="Raleway"/>
            </a:endParaRPr>
          </a:p>
          <a:p>
            <a:pPr marL="457200" lvl="0" indent="-317500" algn="l" rtl="0">
              <a:spcBef>
                <a:spcPts val="0"/>
              </a:spcBef>
              <a:spcAft>
                <a:spcPts val="0"/>
              </a:spcAft>
              <a:buSzPts val="1400"/>
              <a:buFont typeface="Raleway"/>
              <a:buChar char="●"/>
            </a:pPr>
            <a:r>
              <a:rPr lang="en-GB" dirty="0">
                <a:latin typeface="Raleway"/>
                <a:ea typeface="Raleway"/>
                <a:cs typeface="Raleway"/>
                <a:sym typeface="Raleway"/>
              </a:rPr>
              <a:t>Model could predict between Moving and non moving activities with high accuracy. </a:t>
            </a:r>
            <a:endParaRPr dirty="0">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Google Shape;167;p27"/>
          <p:cNvPicPr preferRelativeResize="0"/>
          <p:nvPr/>
        </p:nvPicPr>
        <p:blipFill rotWithShape="1">
          <a:blip r:embed="rId3">
            <a:alphaModFix/>
          </a:blip>
          <a:srcRect l="2416" r="6409" b="5455"/>
          <a:stretch/>
        </p:blipFill>
        <p:spPr>
          <a:xfrm>
            <a:off x="3650825" y="1377675"/>
            <a:ext cx="5265399" cy="3677601"/>
          </a:xfrm>
          <a:prstGeom prst="rect">
            <a:avLst/>
          </a:prstGeom>
          <a:noFill/>
          <a:ln w="9525" cap="flat" cmpd="sng">
            <a:solidFill>
              <a:srgbClr val="000000"/>
            </a:solidFill>
            <a:prstDash val="solid"/>
            <a:round/>
            <a:headEnd type="none" w="sm" len="sm"/>
            <a:tailEnd type="none" w="sm" len="sm"/>
          </a:ln>
        </p:spPr>
      </p:pic>
      <p:sp>
        <p:nvSpPr>
          <p:cNvPr id="168" name="Google Shape;168;p27"/>
          <p:cNvSpPr txBox="1">
            <a:spLocks noGrp="1"/>
          </p:cNvSpPr>
          <p:nvPr>
            <p:ph type="title"/>
          </p:nvPr>
        </p:nvSpPr>
        <p:spPr>
          <a:xfrm>
            <a:off x="311700" y="352869"/>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Hierarchical Clustering - Agglomerative</a:t>
            </a:r>
            <a:endParaRPr dirty="0"/>
          </a:p>
        </p:txBody>
      </p:sp>
      <p:sp>
        <p:nvSpPr>
          <p:cNvPr id="169" name="Google Shape;169;p27"/>
          <p:cNvSpPr txBox="1">
            <a:spLocks noGrp="1"/>
          </p:cNvSpPr>
          <p:nvPr>
            <p:ph type="body" idx="1"/>
          </p:nvPr>
        </p:nvSpPr>
        <p:spPr>
          <a:xfrm>
            <a:off x="-52143" y="934431"/>
            <a:ext cx="3506700" cy="38562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3200"/>
              </a:spcBef>
              <a:spcAft>
                <a:spcPts val="0"/>
              </a:spcAft>
              <a:buClr>
                <a:srgbClr val="292929"/>
              </a:buClr>
              <a:buSzPts val="1400"/>
              <a:buFont typeface="Raleway"/>
              <a:buChar char="●"/>
            </a:pPr>
            <a:r>
              <a:rPr lang="en-GB" sz="1400" b="1" dirty="0">
                <a:solidFill>
                  <a:srgbClr val="292929"/>
                </a:solidFill>
                <a:highlight>
                  <a:srgbClr val="FFFFFF"/>
                </a:highlight>
                <a:latin typeface="Raleway"/>
                <a:ea typeface="Raleway"/>
                <a:cs typeface="Raleway"/>
                <a:sym typeface="Raleway"/>
              </a:rPr>
              <a:t>Agglomerative</a:t>
            </a:r>
            <a:r>
              <a:rPr lang="en-GB" sz="1400" dirty="0">
                <a:solidFill>
                  <a:srgbClr val="292929"/>
                </a:solidFill>
                <a:highlight>
                  <a:srgbClr val="FFFFFF"/>
                </a:highlight>
                <a:latin typeface="Raleway"/>
                <a:ea typeface="Raleway"/>
                <a:cs typeface="Raleway"/>
                <a:sym typeface="Raleway"/>
              </a:rPr>
              <a:t> clustering uses a bottom-up approach, wherein each data point starts in its own cluster. These clusters are then joined greedily, by taking the two most similar clusters together and merging them.</a:t>
            </a:r>
            <a:endParaRPr sz="1400" dirty="0">
              <a:solidFill>
                <a:srgbClr val="292929"/>
              </a:solidFill>
              <a:highlight>
                <a:srgbClr val="FFFFFF"/>
              </a:highlight>
              <a:latin typeface="Raleway"/>
              <a:ea typeface="Raleway"/>
              <a:cs typeface="Raleway"/>
              <a:sym typeface="Raleway"/>
            </a:endParaRPr>
          </a:p>
          <a:p>
            <a:pPr marL="457200" lvl="0" indent="-317500" algn="l" rtl="0">
              <a:lnSpc>
                <a:spcPct val="115000"/>
              </a:lnSpc>
              <a:spcBef>
                <a:spcPts val="0"/>
              </a:spcBef>
              <a:spcAft>
                <a:spcPts val="0"/>
              </a:spcAft>
              <a:buClr>
                <a:srgbClr val="292929"/>
              </a:buClr>
              <a:buSzPts val="1400"/>
              <a:buFont typeface="Raleway"/>
              <a:buChar char="●"/>
            </a:pPr>
            <a:r>
              <a:rPr lang="en-GB" sz="1400" dirty="0">
                <a:solidFill>
                  <a:srgbClr val="292929"/>
                </a:solidFill>
                <a:highlight>
                  <a:srgbClr val="FFFFFF"/>
                </a:highlight>
                <a:latin typeface="Raleway"/>
                <a:ea typeface="Raleway"/>
                <a:cs typeface="Raleway"/>
                <a:sym typeface="Raleway"/>
              </a:rPr>
              <a:t>Here the activities like </a:t>
            </a:r>
            <a:r>
              <a:rPr lang="en-GB" sz="1400" dirty="0">
                <a:solidFill>
                  <a:schemeClr val="dk1"/>
                </a:solidFill>
                <a:latin typeface="Raleway"/>
                <a:ea typeface="Raleway"/>
                <a:cs typeface="Raleway"/>
                <a:sym typeface="Raleway"/>
              </a:rPr>
              <a:t>WALKING,WALKING_DOWNSTAIrS, WALKING_UPSTAIRS can cluster together to form Moving activites while SITTING, STANDING, LAYING can be clustered into non-moving activites</a:t>
            </a:r>
            <a:r>
              <a:rPr lang="en-GB" sz="1200" dirty="0">
                <a:solidFill>
                  <a:schemeClr val="dk1"/>
                </a:solidFill>
                <a:latin typeface="Raleway"/>
                <a:ea typeface="Raleway"/>
                <a:cs typeface="Raleway"/>
                <a:sym typeface="Raleway"/>
              </a:rPr>
              <a:t>.</a:t>
            </a:r>
            <a:endParaRPr sz="1200" dirty="0">
              <a:solidFill>
                <a:srgbClr val="292929"/>
              </a:solidFill>
              <a:highlight>
                <a:srgbClr val="FFFFFF"/>
              </a:highlight>
              <a:latin typeface="Raleway"/>
              <a:ea typeface="Raleway"/>
              <a:cs typeface="Raleway"/>
              <a:sym typeface="Raleway"/>
            </a:endParaRPr>
          </a:p>
          <a:p>
            <a:pPr marL="0" lvl="0" indent="0" algn="l" rtl="0">
              <a:lnSpc>
                <a:spcPct val="100000"/>
              </a:lnSpc>
              <a:spcBef>
                <a:spcPts val="3200"/>
              </a:spcBef>
              <a:spcAft>
                <a:spcPts val="0"/>
              </a:spcAft>
              <a:buNone/>
            </a:pPr>
            <a:endParaRPr sz="1400" dirty="0">
              <a:solidFill>
                <a:srgbClr val="292929"/>
              </a:solidFill>
              <a:highlight>
                <a:srgbClr val="FFFFFF"/>
              </a:highlight>
              <a:latin typeface="Raleway"/>
              <a:ea typeface="Raleway"/>
              <a:cs typeface="Raleway"/>
              <a:sym typeface="Raleway"/>
            </a:endParaRPr>
          </a:p>
          <a:p>
            <a:pPr marL="0" lvl="0" indent="0" algn="l" rtl="0">
              <a:lnSpc>
                <a:spcPct val="100000"/>
              </a:lnSpc>
              <a:spcBef>
                <a:spcPts val="0"/>
              </a:spcBef>
              <a:spcAft>
                <a:spcPts val="1200"/>
              </a:spcAft>
              <a:buNone/>
            </a:pPr>
            <a:endParaRPr sz="1400" dirty="0">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28"/>
          <p:cNvPicPr preferRelativeResize="0"/>
          <p:nvPr/>
        </p:nvPicPr>
        <p:blipFill rotWithShape="1">
          <a:blip r:embed="rId3">
            <a:alphaModFix/>
          </a:blip>
          <a:srcRect l="1523" t="5507" r="5036" b="9494"/>
          <a:stretch/>
        </p:blipFill>
        <p:spPr>
          <a:xfrm>
            <a:off x="226426" y="1597376"/>
            <a:ext cx="7073049" cy="3215149"/>
          </a:xfrm>
          <a:prstGeom prst="rect">
            <a:avLst/>
          </a:prstGeom>
          <a:noFill/>
          <a:ln w="9525" cap="flat" cmpd="sng">
            <a:solidFill>
              <a:srgbClr val="000000"/>
            </a:solidFill>
            <a:prstDash val="solid"/>
            <a:round/>
            <a:headEnd type="none" w="sm" len="sm"/>
            <a:tailEnd type="none" w="sm" len="sm"/>
          </a:ln>
        </p:spPr>
      </p:pic>
      <p:sp>
        <p:nvSpPr>
          <p:cNvPr id="175" name="Google Shape;175;p28"/>
          <p:cNvSpPr txBox="1">
            <a:spLocks noGrp="1"/>
          </p:cNvSpPr>
          <p:nvPr>
            <p:ph type="title"/>
          </p:nvPr>
        </p:nvSpPr>
        <p:spPr>
          <a:xfrm>
            <a:off x="7369525" y="1606500"/>
            <a:ext cx="18507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dirty="0">
                <a:solidFill>
                  <a:schemeClr val="accent1"/>
                </a:solidFill>
              </a:rPr>
              <a:t>2 cluster                      </a:t>
            </a:r>
            <a:endParaRPr sz="2400" dirty="0">
              <a:solidFill>
                <a:schemeClr val="accent1"/>
              </a:solidFill>
            </a:endParaRPr>
          </a:p>
        </p:txBody>
      </p:sp>
      <p:sp>
        <p:nvSpPr>
          <p:cNvPr id="176" name="Google Shape;176;p28"/>
          <p:cNvSpPr txBox="1"/>
          <p:nvPr/>
        </p:nvSpPr>
        <p:spPr>
          <a:xfrm>
            <a:off x="7509625" y="2230200"/>
            <a:ext cx="12657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100" dirty="0">
                <a:highlight>
                  <a:srgbClr val="FFFFFF"/>
                </a:highlight>
                <a:latin typeface="Courier New"/>
                <a:ea typeface="Courier New"/>
                <a:cs typeface="Courier New"/>
                <a:sym typeface="Courier New"/>
              </a:rPr>
              <a:t>1    839</a:t>
            </a:r>
            <a:endParaRPr sz="1100" dirty="0">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GB" sz="1100" dirty="0">
                <a:highlight>
                  <a:srgbClr val="FFFFFF"/>
                </a:highlight>
                <a:latin typeface="Courier New"/>
                <a:ea typeface="Courier New"/>
                <a:cs typeface="Courier New"/>
                <a:sym typeface="Courier New"/>
              </a:rPr>
              <a:t>0    702</a:t>
            </a:r>
            <a:endParaRPr dirty="0"/>
          </a:p>
        </p:txBody>
      </p:sp>
      <p:pic>
        <p:nvPicPr>
          <p:cNvPr id="177" name="Google Shape;177;p28"/>
          <p:cNvPicPr preferRelativeResize="0"/>
          <p:nvPr/>
        </p:nvPicPr>
        <p:blipFill>
          <a:blip r:embed="rId4">
            <a:alphaModFix/>
          </a:blip>
          <a:stretch>
            <a:fillRect/>
          </a:stretch>
        </p:blipFill>
        <p:spPr>
          <a:xfrm>
            <a:off x="7622825" y="3536175"/>
            <a:ext cx="1171575" cy="1276350"/>
          </a:xfrm>
          <a:prstGeom prst="rect">
            <a:avLst/>
          </a:prstGeom>
          <a:noFill/>
          <a:ln>
            <a:noFill/>
          </a:ln>
        </p:spPr>
      </p:pic>
      <p:sp>
        <p:nvSpPr>
          <p:cNvPr id="178" name="Google Shape;178;p28"/>
          <p:cNvSpPr txBox="1"/>
          <p:nvPr/>
        </p:nvSpPr>
        <p:spPr>
          <a:xfrm>
            <a:off x="7369525" y="3033125"/>
            <a:ext cx="18507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dirty="0">
                <a:solidFill>
                  <a:schemeClr val="accent1"/>
                </a:solidFill>
                <a:latin typeface="Merriweather"/>
                <a:ea typeface="Merriweather"/>
                <a:cs typeface="Merriweather"/>
                <a:sym typeface="Merriweather"/>
              </a:rPr>
              <a:t>6 cluster</a:t>
            </a:r>
            <a:endParaRPr sz="1000" dirty="0">
              <a:latin typeface="Roboto"/>
              <a:ea typeface="Roboto"/>
              <a:cs typeface="Roboto"/>
              <a:sym typeface="Roboto"/>
            </a:endParaRPr>
          </a:p>
        </p:txBody>
      </p:sp>
      <p:pic>
        <p:nvPicPr>
          <p:cNvPr id="3" name="Picture 2">
            <a:extLst>
              <a:ext uri="{FF2B5EF4-FFF2-40B4-BE49-F238E27FC236}">
                <a16:creationId xmlns:a16="http://schemas.microsoft.com/office/drawing/2014/main" id="{3527CC5C-9145-4613-AF8E-284060D65FB1}"/>
              </a:ext>
            </a:extLst>
          </p:cNvPr>
          <p:cNvPicPr>
            <a:picLocks noChangeAspect="1"/>
          </p:cNvPicPr>
          <p:nvPr/>
        </p:nvPicPr>
        <p:blipFill>
          <a:blip r:embed="rId5"/>
          <a:stretch>
            <a:fillRect/>
          </a:stretch>
        </p:blipFill>
        <p:spPr>
          <a:xfrm>
            <a:off x="68867" y="307451"/>
            <a:ext cx="5864860" cy="66452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9"/>
          <p:cNvSpPr txBox="1">
            <a:spLocks noGrp="1"/>
          </p:cNvSpPr>
          <p:nvPr>
            <p:ph type="title"/>
          </p:nvPr>
        </p:nvSpPr>
        <p:spPr>
          <a:xfrm>
            <a:off x="311700" y="339764"/>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Apriori Algorithm.</a:t>
            </a:r>
            <a:endParaRPr sz="1500" b="1" dirty="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dirty="0"/>
          </a:p>
        </p:txBody>
      </p:sp>
      <p:sp>
        <p:nvSpPr>
          <p:cNvPr id="184" name="Google Shape;184;p29"/>
          <p:cNvSpPr txBox="1">
            <a:spLocks noGrp="1"/>
          </p:cNvSpPr>
          <p:nvPr>
            <p:ph type="body" idx="1"/>
          </p:nvPr>
        </p:nvSpPr>
        <p:spPr>
          <a:xfrm>
            <a:off x="311700" y="1011972"/>
            <a:ext cx="8270100" cy="3856200"/>
          </a:xfrm>
          <a:prstGeom prst="rect">
            <a:avLst/>
          </a:prstGeom>
        </p:spPr>
        <p:txBody>
          <a:bodyPr spcFirstLastPara="1" wrap="square" lIns="91425" tIns="91425" rIns="91425" bIns="91425" anchor="t" anchorCtr="0">
            <a:noAutofit/>
          </a:bodyPr>
          <a:lstStyle/>
          <a:p>
            <a:pPr marL="457200" lvl="0" indent="-317500" algn="l" rtl="0">
              <a:spcBef>
                <a:spcPts val="1500"/>
              </a:spcBef>
              <a:spcAft>
                <a:spcPts val="0"/>
              </a:spcAft>
              <a:buClr>
                <a:srgbClr val="292929"/>
              </a:buClr>
              <a:buSzPts val="1400"/>
              <a:buFont typeface="Raleway"/>
              <a:buChar char="●"/>
            </a:pPr>
            <a:r>
              <a:rPr lang="en-GB" sz="1400" dirty="0">
                <a:solidFill>
                  <a:srgbClr val="000000"/>
                </a:solidFill>
                <a:highlight>
                  <a:srgbClr val="FFFFFF"/>
                </a:highlight>
                <a:latin typeface="Raleway"/>
                <a:ea typeface="Raleway"/>
                <a:cs typeface="Raleway"/>
                <a:sym typeface="Raleway"/>
              </a:rPr>
              <a:t>Apriori Algorithm algorithm that is used to gain insight into the structured relationships between different items involved. It’s a data mining technique that is used for mining frequent item sets and relevant association rules.</a:t>
            </a:r>
            <a:endParaRPr sz="1400" dirty="0">
              <a:solidFill>
                <a:srgbClr val="000000"/>
              </a:solidFill>
              <a:highlight>
                <a:srgbClr val="FFFFFF"/>
              </a:highlight>
              <a:latin typeface="Raleway"/>
              <a:ea typeface="Raleway"/>
              <a:cs typeface="Raleway"/>
              <a:sym typeface="Raleway"/>
            </a:endParaRPr>
          </a:p>
          <a:p>
            <a:pPr marL="457200" lvl="0" indent="-317500" algn="l" rtl="0">
              <a:spcBef>
                <a:spcPts val="0"/>
              </a:spcBef>
              <a:spcAft>
                <a:spcPts val="0"/>
              </a:spcAft>
              <a:buClr>
                <a:srgbClr val="292929"/>
              </a:buClr>
              <a:buSzPts val="1400"/>
              <a:buFont typeface="Raleway"/>
              <a:buChar char="●"/>
            </a:pPr>
            <a:r>
              <a:rPr lang="en-GB" sz="1400" dirty="0">
                <a:solidFill>
                  <a:srgbClr val="000000"/>
                </a:solidFill>
                <a:highlight>
                  <a:srgbClr val="FFFFFF"/>
                </a:highlight>
                <a:latin typeface="Raleway"/>
                <a:ea typeface="Raleway"/>
                <a:cs typeface="Raleway"/>
                <a:sym typeface="Raleway"/>
              </a:rPr>
              <a:t>Example: Recommending products based on your purchased items. You can see this in different e-commerce websites. (Recommendation system).</a:t>
            </a:r>
            <a:endParaRPr sz="1400" dirty="0">
              <a:solidFill>
                <a:srgbClr val="000000"/>
              </a:solidFill>
              <a:highlight>
                <a:srgbClr val="FFFFFF"/>
              </a:highlight>
              <a:latin typeface="Raleway"/>
              <a:ea typeface="Raleway"/>
              <a:cs typeface="Raleway"/>
              <a:sym typeface="Raleway"/>
            </a:endParaRPr>
          </a:p>
          <a:p>
            <a:pPr marL="457200" lvl="0" indent="-317500" algn="l" rtl="0">
              <a:spcBef>
                <a:spcPts val="0"/>
              </a:spcBef>
              <a:spcAft>
                <a:spcPts val="0"/>
              </a:spcAft>
              <a:buClr>
                <a:srgbClr val="000000"/>
              </a:buClr>
              <a:buSzPts val="1400"/>
              <a:buFont typeface="Raleway"/>
              <a:buChar char="●"/>
            </a:pPr>
            <a:r>
              <a:rPr lang="en-GB" sz="1400" dirty="0">
                <a:solidFill>
                  <a:srgbClr val="000000"/>
                </a:solidFill>
                <a:highlight>
                  <a:srgbClr val="FFFFFF"/>
                </a:highlight>
                <a:latin typeface="Raleway"/>
                <a:ea typeface="Raleway"/>
                <a:cs typeface="Raleway"/>
                <a:sym typeface="Raleway"/>
              </a:rPr>
              <a:t>We have applied this algorithm on a “Movies” dataset.</a:t>
            </a:r>
            <a:endParaRPr sz="1400" dirty="0">
              <a:solidFill>
                <a:srgbClr val="000000"/>
              </a:solidFill>
              <a:highlight>
                <a:srgbClr val="FFFFFF"/>
              </a:highlight>
              <a:latin typeface="Raleway"/>
              <a:ea typeface="Raleway"/>
              <a:cs typeface="Raleway"/>
              <a:sym typeface="Raleway"/>
            </a:endParaRPr>
          </a:p>
          <a:p>
            <a:pPr marL="457200" lvl="0" indent="-317500" algn="l" rtl="0">
              <a:spcBef>
                <a:spcPts val="0"/>
              </a:spcBef>
              <a:spcAft>
                <a:spcPts val="0"/>
              </a:spcAft>
              <a:buClr>
                <a:srgbClr val="000000"/>
              </a:buClr>
              <a:buSzPts val="1400"/>
              <a:buFont typeface="Raleway"/>
              <a:buChar char="●"/>
            </a:pPr>
            <a:endParaRPr sz="1400" dirty="0">
              <a:solidFill>
                <a:srgbClr val="000000"/>
              </a:solidFill>
              <a:highlight>
                <a:srgbClr val="FFFFFF"/>
              </a:highlight>
              <a:latin typeface="Raleway"/>
              <a:ea typeface="Raleway"/>
              <a:cs typeface="Raleway"/>
              <a:sym typeface="Raleway"/>
            </a:endParaRPr>
          </a:p>
        </p:txBody>
      </p:sp>
      <p:pic>
        <p:nvPicPr>
          <p:cNvPr id="185" name="Google Shape;185;p29"/>
          <p:cNvPicPr preferRelativeResize="0"/>
          <p:nvPr/>
        </p:nvPicPr>
        <p:blipFill>
          <a:blip r:embed="rId3">
            <a:alphaModFix/>
          </a:blip>
          <a:stretch>
            <a:fillRect/>
          </a:stretch>
        </p:blipFill>
        <p:spPr>
          <a:xfrm>
            <a:off x="715297" y="2805044"/>
            <a:ext cx="7538218" cy="2214255"/>
          </a:xfrm>
          <a:prstGeom prst="rect">
            <a:avLst/>
          </a:prstGeom>
          <a:noFill/>
          <a:ln>
            <a:solidFill>
              <a:schemeClr val="accent1"/>
            </a:solid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0"/>
          <p:cNvSpPr txBox="1">
            <a:spLocks noGrp="1"/>
          </p:cNvSpPr>
          <p:nvPr>
            <p:ph type="title"/>
          </p:nvPr>
        </p:nvSpPr>
        <p:spPr>
          <a:xfrm>
            <a:off x="257025" y="316570"/>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Apriori Algorithm.</a:t>
            </a:r>
            <a:endParaRPr sz="1500" b="1" dirty="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dirty="0"/>
          </a:p>
        </p:txBody>
      </p:sp>
      <p:sp>
        <p:nvSpPr>
          <p:cNvPr id="191" name="Google Shape;191;p30"/>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p>
            <a:pPr marL="457200" lvl="0" indent="-311150" algn="l" rtl="0">
              <a:lnSpc>
                <a:spcPct val="100000"/>
              </a:lnSpc>
              <a:spcBef>
                <a:spcPts val="0"/>
              </a:spcBef>
              <a:spcAft>
                <a:spcPts val="0"/>
              </a:spcAft>
              <a:buSzPts val="1300"/>
              <a:buChar char="●"/>
            </a:pPr>
            <a:r>
              <a:rPr lang="en-GB" sz="1400" dirty="0">
                <a:solidFill>
                  <a:srgbClr val="000000"/>
                </a:solidFill>
                <a:latin typeface="Raleway" panose="020B0604020202020204" charset="0"/>
                <a:ea typeface="Calibri"/>
                <a:cs typeface="Calibri"/>
                <a:sym typeface="Calibri"/>
              </a:rPr>
              <a:t>We find out the Support, Confidence and lift of all the movies with one another and determine which products are currently seen together.</a:t>
            </a:r>
          </a:p>
          <a:p>
            <a:pPr marL="146050" lvl="0" indent="0" algn="l" rtl="0">
              <a:lnSpc>
                <a:spcPct val="100000"/>
              </a:lnSpc>
              <a:spcBef>
                <a:spcPts val="0"/>
              </a:spcBef>
              <a:spcAft>
                <a:spcPts val="0"/>
              </a:spcAft>
              <a:buSzPts val="1300"/>
              <a:buNone/>
            </a:pPr>
            <a:endParaRPr sz="1400" dirty="0">
              <a:solidFill>
                <a:srgbClr val="000000"/>
              </a:solidFill>
              <a:latin typeface="Raleway" panose="020B0604020202020204" charset="0"/>
              <a:ea typeface="Calibri"/>
              <a:cs typeface="Calibri"/>
              <a:sym typeface="Calibri"/>
            </a:endParaRPr>
          </a:p>
          <a:p>
            <a:pPr marL="457200" lvl="0" indent="-317500" algn="l" rtl="0">
              <a:lnSpc>
                <a:spcPct val="100000"/>
              </a:lnSpc>
              <a:spcBef>
                <a:spcPts val="0"/>
              </a:spcBef>
              <a:spcAft>
                <a:spcPts val="0"/>
              </a:spcAft>
              <a:buClr>
                <a:srgbClr val="000000"/>
              </a:buClr>
              <a:buSzPts val="1400"/>
              <a:buFont typeface="Calibri"/>
              <a:buChar char="●"/>
            </a:pPr>
            <a:r>
              <a:rPr lang="en-GB" sz="1400" dirty="0">
                <a:solidFill>
                  <a:srgbClr val="000000"/>
                </a:solidFill>
                <a:latin typeface="Raleway" panose="020B0604020202020204" charset="0"/>
                <a:ea typeface="Calibri"/>
                <a:cs typeface="Calibri"/>
                <a:sym typeface="Calibri"/>
              </a:rPr>
              <a:t>We can see movie LOTR1 is often followed by LOTR2. Also the lift for this association is found out to be 5.0. </a:t>
            </a:r>
            <a:endParaRPr sz="1400" dirty="0">
              <a:solidFill>
                <a:srgbClr val="000000"/>
              </a:solidFill>
              <a:latin typeface="Raleway" panose="020B0604020202020204" charset="0"/>
              <a:ea typeface="Calibri"/>
              <a:cs typeface="Calibri"/>
              <a:sym typeface="Calibri"/>
            </a:endParaRPr>
          </a:p>
          <a:p>
            <a:pPr marL="457200" lvl="0" indent="0" algn="l" rtl="0">
              <a:lnSpc>
                <a:spcPct val="100000"/>
              </a:lnSpc>
              <a:spcBef>
                <a:spcPts val="0"/>
              </a:spcBef>
              <a:spcAft>
                <a:spcPts val="0"/>
              </a:spcAft>
              <a:buNone/>
            </a:pPr>
            <a:r>
              <a:rPr lang="en-GB" sz="1400" dirty="0">
                <a:solidFill>
                  <a:srgbClr val="000000"/>
                </a:solidFill>
                <a:latin typeface="Raleway" panose="020B0604020202020204" charset="0"/>
                <a:ea typeface="Calibri"/>
                <a:cs typeface="Calibri"/>
                <a:sym typeface="Calibri"/>
              </a:rPr>
              <a:t>There is  a increase in the view of movie LOTR2 after LOTR1</a:t>
            </a:r>
            <a:endParaRPr sz="1400" dirty="0">
              <a:solidFill>
                <a:srgbClr val="000000"/>
              </a:solidFill>
              <a:latin typeface="Raleway" panose="020B0604020202020204" charset="0"/>
              <a:ea typeface="Calibri"/>
              <a:cs typeface="Calibri"/>
              <a:sym typeface="Calibri"/>
            </a:endParaRPr>
          </a:p>
          <a:p>
            <a:pPr marL="457200" lvl="0" indent="0" algn="l" rtl="0">
              <a:spcBef>
                <a:spcPts val="0"/>
              </a:spcBef>
              <a:spcAft>
                <a:spcPts val="1200"/>
              </a:spcAft>
              <a:buNone/>
            </a:pPr>
            <a:endParaRPr dirty="0"/>
          </a:p>
        </p:txBody>
      </p:sp>
      <p:pic>
        <p:nvPicPr>
          <p:cNvPr id="192" name="Google Shape;192;p30"/>
          <p:cNvPicPr preferRelativeResize="0"/>
          <p:nvPr/>
        </p:nvPicPr>
        <p:blipFill>
          <a:blip r:embed="rId3">
            <a:alphaModFix/>
          </a:blip>
          <a:stretch>
            <a:fillRect/>
          </a:stretch>
        </p:blipFill>
        <p:spPr>
          <a:xfrm>
            <a:off x="257025" y="1505699"/>
            <a:ext cx="4668936" cy="3022055"/>
          </a:xfrm>
          <a:prstGeom prst="rect">
            <a:avLst/>
          </a:prstGeom>
          <a:noFill/>
          <a:ln>
            <a:solidFill>
              <a:schemeClr val="tx1"/>
            </a:solid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1"/>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Conclusion</a:t>
            </a:r>
            <a:endParaRPr dirty="0"/>
          </a:p>
        </p:txBody>
      </p:sp>
      <p:sp>
        <p:nvSpPr>
          <p:cNvPr id="198" name="Google Shape;198;p31"/>
          <p:cNvSpPr txBox="1">
            <a:spLocks noGrp="1"/>
          </p:cNvSpPr>
          <p:nvPr>
            <p:ph type="body" idx="4294967295"/>
          </p:nvPr>
        </p:nvSpPr>
        <p:spPr>
          <a:xfrm>
            <a:off x="311725" y="1470802"/>
            <a:ext cx="7155456" cy="3408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400" dirty="0">
              <a:solidFill>
                <a:srgbClr val="000000"/>
              </a:solidFill>
              <a:latin typeface="Raleway"/>
              <a:ea typeface="Raleway"/>
              <a:cs typeface="Raleway"/>
              <a:sym typeface="Raleway"/>
            </a:endParaRPr>
          </a:p>
          <a:p>
            <a:pPr marL="457200" lvl="0" indent="-317500" algn="l" rtl="0">
              <a:lnSpc>
                <a:spcPct val="115000"/>
              </a:lnSpc>
              <a:spcBef>
                <a:spcPts val="0"/>
              </a:spcBef>
              <a:spcAft>
                <a:spcPts val="0"/>
              </a:spcAft>
              <a:buClr>
                <a:srgbClr val="000000"/>
              </a:buClr>
              <a:buSzPts val="1400"/>
              <a:buFont typeface="Raleway"/>
              <a:buChar char="●"/>
            </a:pPr>
            <a:r>
              <a:rPr lang="en-GB" sz="1400" dirty="0">
                <a:solidFill>
                  <a:schemeClr val="accent1"/>
                </a:solidFill>
                <a:latin typeface="Raleway"/>
                <a:ea typeface="Raleway"/>
                <a:cs typeface="Raleway"/>
                <a:sym typeface="Raleway"/>
              </a:rPr>
              <a:t>We can have 2 clusters for our dataset which can be subdivided into 6.</a:t>
            </a:r>
            <a:endParaRPr sz="1400" dirty="0">
              <a:solidFill>
                <a:schemeClr val="accent1"/>
              </a:solidFill>
              <a:latin typeface="Raleway"/>
              <a:ea typeface="Raleway"/>
              <a:cs typeface="Raleway"/>
              <a:sym typeface="Raleway"/>
            </a:endParaRPr>
          </a:p>
          <a:p>
            <a:pPr marL="457200" lvl="0" indent="-323850" algn="l" rtl="0">
              <a:spcBef>
                <a:spcPts val="0"/>
              </a:spcBef>
              <a:spcAft>
                <a:spcPts val="0"/>
              </a:spcAft>
              <a:buClr>
                <a:schemeClr val="dk1"/>
              </a:buClr>
              <a:buSzPts val="1500"/>
              <a:buFont typeface="Raleway"/>
              <a:buChar char="●"/>
            </a:pPr>
            <a:r>
              <a:rPr lang="en-GB" sz="1500" dirty="0">
                <a:solidFill>
                  <a:schemeClr val="accent1"/>
                </a:solidFill>
                <a:highlight>
                  <a:schemeClr val="lt1"/>
                </a:highlight>
                <a:latin typeface="Raleway"/>
                <a:ea typeface="Raleway"/>
                <a:cs typeface="Raleway"/>
                <a:sym typeface="Raleway"/>
              </a:rPr>
              <a:t>Body Acceleration Magnitude will help to notify the human activity -&lt; -0.5 is static otherwise dynamic.</a:t>
            </a:r>
            <a:endParaRPr sz="1500" dirty="0">
              <a:solidFill>
                <a:schemeClr val="accent1"/>
              </a:solidFill>
              <a:highlight>
                <a:schemeClr val="lt1"/>
              </a:highlight>
              <a:latin typeface="Raleway"/>
              <a:ea typeface="Raleway"/>
              <a:cs typeface="Raleway"/>
              <a:sym typeface="Raleway"/>
            </a:endParaRPr>
          </a:p>
          <a:p>
            <a:pPr marL="457200" lvl="0" indent="-323850" algn="l" rtl="0">
              <a:lnSpc>
                <a:spcPct val="100000"/>
              </a:lnSpc>
              <a:spcBef>
                <a:spcPts val="0"/>
              </a:spcBef>
              <a:spcAft>
                <a:spcPts val="0"/>
              </a:spcAft>
              <a:buClr>
                <a:schemeClr val="dk1"/>
              </a:buClr>
              <a:buSzPts val="1500"/>
              <a:buFont typeface="Raleway"/>
              <a:buChar char="●"/>
            </a:pPr>
            <a:r>
              <a:rPr lang="en-GB" sz="1500" dirty="0">
                <a:solidFill>
                  <a:schemeClr val="accent1"/>
                </a:solidFill>
                <a:highlight>
                  <a:schemeClr val="lt1"/>
                </a:highlight>
                <a:latin typeface="Raleway"/>
                <a:ea typeface="Raleway"/>
                <a:cs typeface="Raleway"/>
                <a:sym typeface="Raleway"/>
              </a:rPr>
              <a:t>Model can also predict the human activity using Angle attribute ( &gt; o.o1 is laying)</a:t>
            </a:r>
            <a:endParaRPr sz="1400" dirty="0">
              <a:solidFill>
                <a:schemeClr val="accent1"/>
              </a:solidFill>
              <a:latin typeface="Raleway"/>
              <a:ea typeface="Raleway"/>
              <a:cs typeface="Raleway"/>
              <a:sym typeface="Raleway"/>
            </a:endParaRPr>
          </a:p>
          <a:p>
            <a:pPr marL="457200" lvl="0" indent="-317500" algn="l" rtl="0">
              <a:lnSpc>
                <a:spcPct val="115000"/>
              </a:lnSpc>
              <a:spcBef>
                <a:spcPts val="0"/>
              </a:spcBef>
              <a:spcAft>
                <a:spcPts val="0"/>
              </a:spcAft>
              <a:buClr>
                <a:srgbClr val="000000"/>
              </a:buClr>
              <a:buSzPts val="1400"/>
              <a:buFont typeface="Raleway"/>
              <a:buChar char="●"/>
            </a:pPr>
            <a:r>
              <a:rPr lang="en-GB" sz="1400" dirty="0">
                <a:solidFill>
                  <a:schemeClr val="accent1"/>
                </a:solidFill>
                <a:latin typeface="Raleway"/>
                <a:ea typeface="Raleway"/>
                <a:cs typeface="Raleway"/>
                <a:sym typeface="Raleway"/>
              </a:rPr>
              <a:t>K-mean Model is predicting Moving and non moving activities with high accuracy.</a:t>
            </a:r>
            <a:endParaRPr sz="1400" dirty="0">
              <a:solidFill>
                <a:schemeClr val="accent1"/>
              </a:solidFill>
              <a:latin typeface="Raleway"/>
              <a:ea typeface="Raleway"/>
              <a:cs typeface="Raleway"/>
              <a:sym typeface="Raleway"/>
            </a:endParaRPr>
          </a:p>
          <a:p>
            <a:pPr marL="457200" lvl="0" indent="-317500" algn="l" rtl="0">
              <a:lnSpc>
                <a:spcPct val="115000"/>
              </a:lnSpc>
              <a:spcBef>
                <a:spcPts val="0"/>
              </a:spcBef>
              <a:spcAft>
                <a:spcPts val="0"/>
              </a:spcAft>
              <a:buClr>
                <a:srgbClr val="000000"/>
              </a:buClr>
              <a:buSzPts val="1400"/>
              <a:buFont typeface="Raleway"/>
              <a:buChar char="●"/>
            </a:pPr>
            <a:r>
              <a:rPr lang="en-GB" sz="1400" dirty="0">
                <a:solidFill>
                  <a:schemeClr val="accent1"/>
                </a:solidFill>
                <a:latin typeface="Raleway"/>
                <a:ea typeface="Raleway"/>
                <a:cs typeface="Raleway"/>
                <a:sym typeface="Raleway"/>
              </a:rPr>
              <a:t>Using PCA we have reduced the data to 2 - components giving high accuracy for classify activities into Moving and Non moving .</a:t>
            </a:r>
            <a:endParaRPr sz="1400" dirty="0">
              <a:solidFill>
                <a:schemeClr val="accent1"/>
              </a:solidFill>
              <a:latin typeface="Raleway"/>
              <a:ea typeface="Raleway"/>
              <a:cs typeface="Raleway"/>
              <a:sym typeface="Raleway"/>
            </a:endParaRPr>
          </a:p>
          <a:p>
            <a:pPr marL="457200" lvl="0" indent="-317500" algn="l" rtl="0">
              <a:lnSpc>
                <a:spcPct val="115000"/>
              </a:lnSpc>
              <a:spcBef>
                <a:spcPts val="0"/>
              </a:spcBef>
              <a:spcAft>
                <a:spcPts val="0"/>
              </a:spcAft>
              <a:buClr>
                <a:srgbClr val="000000"/>
              </a:buClr>
              <a:buSzPts val="1400"/>
              <a:buFont typeface="Raleway"/>
              <a:buChar char="●"/>
            </a:pPr>
            <a:r>
              <a:rPr lang="en-GB" sz="1400" dirty="0">
                <a:solidFill>
                  <a:schemeClr val="accent1"/>
                </a:solidFill>
                <a:latin typeface="Raleway"/>
                <a:ea typeface="Raleway"/>
                <a:cs typeface="Raleway"/>
                <a:sym typeface="Raleway"/>
              </a:rPr>
              <a:t>Hierarchical Clustering for both 2 and 6 clusters couldn’t provide high accuracy.</a:t>
            </a:r>
            <a:endParaRPr sz="1400" dirty="0">
              <a:solidFill>
                <a:schemeClr val="accent1"/>
              </a:solidFill>
              <a:latin typeface="Raleway"/>
              <a:ea typeface="Raleway"/>
              <a:cs typeface="Raleway"/>
              <a:sym typeface="Raleway"/>
            </a:endParaRPr>
          </a:p>
          <a:p>
            <a:pPr marL="457200" lvl="0" indent="0" algn="l" rtl="0">
              <a:lnSpc>
                <a:spcPct val="115000"/>
              </a:lnSpc>
              <a:spcBef>
                <a:spcPts val="0"/>
              </a:spcBef>
              <a:spcAft>
                <a:spcPts val="0"/>
              </a:spcAft>
              <a:buNone/>
            </a:pPr>
            <a:endParaRPr sz="1400" dirty="0">
              <a:solidFill>
                <a:srgbClr val="000000"/>
              </a:solidFill>
              <a:latin typeface="Raleway"/>
              <a:ea typeface="Raleway"/>
              <a:cs typeface="Raleway"/>
              <a:sym typeface="Raleway"/>
            </a:endParaRPr>
          </a:p>
          <a:p>
            <a:pPr marL="457200" lvl="0" indent="0" algn="l" rtl="0">
              <a:lnSpc>
                <a:spcPct val="115000"/>
              </a:lnSpc>
              <a:spcBef>
                <a:spcPts val="0"/>
              </a:spcBef>
              <a:spcAft>
                <a:spcPts val="0"/>
              </a:spcAft>
              <a:buNone/>
            </a:pPr>
            <a:endParaRPr sz="1400" dirty="0">
              <a:solidFill>
                <a:srgbClr val="000000"/>
              </a:solidFill>
              <a:latin typeface="Raleway"/>
              <a:ea typeface="Raleway"/>
              <a:cs typeface="Raleway"/>
              <a:sym typeface="Raleway"/>
            </a:endParaRPr>
          </a:p>
          <a:p>
            <a:pPr marL="0" lvl="0" indent="0" algn="l" rtl="0">
              <a:lnSpc>
                <a:spcPct val="100000"/>
              </a:lnSpc>
              <a:spcBef>
                <a:spcPts val="0"/>
              </a:spcBef>
              <a:spcAft>
                <a:spcPts val="0"/>
              </a:spcAft>
              <a:buNone/>
            </a:pPr>
            <a:endParaRPr sz="1500" dirty="0">
              <a:solidFill>
                <a:schemeClr val="dk1"/>
              </a:solidFill>
              <a:highlight>
                <a:schemeClr val="lt1"/>
              </a:highlight>
              <a:latin typeface="Raleway"/>
              <a:ea typeface="Raleway"/>
              <a:cs typeface="Raleway"/>
              <a:sym typeface="Raleway"/>
            </a:endParaRPr>
          </a:p>
          <a:p>
            <a:pPr marL="0" lvl="0" indent="0" algn="l" rtl="0">
              <a:lnSpc>
                <a:spcPct val="100000"/>
              </a:lnSpc>
              <a:spcBef>
                <a:spcPts val="3200"/>
              </a:spcBef>
              <a:spcAft>
                <a:spcPts val="0"/>
              </a:spcAft>
              <a:buNone/>
            </a:pPr>
            <a:endParaRPr sz="1400" dirty="0">
              <a:solidFill>
                <a:srgbClr val="292929"/>
              </a:solidFill>
              <a:highlight>
                <a:srgbClr val="FFFFFF"/>
              </a:highlight>
              <a:latin typeface="Raleway"/>
              <a:ea typeface="Raleway"/>
              <a:cs typeface="Raleway"/>
              <a:sym typeface="Raleway"/>
            </a:endParaRPr>
          </a:p>
          <a:p>
            <a:pPr marL="0" lvl="0" indent="0" algn="l" rtl="0">
              <a:lnSpc>
                <a:spcPct val="100000"/>
              </a:lnSpc>
              <a:spcBef>
                <a:spcPts val="0"/>
              </a:spcBef>
              <a:spcAft>
                <a:spcPts val="1200"/>
              </a:spcAft>
              <a:buNone/>
            </a:pPr>
            <a:endParaRPr sz="1400" dirty="0">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500" b="1" dirty="0"/>
              <a:t>Objective:</a:t>
            </a:r>
            <a:endParaRPr sz="3500" b="1" dirty="0"/>
          </a:p>
        </p:txBody>
      </p:sp>
      <p:sp>
        <p:nvSpPr>
          <p:cNvPr id="71" name="Google Shape;71;p14"/>
          <p:cNvSpPr txBox="1">
            <a:spLocks noGrp="1"/>
          </p:cNvSpPr>
          <p:nvPr>
            <p:ph type="body" idx="1"/>
          </p:nvPr>
        </p:nvSpPr>
        <p:spPr>
          <a:xfrm>
            <a:off x="62125" y="1415475"/>
            <a:ext cx="3626700" cy="36867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1200"/>
              </a:spcAft>
              <a:buNone/>
            </a:pPr>
            <a:r>
              <a:rPr lang="en-GB" sz="1950" dirty="0">
                <a:solidFill>
                  <a:schemeClr val="dk1"/>
                </a:solidFill>
                <a:highlight>
                  <a:srgbClr val="FFFFFF"/>
                </a:highlight>
                <a:latin typeface="Raleway"/>
                <a:sym typeface="Raleway"/>
              </a:rPr>
              <a:t>The major objective of this project is to understand the ‘Human Activity Recognition’ database built from the recordings of 30 subjects performing activities of daily living (ADL) while carrying a waist-mounted smartphone with embedded inertial sensors.</a:t>
            </a:r>
            <a:endParaRPr sz="1950" dirty="0">
              <a:solidFill>
                <a:schemeClr val="dk1"/>
              </a:solidFill>
              <a:highlight>
                <a:srgbClr val="FFFFFF"/>
              </a:highlight>
              <a:latin typeface="Raleway"/>
              <a:sym typeface="Raleway"/>
            </a:endParaRPr>
          </a:p>
        </p:txBody>
      </p:sp>
      <p:pic>
        <p:nvPicPr>
          <p:cNvPr id="72" name="Google Shape;72;p14"/>
          <p:cNvPicPr preferRelativeResize="0"/>
          <p:nvPr/>
        </p:nvPicPr>
        <p:blipFill>
          <a:blip r:embed="rId3">
            <a:alphaModFix/>
          </a:blip>
          <a:stretch>
            <a:fillRect/>
          </a:stretch>
        </p:blipFill>
        <p:spPr>
          <a:xfrm>
            <a:off x="3875825" y="683125"/>
            <a:ext cx="5191975" cy="3969801"/>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2"/>
          <p:cNvSpPr txBox="1">
            <a:spLocks noGrp="1"/>
          </p:cNvSpPr>
          <p:nvPr>
            <p:ph type="title"/>
          </p:nvPr>
        </p:nvSpPr>
        <p:spPr>
          <a:xfrm>
            <a:off x="478575" y="894215"/>
            <a:ext cx="3127500" cy="783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Future Work</a:t>
            </a:r>
            <a:endParaRPr dirty="0"/>
          </a:p>
        </p:txBody>
      </p:sp>
      <p:sp>
        <p:nvSpPr>
          <p:cNvPr id="204" name="Google Shape;204;p32"/>
          <p:cNvSpPr txBox="1">
            <a:spLocks noGrp="1"/>
          </p:cNvSpPr>
          <p:nvPr>
            <p:ph type="body" idx="1"/>
          </p:nvPr>
        </p:nvSpPr>
        <p:spPr>
          <a:xfrm>
            <a:off x="3894384" y="574132"/>
            <a:ext cx="4982700" cy="4731600"/>
          </a:xfrm>
          <a:prstGeom prst="rect">
            <a:avLst/>
          </a:prstGeom>
        </p:spPr>
        <p:txBody>
          <a:bodyPr spcFirstLastPara="1" wrap="square" lIns="91425" tIns="91425" rIns="91425" bIns="91425" anchor="t" anchorCtr="0">
            <a:normAutofit/>
          </a:bodyPr>
          <a:lstStyle/>
          <a:p>
            <a:pPr marL="457200" lvl="0" indent="-352425" algn="l" rtl="0">
              <a:lnSpc>
                <a:spcPct val="100000"/>
              </a:lnSpc>
              <a:spcBef>
                <a:spcPts val="0"/>
              </a:spcBef>
              <a:spcAft>
                <a:spcPts val="0"/>
              </a:spcAft>
              <a:buClr>
                <a:schemeClr val="dk1"/>
              </a:buClr>
              <a:buSzPts val="1950"/>
              <a:buFont typeface="Raleway"/>
              <a:buChar char="●"/>
            </a:pPr>
            <a:r>
              <a:rPr lang="en-GB" sz="1600" dirty="0">
                <a:solidFill>
                  <a:schemeClr val="dk1"/>
                </a:solidFill>
                <a:highlight>
                  <a:schemeClr val="lt1"/>
                </a:highlight>
                <a:latin typeface="Raleway"/>
                <a:ea typeface="Raleway"/>
                <a:cs typeface="Raleway"/>
                <a:sym typeface="Raleway"/>
              </a:rPr>
              <a:t>Implementing the hardware systems with IoT devices can increase the overall cost of the device (i.e. Smartphones) and considering the sensors the increased radiations can have effect on the subjects which have not been considered in this particular dataset.</a:t>
            </a:r>
          </a:p>
          <a:p>
            <a:pPr marL="104775" lvl="0" indent="0" algn="l" rtl="0">
              <a:lnSpc>
                <a:spcPct val="100000"/>
              </a:lnSpc>
              <a:spcBef>
                <a:spcPts val="0"/>
              </a:spcBef>
              <a:spcAft>
                <a:spcPts val="0"/>
              </a:spcAft>
              <a:buClr>
                <a:schemeClr val="dk1"/>
              </a:buClr>
              <a:buSzPts val="1950"/>
              <a:buNone/>
            </a:pPr>
            <a:endParaRPr sz="1600" dirty="0">
              <a:solidFill>
                <a:schemeClr val="dk1"/>
              </a:solidFill>
              <a:highlight>
                <a:schemeClr val="lt1"/>
              </a:highlight>
              <a:latin typeface="Raleway"/>
              <a:ea typeface="Raleway"/>
              <a:cs typeface="Raleway"/>
              <a:sym typeface="Raleway"/>
            </a:endParaRPr>
          </a:p>
          <a:p>
            <a:pPr marL="457200" lvl="0" indent="-352425" algn="l" rtl="0">
              <a:lnSpc>
                <a:spcPct val="100000"/>
              </a:lnSpc>
              <a:spcBef>
                <a:spcPts val="0"/>
              </a:spcBef>
              <a:spcAft>
                <a:spcPts val="0"/>
              </a:spcAft>
              <a:buClr>
                <a:schemeClr val="dk1"/>
              </a:buClr>
              <a:buSzPts val="1950"/>
              <a:buFont typeface="Raleway"/>
              <a:buChar char="●"/>
            </a:pPr>
            <a:r>
              <a:rPr lang="en-GB" sz="1600" dirty="0">
                <a:solidFill>
                  <a:schemeClr val="dk1"/>
                </a:solidFill>
                <a:highlight>
                  <a:schemeClr val="lt1"/>
                </a:highlight>
                <a:latin typeface="Raleway"/>
                <a:ea typeface="Raleway"/>
                <a:cs typeface="Raleway"/>
                <a:sym typeface="Raleway"/>
              </a:rPr>
              <a:t>Using and applying deep learning methods to capture the human decisions taken and then take the same decision independently.</a:t>
            </a:r>
          </a:p>
          <a:p>
            <a:pPr marL="104775" lvl="0" indent="0" algn="l" rtl="0">
              <a:lnSpc>
                <a:spcPct val="100000"/>
              </a:lnSpc>
              <a:spcBef>
                <a:spcPts val="0"/>
              </a:spcBef>
              <a:spcAft>
                <a:spcPts val="0"/>
              </a:spcAft>
              <a:buClr>
                <a:schemeClr val="dk1"/>
              </a:buClr>
              <a:buSzPts val="1950"/>
              <a:buNone/>
            </a:pPr>
            <a:endParaRPr sz="1600" dirty="0">
              <a:solidFill>
                <a:schemeClr val="dk1"/>
              </a:solidFill>
              <a:highlight>
                <a:schemeClr val="lt1"/>
              </a:highlight>
              <a:latin typeface="Raleway"/>
              <a:ea typeface="Raleway"/>
              <a:cs typeface="Raleway"/>
              <a:sym typeface="Raleway"/>
            </a:endParaRPr>
          </a:p>
          <a:p>
            <a:pPr marL="457200" lvl="0" indent="-352425" algn="l" rtl="0">
              <a:lnSpc>
                <a:spcPct val="100000"/>
              </a:lnSpc>
              <a:spcBef>
                <a:spcPts val="0"/>
              </a:spcBef>
              <a:spcAft>
                <a:spcPts val="0"/>
              </a:spcAft>
              <a:buClr>
                <a:schemeClr val="dk1"/>
              </a:buClr>
              <a:buSzPts val="1950"/>
              <a:buFont typeface="Raleway"/>
              <a:buChar char="●"/>
            </a:pPr>
            <a:r>
              <a:rPr lang="en-GB" sz="1600" dirty="0">
                <a:solidFill>
                  <a:schemeClr val="dk1"/>
                </a:solidFill>
                <a:highlight>
                  <a:schemeClr val="lt1"/>
                </a:highlight>
                <a:latin typeface="Raleway"/>
                <a:ea typeface="Raleway"/>
                <a:cs typeface="Raleway"/>
                <a:sym typeface="Raleway"/>
              </a:rPr>
              <a:t>Thus, the results and outcomes of these devices can be used to implement smart machines</a:t>
            </a:r>
            <a:r>
              <a:rPr lang="en-GB" sz="1950" dirty="0">
                <a:solidFill>
                  <a:schemeClr val="dk1"/>
                </a:solidFill>
                <a:highlight>
                  <a:schemeClr val="lt1"/>
                </a:highlight>
                <a:latin typeface="Raleway"/>
                <a:ea typeface="Raleway"/>
                <a:cs typeface="Raleway"/>
                <a:sym typeface="Raleway"/>
              </a:rPr>
              <a:t>.</a:t>
            </a:r>
            <a:endParaRPr sz="1950" dirty="0">
              <a:solidFill>
                <a:schemeClr val="dk1"/>
              </a:solidFill>
              <a:highlight>
                <a:schemeClr val="lt1"/>
              </a:highlight>
              <a:latin typeface="Raleway"/>
              <a:ea typeface="Raleway"/>
              <a:cs typeface="Raleway"/>
              <a:sym typeface="Raleway"/>
            </a:endParaRPr>
          </a:p>
        </p:txBody>
      </p:sp>
      <p:pic>
        <p:nvPicPr>
          <p:cNvPr id="205" name="Google Shape;205;p32"/>
          <p:cNvPicPr preferRelativeResize="0"/>
          <p:nvPr/>
        </p:nvPicPr>
        <p:blipFill rotWithShape="1">
          <a:blip r:embed="rId3">
            <a:alphaModFix/>
          </a:blip>
          <a:srcRect l="6551" t="6791" r="4796" b="20258"/>
          <a:stretch/>
        </p:blipFill>
        <p:spPr>
          <a:xfrm>
            <a:off x="144850" y="1838662"/>
            <a:ext cx="3461225" cy="1466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a:spLocks noGrp="1"/>
          </p:cNvSpPr>
          <p:nvPr>
            <p:ph type="title"/>
          </p:nvPr>
        </p:nvSpPr>
        <p:spPr>
          <a:xfrm>
            <a:off x="625709" y="1949400"/>
            <a:ext cx="8468400" cy="1244700"/>
          </a:xfrm>
          <a:prstGeom prst="rect">
            <a:avLst/>
          </a:prstGeom>
        </p:spPr>
        <p:txBody>
          <a:bodyPr spcFirstLastPara="1" wrap="square" lIns="91425" tIns="91425" rIns="91425" bIns="91425" anchor="b" anchorCtr="0">
            <a:noAutofit/>
          </a:bodyPr>
          <a:lstStyle/>
          <a:p>
            <a:pPr lvl="0" algn="ctr">
              <a:buSzPts val="990"/>
            </a:pPr>
            <a:r>
              <a:rPr lang="en-GB" sz="8600" dirty="0"/>
              <a:t>THANK YOU</a:t>
            </a:r>
            <a:br>
              <a:rPr lang="en-GB" sz="8600" dirty="0"/>
            </a:br>
            <a:r>
              <a:rPr lang="en-GB" sz="1000" dirty="0">
                <a:hlinkClick r:id="rId3"/>
              </a:rPr>
              <a:t>https://github.com/vedang13sawant/Human-activity-recognition-with-smart-phone.git</a:t>
            </a:r>
            <a:endParaRPr sz="1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p:nvPr/>
        </p:nvSpPr>
        <p:spPr>
          <a:xfrm>
            <a:off x="135056" y="1336656"/>
            <a:ext cx="8593500" cy="3886200"/>
          </a:xfrm>
          <a:prstGeom prst="rect">
            <a:avLst/>
          </a:prstGeom>
          <a:noFill/>
          <a:ln>
            <a:noFill/>
          </a:ln>
        </p:spPr>
        <p:txBody>
          <a:bodyPr spcFirstLastPara="1" wrap="square" lIns="91425" tIns="91425" rIns="91425" bIns="91425" anchor="t" anchorCtr="0">
            <a:noAutofit/>
          </a:bodyPr>
          <a:lstStyle/>
          <a:p>
            <a:pPr marL="457200" lvl="0" indent="-352425" algn="l" rtl="0">
              <a:spcBef>
                <a:spcPts val="0"/>
              </a:spcBef>
              <a:spcAft>
                <a:spcPts val="0"/>
              </a:spcAft>
              <a:buClr>
                <a:schemeClr val="dk1"/>
              </a:buClr>
              <a:buSzPts val="1950"/>
              <a:buFont typeface="Raleway"/>
              <a:buChar char="●"/>
            </a:pPr>
            <a:r>
              <a:rPr lang="en-GB" sz="1950" dirty="0">
                <a:solidFill>
                  <a:schemeClr val="dk1"/>
                </a:solidFill>
                <a:highlight>
                  <a:srgbClr val="FFFFFF"/>
                </a:highlight>
                <a:latin typeface="Raleway"/>
                <a:ea typeface="Raleway"/>
                <a:cs typeface="Raleway"/>
                <a:sym typeface="Raleway"/>
              </a:rPr>
              <a:t>The dataset we have chosen gives an overview of 30 particular subjects under the age bracket of 19-48. </a:t>
            </a:r>
            <a:endParaRPr sz="1950" dirty="0">
              <a:solidFill>
                <a:schemeClr val="dk1"/>
              </a:solidFill>
              <a:highlight>
                <a:srgbClr val="FFFFFF"/>
              </a:highlight>
              <a:latin typeface="Raleway"/>
              <a:ea typeface="Raleway"/>
              <a:cs typeface="Raleway"/>
              <a:sym typeface="Raleway"/>
            </a:endParaRPr>
          </a:p>
          <a:p>
            <a:pPr marL="457200" lvl="0" indent="-352425" algn="l" rtl="0">
              <a:spcBef>
                <a:spcPts val="0"/>
              </a:spcBef>
              <a:spcAft>
                <a:spcPts val="0"/>
              </a:spcAft>
              <a:buClr>
                <a:schemeClr val="dk1"/>
              </a:buClr>
              <a:buSzPts val="1950"/>
              <a:buFont typeface="Raleway"/>
              <a:buChar char="●"/>
            </a:pPr>
            <a:r>
              <a:rPr lang="en-GB" sz="1950" dirty="0">
                <a:solidFill>
                  <a:schemeClr val="dk1"/>
                </a:solidFill>
                <a:highlight>
                  <a:srgbClr val="FFFFFF"/>
                </a:highlight>
                <a:latin typeface="Raleway"/>
                <a:ea typeface="Raleway"/>
                <a:cs typeface="Raleway"/>
                <a:sym typeface="Raleway"/>
              </a:rPr>
              <a:t>Every particular subject under observation was to perform six activities (Walking, Standing, Laying, Sitting, Walking Upstairs and Downstairs).</a:t>
            </a:r>
            <a:endParaRPr sz="1950" dirty="0">
              <a:solidFill>
                <a:schemeClr val="dk1"/>
              </a:solidFill>
              <a:highlight>
                <a:srgbClr val="FFFFFF"/>
              </a:highlight>
              <a:latin typeface="Raleway"/>
              <a:ea typeface="Raleway"/>
              <a:cs typeface="Raleway"/>
              <a:sym typeface="Raleway"/>
            </a:endParaRPr>
          </a:p>
          <a:p>
            <a:pPr marL="457200" lvl="0" indent="-352425" algn="l" rtl="0">
              <a:spcBef>
                <a:spcPts val="0"/>
              </a:spcBef>
              <a:spcAft>
                <a:spcPts val="0"/>
              </a:spcAft>
              <a:buClr>
                <a:schemeClr val="dk1"/>
              </a:buClr>
              <a:buSzPts val="1950"/>
              <a:buFont typeface="Raleway"/>
              <a:buChar char="●"/>
            </a:pPr>
            <a:r>
              <a:rPr lang="en-GB" sz="1950" dirty="0">
                <a:solidFill>
                  <a:schemeClr val="dk1"/>
                </a:solidFill>
                <a:highlight>
                  <a:schemeClr val="lt1"/>
                </a:highlight>
                <a:latin typeface="Raleway"/>
                <a:ea typeface="Raleway"/>
                <a:cs typeface="Raleway"/>
                <a:sym typeface="Raleway"/>
              </a:rPr>
              <a:t>The dataset also aims at capturing the human behavior based on its external and internal environment.</a:t>
            </a:r>
            <a:endParaRPr sz="1950" dirty="0">
              <a:solidFill>
                <a:schemeClr val="dk1"/>
              </a:solidFill>
              <a:highlight>
                <a:srgbClr val="FFFFFF"/>
              </a:highlight>
              <a:latin typeface="Raleway"/>
              <a:ea typeface="Raleway"/>
              <a:cs typeface="Raleway"/>
              <a:sym typeface="Raleway"/>
            </a:endParaRPr>
          </a:p>
          <a:p>
            <a:pPr marL="457200" lvl="0" indent="-352425" algn="l" rtl="0">
              <a:spcBef>
                <a:spcPts val="0"/>
              </a:spcBef>
              <a:spcAft>
                <a:spcPts val="0"/>
              </a:spcAft>
              <a:buClr>
                <a:schemeClr val="dk1"/>
              </a:buClr>
              <a:buSzPts val="1950"/>
              <a:buFont typeface="Raleway"/>
              <a:buChar char="●"/>
            </a:pPr>
            <a:r>
              <a:rPr lang="en-GB" sz="1950" dirty="0">
                <a:solidFill>
                  <a:schemeClr val="dk1"/>
                </a:solidFill>
                <a:highlight>
                  <a:srgbClr val="FFFFFF"/>
                </a:highlight>
                <a:latin typeface="Raleway"/>
                <a:ea typeface="Raleway"/>
                <a:cs typeface="Raleway"/>
                <a:sym typeface="Raleway"/>
              </a:rPr>
              <a:t>This dataset helps us to estimate the human characteristics of live subjects and hence the use of such dataset can prove authentic and the analysis of the same can be used for real time and business use.</a:t>
            </a:r>
            <a:endParaRPr sz="1950" dirty="0">
              <a:solidFill>
                <a:schemeClr val="dk1"/>
              </a:solidFill>
              <a:highlight>
                <a:srgbClr val="FFFFFF"/>
              </a:highlight>
              <a:latin typeface="Raleway"/>
              <a:ea typeface="Raleway"/>
              <a:cs typeface="Raleway"/>
              <a:sym typeface="Raleway"/>
            </a:endParaRPr>
          </a:p>
          <a:p>
            <a:pPr marL="457200" lvl="0" indent="-352425" algn="l" rtl="0">
              <a:spcBef>
                <a:spcPts val="0"/>
              </a:spcBef>
              <a:spcAft>
                <a:spcPts val="0"/>
              </a:spcAft>
              <a:buClr>
                <a:schemeClr val="dk1"/>
              </a:buClr>
              <a:buSzPts val="1950"/>
              <a:buFont typeface="Raleway"/>
              <a:buChar char="●"/>
            </a:pPr>
            <a:r>
              <a:rPr lang="en-GB" sz="1950" dirty="0">
                <a:solidFill>
                  <a:schemeClr val="dk1"/>
                </a:solidFill>
                <a:highlight>
                  <a:srgbClr val="FFFFFF"/>
                </a:highlight>
                <a:latin typeface="Raleway"/>
                <a:ea typeface="Raleway"/>
                <a:cs typeface="Raleway"/>
                <a:sym typeface="Raleway"/>
              </a:rPr>
              <a:t>The subjects are accompanied with IoT devices (inertial sensors), which are used to gauge their activities. </a:t>
            </a:r>
            <a:endParaRPr dirty="0">
              <a:latin typeface="Raleway"/>
              <a:ea typeface="Raleway"/>
              <a:cs typeface="Raleway"/>
              <a:sym typeface="Raleway"/>
            </a:endParaRPr>
          </a:p>
        </p:txBody>
      </p:sp>
      <p:sp>
        <p:nvSpPr>
          <p:cNvPr id="78" name="Google Shape;78;p1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Why this Dataset?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73325" y="1311708"/>
            <a:ext cx="8844900" cy="3570178"/>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dk1"/>
              </a:buClr>
              <a:buSzPts val="1600"/>
              <a:buFont typeface="Raleway"/>
              <a:buChar char="●"/>
            </a:pPr>
            <a:r>
              <a:rPr lang="en-GB" sz="2000" dirty="0">
                <a:solidFill>
                  <a:schemeClr val="dk1"/>
                </a:solidFill>
                <a:highlight>
                  <a:srgbClr val="FFFFFF"/>
                </a:highlight>
                <a:latin typeface="Raleway"/>
                <a:ea typeface="Raleway"/>
                <a:cs typeface="Raleway"/>
                <a:sym typeface="Raleway"/>
              </a:rPr>
              <a:t>As mentioned above, this dataset basically contains data of different activities of 30 human captured using a Samsung Smartphone</a:t>
            </a:r>
            <a:endParaRPr sz="2000" dirty="0">
              <a:solidFill>
                <a:schemeClr val="dk1"/>
              </a:solidFill>
              <a:highlight>
                <a:srgbClr val="FFFFFF"/>
              </a:highlight>
              <a:latin typeface="Raleway"/>
              <a:ea typeface="Raleway"/>
              <a:cs typeface="Raleway"/>
              <a:sym typeface="Raleway"/>
            </a:endParaRPr>
          </a:p>
          <a:p>
            <a:pPr marL="457200" lvl="0" indent="-330200" algn="l" rtl="0">
              <a:lnSpc>
                <a:spcPct val="150000"/>
              </a:lnSpc>
              <a:spcBef>
                <a:spcPts val="0"/>
              </a:spcBef>
              <a:spcAft>
                <a:spcPts val="0"/>
              </a:spcAft>
              <a:buClr>
                <a:schemeClr val="dk1"/>
              </a:buClr>
              <a:buSzPts val="1600"/>
              <a:buFont typeface="Raleway"/>
              <a:buChar char="●"/>
            </a:pPr>
            <a:r>
              <a:rPr lang="en-GB" sz="2000" dirty="0">
                <a:solidFill>
                  <a:schemeClr val="dk1"/>
                </a:solidFill>
                <a:highlight>
                  <a:srgbClr val="FFFFFF"/>
                </a:highlight>
                <a:latin typeface="Raleway"/>
                <a:ea typeface="Raleway"/>
                <a:cs typeface="Raleway"/>
                <a:sym typeface="Raleway"/>
              </a:rPr>
              <a:t>The dataset is a live time series and multivariate dataset.</a:t>
            </a:r>
            <a:endParaRPr sz="2000" dirty="0">
              <a:solidFill>
                <a:schemeClr val="dk1"/>
              </a:solidFill>
              <a:highlight>
                <a:srgbClr val="FFFFFF"/>
              </a:highlight>
              <a:latin typeface="Raleway"/>
              <a:ea typeface="Raleway"/>
              <a:cs typeface="Raleway"/>
              <a:sym typeface="Raleway"/>
            </a:endParaRPr>
          </a:p>
          <a:p>
            <a:pPr marL="457200" lvl="0" indent="-330200" algn="l" rtl="0">
              <a:spcBef>
                <a:spcPts val="0"/>
              </a:spcBef>
              <a:spcAft>
                <a:spcPts val="0"/>
              </a:spcAft>
              <a:buClr>
                <a:schemeClr val="dk1"/>
              </a:buClr>
              <a:buSzPts val="1600"/>
              <a:buFont typeface="Raleway"/>
              <a:buChar char="●"/>
            </a:pPr>
            <a:r>
              <a:rPr lang="en-GB" sz="2000" dirty="0">
                <a:solidFill>
                  <a:schemeClr val="dk1"/>
                </a:solidFill>
                <a:highlight>
                  <a:srgbClr val="FFFFFF"/>
                </a:highlight>
                <a:latin typeface="Raleway"/>
                <a:ea typeface="Raleway"/>
                <a:cs typeface="Raleway"/>
                <a:sym typeface="Raleway"/>
              </a:rPr>
              <a:t>The sensor acceleration signal, which has gravitational and body motion components, was separated using a Butterworth low-pass filter into body acceleration and gravity.</a:t>
            </a:r>
            <a:endParaRPr sz="2000" dirty="0">
              <a:solidFill>
                <a:schemeClr val="dk1"/>
              </a:solidFill>
              <a:highlight>
                <a:srgbClr val="FFFFFF"/>
              </a:highlight>
              <a:latin typeface="Raleway"/>
              <a:ea typeface="Raleway"/>
              <a:cs typeface="Raleway"/>
              <a:sym typeface="Raleway"/>
            </a:endParaRPr>
          </a:p>
          <a:p>
            <a:pPr marL="457200" lvl="0" indent="-330200" algn="l" rtl="0">
              <a:lnSpc>
                <a:spcPct val="150000"/>
              </a:lnSpc>
              <a:spcBef>
                <a:spcPts val="0"/>
              </a:spcBef>
              <a:spcAft>
                <a:spcPts val="0"/>
              </a:spcAft>
              <a:buClr>
                <a:schemeClr val="dk1"/>
              </a:buClr>
              <a:buSzPts val="1600"/>
              <a:buFont typeface="Raleway"/>
              <a:buChar char="●"/>
            </a:pPr>
            <a:r>
              <a:rPr lang="en-GB" sz="2000" dirty="0">
                <a:solidFill>
                  <a:schemeClr val="dk1"/>
                </a:solidFill>
                <a:highlight>
                  <a:schemeClr val="lt1"/>
                </a:highlight>
                <a:latin typeface="Raleway"/>
                <a:ea typeface="Raleway"/>
                <a:cs typeface="Raleway"/>
                <a:sym typeface="Raleway"/>
              </a:rPr>
              <a:t>This activities are further divided into Static and dynamic activities.</a:t>
            </a:r>
            <a:endParaRPr sz="2000" dirty="0">
              <a:solidFill>
                <a:schemeClr val="dk1"/>
              </a:solidFill>
              <a:highlight>
                <a:srgbClr val="FFFFFF"/>
              </a:highlight>
              <a:latin typeface="Raleway"/>
              <a:ea typeface="Raleway"/>
              <a:cs typeface="Raleway"/>
              <a:sym typeface="Raleway"/>
            </a:endParaRPr>
          </a:p>
          <a:p>
            <a:pPr marL="457200" lvl="0" indent="-330200" algn="l" rtl="0">
              <a:lnSpc>
                <a:spcPct val="150000"/>
              </a:lnSpc>
              <a:spcBef>
                <a:spcPts val="0"/>
              </a:spcBef>
              <a:spcAft>
                <a:spcPts val="0"/>
              </a:spcAft>
              <a:buClr>
                <a:schemeClr val="dk1"/>
              </a:buClr>
              <a:buSzPts val="1600"/>
              <a:buFont typeface="Raleway"/>
              <a:buChar char="●"/>
            </a:pPr>
            <a:r>
              <a:rPr lang="en-GB" sz="2000" dirty="0">
                <a:solidFill>
                  <a:schemeClr val="dk1"/>
                </a:solidFill>
                <a:highlight>
                  <a:srgbClr val="FFFFFF"/>
                </a:highlight>
                <a:latin typeface="Raleway"/>
                <a:ea typeface="Raleway"/>
                <a:cs typeface="Raleway"/>
                <a:sym typeface="Raleway"/>
              </a:rPr>
              <a:t>The obtained dataset are divided into 7:3 ratio randomly into train and test dataset</a:t>
            </a:r>
            <a:r>
              <a:rPr lang="en-GB" sz="1600" dirty="0">
                <a:solidFill>
                  <a:schemeClr val="dk1"/>
                </a:solidFill>
                <a:highlight>
                  <a:srgbClr val="FFFFFF"/>
                </a:highlight>
                <a:latin typeface="Raleway"/>
                <a:ea typeface="Raleway"/>
                <a:cs typeface="Raleway"/>
                <a:sym typeface="Raleway"/>
              </a:rPr>
              <a:t>.</a:t>
            </a:r>
            <a:endParaRPr sz="1600" dirty="0">
              <a:solidFill>
                <a:schemeClr val="dk1"/>
              </a:solidFill>
              <a:highlight>
                <a:srgbClr val="FFFFFF"/>
              </a:highlight>
              <a:latin typeface="Raleway"/>
              <a:ea typeface="Raleway"/>
              <a:cs typeface="Raleway"/>
              <a:sym typeface="Raleway"/>
            </a:endParaRPr>
          </a:p>
        </p:txBody>
      </p:sp>
      <p:sp>
        <p:nvSpPr>
          <p:cNvPr id="84" name="Google Shape;84;p16"/>
          <p:cNvSpPr txBox="1"/>
          <p:nvPr/>
        </p:nvSpPr>
        <p:spPr>
          <a:xfrm>
            <a:off x="73325" y="4750975"/>
            <a:ext cx="90285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dirty="0"/>
              <a:t>Original Source of the dataset: </a:t>
            </a:r>
            <a:r>
              <a:rPr lang="en-GB" sz="1300" u="sng" dirty="0">
                <a:solidFill>
                  <a:schemeClr val="hlink"/>
                </a:solidFill>
                <a:hlinkClick r:id="rId3"/>
              </a:rPr>
              <a:t>https://archive.ics.uci.edu/ml/datasets/human+activity+recognition+using+smartphones</a:t>
            </a:r>
            <a:endParaRPr sz="1300" dirty="0"/>
          </a:p>
        </p:txBody>
      </p:sp>
      <p:sp>
        <p:nvSpPr>
          <p:cNvPr id="85" name="Google Shape;85;p1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About the Dataset</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Summarizing the  Dataset</a:t>
            </a:r>
            <a:endParaRPr dirty="0"/>
          </a:p>
        </p:txBody>
      </p:sp>
      <p:sp>
        <p:nvSpPr>
          <p:cNvPr id="91" name="Google Shape;91;p17"/>
          <p:cNvSpPr txBox="1"/>
          <p:nvPr/>
        </p:nvSpPr>
        <p:spPr>
          <a:xfrm>
            <a:off x="193902" y="1195482"/>
            <a:ext cx="8638423" cy="4714081"/>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dk1"/>
              </a:buClr>
              <a:buSzPts val="1600"/>
              <a:buFont typeface="Raleway"/>
              <a:buChar char="●"/>
            </a:pPr>
            <a:r>
              <a:rPr lang="en-GB" sz="2000" dirty="0">
                <a:solidFill>
                  <a:schemeClr val="dk1"/>
                </a:solidFill>
                <a:highlight>
                  <a:srgbClr val="FFFFFF"/>
                </a:highlight>
                <a:latin typeface="Raleway"/>
                <a:ea typeface="Raleway"/>
                <a:cs typeface="Raleway"/>
                <a:sym typeface="Raleway"/>
              </a:rPr>
              <a:t>No. of Instances - </a:t>
            </a:r>
            <a:r>
              <a:rPr lang="en-GB" sz="2000" dirty="0">
                <a:solidFill>
                  <a:schemeClr val="dk1"/>
                </a:solidFill>
                <a:highlight>
                  <a:schemeClr val="lt1"/>
                </a:highlight>
                <a:latin typeface="Raleway"/>
                <a:ea typeface="Raleway"/>
                <a:cs typeface="Raleway"/>
                <a:sym typeface="Raleway"/>
              </a:rPr>
              <a:t>5150</a:t>
            </a:r>
            <a:endParaRPr sz="2000" dirty="0">
              <a:solidFill>
                <a:schemeClr val="dk1"/>
              </a:solidFill>
              <a:highlight>
                <a:srgbClr val="FFFFFF"/>
              </a:highlight>
              <a:latin typeface="Raleway"/>
              <a:ea typeface="Raleway"/>
              <a:cs typeface="Raleway"/>
              <a:sym typeface="Raleway"/>
            </a:endParaRPr>
          </a:p>
          <a:p>
            <a:pPr marL="457200" lvl="0" indent="-339725" algn="l" rtl="0">
              <a:spcBef>
                <a:spcPts val="0"/>
              </a:spcBef>
              <a:spcAft>
                <a:spcPts val="0"/>
              </a:spcAft>
              <a:buClr>
                <a:schemeClr val="dk1"/>
              </a:buClr>
              <a:buSzPts val="1750"/>
              <a:buFont typeface="Raleway"/>
              <a:buChar char="●"/>
            </a:pPr>
            <a:r>
              <a:rPr lang="en-GB" sz="2000" dirty="0">
                <a:solidFill>
                  <a:schemeClr val="dk1"/>
                </a:solidFill>
                <a:highlight>
                  <a:srgbClr val="FFFFFF"/>
                </a:highlight>
                <a:latin typeface="Raleway"/>
                <a:ea typeface="Raleway"/>
                <a:cs typeface="Raleway"/>
                <a:sym typeface="Raleway"/>
              </a:rPr>
              <a:t>No. of Attributes - 561</a:t>
            </a:r>
            <a:endParaRPr sz="2000" dirty="0">
              <a:solidFill>
                <a:schemeClr val="dk1"/>
              </a:solidFill>
              <a:highlight>
                <a:srgbClr val="FFFFFF"/>
              </a:highlight>
              <a:latin typeface="Raleway"/>
              <a:ea typeface="Raleway"/>
              <a:cs typeface="Raleway"/>
              <a:sym typeface="Raleway"/>
            </a:endParaRPr>
          </a:p>
          <a:p>
            <a:pPr marL="457200" lvl="0" indent="-339725" algn="l" rtl="0">
              <a:spcBef>
                <a:spcPts val="0"/>
              </a:spcBef>
              <a:spcAft>
                <a:spcPts val="0"/>
              </a:spcAft>
              <a:buClr>
                <a:schemeClr val="dk1"/>
              </a:buClr>
              <a:buSzPts val="1750"/>
              <a:buFont typeface="Raleway"/>
              <a:buChar char="●"/>
            </a:pPr>
            <a:r>
              <a:rPr lang="en-GB" sz="2000" dirty="0">
                <a:solidFill>
                  <a:schemeClr val="dk1"/>
                </a:solidFill>
                <a:highlight>
                  <a:srgbClr val="FFFFFF"/>
                </a:highlight>
                <a:latin typeface="Raleway"/>
                <a:ea typeface="Raleway"/>
                <a:cs typeface="Raleway"/>
                <a:sym typeface="Raleway"/>
              </a:rPr>
              <a:t>No. of Duplicates - 0</a:t>
            </a:r>
            <a:endParaRPr sz="2000" dirty="0">
              <a:solidFill>
                <a:schemeClr val="dk1"/>
              </a:solidFill>
              <a:highlight>
                <a:srgbClr val="FFFFFF"/>
              </a:highlight>
              <a:latin typeface="Raleway"/>
              <a:ea typeface="Raleway"/>
              <a:cs typeface="Raleway"/>
              <a:sym typeface="Raleway"/>
            </a:endParaRPr>
          </a:p>
          <a:p>
            <a:pPr marL="457200" lvl="0" indent="-339725" algn="l" rtl="0">
              <a:spcBef>
                <a:spcPts val="0"/>
              </a:spcBef>
              <a:spcAft>
                <a:spcPts val="0"/>
              </a:spcAft>
              <a:buClr>
                <a:schemeClr val="dk1"/>
              </a:buClr>
              <a:buSzPts val="1750"/>
              <a:buFont typeface="Raleway"/>
              <a:buChar char="●"/>
            </a:pPr>
            <a:r>
              <a:rPr lang="en-GB" sz="2000" dirty="0">
                <a:solidFill>
                  <a:schemeClr val="dk1"/>
                </a:solidFill>
                <a:highlight>
                  <a:srgbClr val="FFFFFF"/>
                </a:highlight>
                <a:latin typeface="Raleway"/>
                <a:ea typeface="Raleway"/>
                <a:cs typeface="Raleway"/>
                <a:sym typeface="Raleway"/>
              </a:rPr>
              <a:t>Missing Values  - 0</a:t>
            </a:r>
            <a:endParaRPr lang="en-IN" sz="2000" dirty="0">
              <a:solidFill>
                <a:schemeClr val="dk1"/>
              </a:solidFill>
              <a:highlight>
                <a:srgbClr val="FFFFFF"/>
              </a:highlight>
              <a:latin typeface="Raleway"/>
              <a:ea typeface="Raleway"/>
              <a:cs typeface="Raleway"/>
              <a:sym typeface="Raleway"/>
            </a:endParaRPr>
          </a:p>
          <a:p>
            <a:pPr marL="0" lvl="0" indent="0" algn="l" rtl="0">
              <a:lnSpc>
                <a:spcPct val="115000"/>
              </a:lnSpc>
              <a:spcBef>
                <a:spcPts val="800"/>
              </a:spcBef>
              <a:spcAft>
                <a:spcPts val="0"/>
              </a:spcAft>
              <a:buClr>
                <a:schemeClr val="dk1"/>
              </a:buClr>
              <a:buSzPts val="1100"/>
              <a:buFont typeface="Arial"/>
              <a:buNone/>
            </a:pPr>
            <a:r>
              <a:rPr lang="en-GB" sz="2000" dirty="0">
                <a:solidFill>
                  <a:schemeClr val="dk1"/>
                </a:solidFill>
                <a:highlight>
                  <a:schemeClr val="lt1"/>
                </a:highlight>
                <a:latin typeface="Raleway"/>
                <a:ea typeface="Raleway"/>
                <a:cs typeface="Raleway"/>
                <a:sym typeface="Raleway"/>
              </a:rPr>
              <a:t>For each record in the dataset the following information is provided:</a:t>
            </a:r>
            <a:endParaRPr sz="2000" dirty="0">
              <a:solidFill>
                <a:schemeClr val="dk1"/>
              </a:solidFill>
              <a:highlight>
                <a:schemeClr val="lt1"/>
              </a:highlight>
              <a:latin typeface="Raleway"/>
              <a:ea typeface="Raleway"/>
              <a:cs typeface="Raleway"/>
              <a:sym typeface="Raleway"/>
            </a:endParaRPr>
          </a:p>
          <a:p>
            <a:pPr marL="457200" lvl="0" indent="-339725" algn="l" rtl="0">
              <a:spcBef>
                <a:spcPts val="800"/>
              </a:spcBef>
              <a:spcAft>
                <a:spcPts val="0"/>
              </a:spcAft>
              <a:buClr>
                <a:schemeClr val="dk1"/>
              </a:buClr>
              <a:buSzPts val="1750"/>
              <a:buFont typeface="Raleway"/>
              <a:buChar char="●"/>
            </a:pPr>
            <a:r>
              <a:rPr lang="en-GB" sz="2000" dirty="0">
                <a:solidFill>
                  <a:schemeClr val="dk1"/>
                </a:solidFill>
                <a:highlight>
                  <a:schemeClr val="lt1"/>
                </a:highlight>
                <a:latin typeface="Raleway"/>
                <a:ea typeface="Raleway"/>
                <a:cs typeface="Raleway"/>
                <a:sym typeface="Raleway"/>
              </a:rPr>
              <a:t>Triaxial acceleration from the accelerometer (total acceleration) and the estimated body acceleration</a:t>
            </a:r>
            <a:endParaRPr sz="2000" dirty="0">
              <a:solidFill>
                <a:schemeClr val="dk1"/>
              </a:solidFill>
              <a:highlight>
                <a:schemeClr val="lt1"/>
              </a:highlight>
              <a:latin typeface="Raleway"/>
              <a:ea typeface="Raleway"/>
              <a:cs typeface="Raleway"/>
              <a:sym typeface="Raleway"/>
            </a:endParaRPr>
          </a:p>
          <a:p>
            <a:pPr marL="457200" lvl="0" indent="-339725" algn="l" rtl="0">
              <a:lnSpc>
                <a:spcPct val="115000"/>
              </a:lnSpc>
              <a:spcBef>
                <a:spcPts val="0"/>
              </a:spcBef>
              <a:spcAft>
                <a:spcPts val="0"/>
              </a:spcAft>
              <a:buClr>
                <a:schemeClr val="dk1"/>
              </a:buClr>
              <a:buSzPts val="1750"/>
              <a:buFont typeface="Raleway"/>
              <a:buChar char="●"/>
            </a:pPr>
            <a:r>
              <a:rPr lang="en-GB" sz="2000" dirty="0">
                <a:solidFill>
                  <a:schemeClr val="dk1"/>
                </a:solidFill>
                <a:highlight>
                  <a:schemeClr val="lt1"/>
                </a:highlight>
                <a:latin typeface="Raleway"/>
                <a:ea typeface="Raleway"/>
                <a:cs typeface="Raleway"/>
                <a:sym typeface="Raleway"/>
              </a:rPr>
              <a:t>Triaxial Angular velocity from the gyroscope</a:t>
            </a:r>
            <a:endParaRPr sz="2000" dirty="0">
              <a:solidFill>
                <a:schemeClr val="dk1"/>
              </a:solidFill>
              <a:highlight>
                <a:schemeClr val="lt1"/>
              </a:highlight>
              <a:latin typeface="Raleway"/>
              <a:ea typeface="Raleway"/>
              <a:cs typeface="Raleway"/>
              <a:sym typeface="Raleway"/>
            </a:endParaRPr>
          </a:p>
          <a:p>
            <a:pPr marL="457200" lvl="0" indent="-339725" algn="l" rtl="0">
              <a:lnSpc>
                <a:spcPct val="115000"/>
              </a:lnSpc>
              <a:spcBef>
                <a:spcPts val="0"/>
              </a:spcBef>
              <a:spcAft>
                <a:spcPts val="0"/>
              </a:spcAft>
              <a:buClr>
                <a:schemeClr val="dk1"/>
              </a:buClr>
              <a:buSzPts val="1750"/>
              <a:buFont typeface="Raleway"/>
              <a:buChar char="●"/>
            </a:pPr>
            <a:r>
              <a:rPr lang="en-GB" sz="2000" dirty="0">
                <a:solidFill>
                  <a:schemeClr val="dk1"/>
                </a:solidFill>
                <a:highlight>
                  <a:schemeClr val="lt1"/>
                </a:highlight>
                <a:latin typeface="Raleway"/>
                <a:ea typeface="Raleway"/>
                <a:cs typeface="Raleway"/>
                <a:sym typeface="Raleway"/>
              </a:rPr>
              <a:t>A 561-feature vector with time and frequency domain variables.</a:t>
            </a:r>
            <a:endParaRPr sz="2000" dirty="0">
              <a:solidFill>
                <a:schemeClr val="dk1"/>
              </a:solidFill>
              <a:highlight>
                <a:schemeClr val="lt1"/>
              </a:highlight>
              <a:latin typeface="Raleway"/>
              <a:ea typeface="Raleway"/>
              <a:cs typeface="Raleway"/>
              <a:sym typeface="Raleway"/>
            </a:endParaRPr>
          </a:p>
          <a:p>
            <a:pPr marL="457200" lvl="0" indent="-339725" algn="l" rtl="0">
              <a:lnSpc>
                <a:spcPct val="115000"/>
              </a:lnSpc>
              <a:spcBef>
                <a:spcPts val="0"/>
              </a:spcBef>
              <a:spcAft>
                <a:spcPts val="0"/>
              </a:spcAft>
              <a:buClr>
                <a:schemeClr val="dk1"/>
              </a:buClr>
              <a:buSzPts val="1750"/>
              <a:buFont typeface="Raleway"/>
              <a:buChar char="●"/>
            </a:pPr>
            <a:r>
              <a:rPr lang="en-GB" sz="2000" dirty="0">
                <a:solidFill>
                  <a:schemeClr val="dk1"/>
                </a:solidFill>
                <a:highlight>
                  <a:schemeClr val="lt1"/>
                </a:highlight>
                <a:latin typeface="Raleway"/>
                <a:ea typeface="Raleway"/>
                <a:cs typeface="Raleway"/>
                <a:sym typeface="Raleway"/>
              </a:rPr>
              <a:t>Its activity label.(only in train dataset)</a:t>
            </a:r>
            <a:endParaRPr sz="2000" dirty="0">
              <a:solidFill>
                <a:schemeClr val="dk1"/>
              </a:solidFill>
              <a:highlight>
                <a:schemeClr val="lt1"/>
              </a:highlight>
              <a:latin typeface="Raleway"/>
              <a:ea typeface="Raleway"/>
              <a:cs typeface="Raleway"/>
              <a:sym typeface="Raleway"/>
            </a:endParaRPr>
          </a:p>
          <a:p>
            <a:pPr marL="457200" lvl="0" indent="-339725" algn="l" rtl="0">
              <a:lnSpc>
                <a:spcPct val="115000"/>
              </a:lnSpc>
              <a:spcBef>
                <a:spcPts val="0"/>
              </a:spcBef>
              <a:spcAft>
                <a:spcPts val="0"/>
              </a:spcAft>
              <a:buClr>
                <a:srgbClr val="000000"/>
              </a:buClr>
              <a:buSzPts val="1750"/>
              <a:buFont typeface="Raleway"/>
              <a:buChar char="●"/>
            </a:pPr>
            <a:r>
              <a:rPr lang="en-GB" sz="2000" dirty="0">
                <a:solidFill>
                  <a:schemeClr val="dk1"/>
                </a:solidFill>
                <a:highlight>
                  <a:schemeClr val="lt1"/>
                </a:highlight>
                <a:latin typeface="Raleway"/>
                <a:ea typeface="Raleway"/>
                <a:cs typeface="Raleway"/>
                <a:sym typeface="Raleway"/>
              </a:rPr>
              <a:t>An identifier of the subject who carried out the experiment</a:t>
            </a:r>
            <a:endParaRPr sz="2000" dirty="0">
              <a:highlight>
                <a:schemeClr val="lt1"/>
              </a:highlight>
              <a:latin typeface="Raleway"/>
              <a:ea typeface="Raleway"/>
              <a:cs typeface="Raleway"/>
              <a:sym typeface="Raleway"/>
            </a:endParaRPr>
          </a:p>
          <a:p>
            <a:pPr marL="0" lvl="0" indent="0" algn="l" rtl="0">
              <a:spcBef>
                <a:spcPts val="2700"/>
              </a:spcBef>
              <a:spcAft>
                <a:spcPts val="0"/>
              </a:spcAft>
              <a:buNone/>
            </a:pPr>
            <a:endParaRPr sz="1750" dirty="0">
              <a:highlight>
                <a:srgbClr val="FFFFFF"/>
              </a:highlight>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p:nvPr/>
        </p:nvSpPr>
        <p:spPr>
          <a:xfrm>
            <a:off x="73325" y="3243450"/>
            <a:ext cx="29805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300" b="1" dirty="0">
                <a:solidFill>
                  <a:srgbClr val="FFFFFF"/>
                </a:solidFill>
                <a:latin typeface="Raleway"/>
                <a:ea typeface="Raleway"/>
                <a:cs typeface="Raleway"/>
                <a:sym typeface="Raleway"/>
              </a:rPr>
              <a:t>Class Imbalance:</a:t>
            </a:r>
            <a:endParaRPr sz="2300" b="1" dirty="0">
              <a:solidFill>
                <a:srgbClr val="FFFFFF"/>
              </a:solidFill>
              <a:latin typeface="Raleway"/>
              <a:ea typeface="Raleway"/>
              <a:cs typeface="Raleway"/>
              <a:sym typeface="Raleway"/>
            </a:endParaRPr>
          </a:p>
        </p:txBody>
      </p:sp>
      <p:sp>
        <p:nvSpPr>
          <p:cNvPr id="97" name="Google Shape;97;p18"/>
          <p:cNvSpPr txBox="1"/>
          <p:nvPr/>
        </p:nvSpPr>
        <p:spPr>
          <a:xfrm>
            <a:off x="-2875" y="623025"/>
            <a:ext cx="3701100" cy="2647500"/>
          </a:xfrm>
          <a:prstGeom prst="rect">
            <a:avLst/>
          </a:prstGeom>
          <a:noFill/>
          <a:ln>
            <a:noFill/>
          </a:ln>
        </p:spPr>
        <p:txBody>
          <a:bodyPr spcFirstLastPara="1" wrap="square" lIns="91425" tIns="91425" rIns="91425" bIns="91425" anchor="t" anchorCtr="0">
            <a:spAutoFit/>
          </a:bodyPr>
          <a:lstStyle/>
          <a:p>
            <a:pPr marL="0" lvl="0" indent="0" algn="just" rtl="0">
              <a:lnSpc>
                <a:spcPct val="100000"/>
              </a:lnSpc>
              <a:spcBef>
                <a:spcPts val="0"/>
              </a:spcBef>
              <a:spcAft>
                <a:spcPts val="0"/>
              </a:spcAft>
              <a:buClr>
                <a:schemeClr val="dk1"/>
              </a:buClr>
              <a:buSzPts val="1100"/>
              <a:buFont typeface="Arial"/>
              <a:buNone/>
            </a:pPr>
            <a:r>
              <a:rPr lang="en-GB" sz="1200" dirty="0">
                <a:solidFill>
                  <a:srgbClr val="FFFFFF"/>
                </a:solidFill>
                <a:latin typeface="Raleway"/>
                <a:ea typeface="Raleway"/>
                <a:cs typeface="Raleway"/>
                <a:sym typeface="Raleway"/>
              </a:rPr>
              <a:t>Based on the common nature of activities we can broadly put them in two categories.</a:t>
            </a:r>
            <a:endParaRPr sz="1200" dirty="0">
              <a:solidFill>
                <a:srgbClr val="FFFFFF"/>
              </a:solidFill>
              <a:latin typeface="Raleway"/>
              <a:ea typeface="Raleway"/>
              <a:cs typeface="Raleway"/>
              <a:sym typeface="Raleway"/>
            </a:endParaRPr>
          </a:p>
          <a:p>
            <a:pPr marL="457200" lvl="0" indent="-307975" algn="just" rtl="0">
              <a:lnSpc>
                <a:spcPct val="100000"/>
              </a:lnSpc>
              <a:spcBef>
                <a:spcPts val="1200"/>
              </a:spcBef>
              <a:spcAft>
                <a:spcPts val="0"/>
              </a:spcAft>
              <a:buClr>
                <a:srgbClr val="FFFFFF"/>
              </a:buClr>
              <a:buSzPts val="1250"/>
              <a:buFont typeface="Raleway"/>
              <a:buChar char="●"/>
            </a:pPr>
            <a:r>
              <a:rPr lang="en-GB" sz="1200" b="1" dirty="0">
                <a:solidFill>
                  <a:srgbClr val="FFFFFF"/>
                </a:solidFill>
                <a:latin typeface="Raleway"/>
                <a:ea typeface="Raleway"/>
                <a:cs typeface="Raleway"/>
                <a:sym typeface="Raleway"/>
              </a:rPr>
              <a:t>Static and dynamic activities :</a:t>
            </a:r>
            <a:endParaRPr sz="1200" b="1" dirty="0">
              <a:solidFill>
                <a:srgbClr val="FFFFFF"/>
              </a:solidFill>
              <a:latin typeface="Raleway"/>
              <a:ea typeface="Raleway"/>
              <a:cs typeface="Raleway"/>
              <a:sym typeface="Raleway"/>
            </a:endParaRPr>
          </a:p>
          <a:p>
            <a:pPr marL="914400" lvl="1" indent="-307975" algn="just" rtl="0">
              <a:lnSpc>
                <a:spcPct val="100000"/>
              </a:lnSpc>
              <a:spcBef>
                <a:spcPts val="0"/>
              </a:spcBef>
              <a:spcAft>
                <a:spcPts val="0"/>
              </a:spcAft>
              <a:buClr>
                <a:srgbClr val="FFFFFF"/>
              </a:buClr>
              <a:buSzPts val="1250"/>
              <a:buFont typeface="Raleway"/>
              <a:buChar char="○"/>
            </a:pPr>
            <a:r>
              <a:rPr lang="en-GB" sz="1200" dirty="0">
                <a:solidFill>
                  <a:srgbClr val="FFFFFF"/>
                </a:solidFill>
                <a:latin typeface="Raleway"/>
                <a:ea typeface="Raleway"/>
                <a:cs typeface="Raleway"/>
                <a:sym typeface="Raleway"/>
              </a:rPr>
              <a:t>SITTING, STANDING, LAYING can be considered as static activities with no motion involved</a:t>
            </a:r>
            <a:endParaRPr sz="1200" dirty="0">
              <a:solidFill>
                <a:srgbClr val="FFFFFF"/>
              </a:solidFill>
              <a:latin typeface="Raleway"/>
              <a:ea typeface="Raleway"/>
              <a:cs typeface="Raleway"/>
              <a:sym typeface="Raleway"/>
            </a:endParaRPr>
          </a:p>
          <a:p>
            <a:pPr marL="914400" lvl="1" indent="-307975" algn="just" rtl="0">
              <a:lnSpc>
                <a:spcPct val="100000"/>
              </a:lnSpc>
              <a:spcBef>
                <a:spcPts val="0"/>
              </a:spcBef>
              <a:spcAft>
                <a:spcPts val="0"/>
              </a:spcAft>
              <a:buClr>
                <a:srgbClr val="FFFFFF"/>
              </a:buClr>
              <a:buSzPts val="1250"/>
              <a:buFont typeface="Raleway"/>
              <a:buChar char="○"/>
            </a:pPr>
            <a:r>
              <a:rPr lang="en-GB" sz="1200" dirty="0">
                <a:solidFill>
                  <a:srgbClr val="FFFFFF"/>
                </a:solidFill>
                <a:latin typeface="Raleway"/>
                <a:ea typeface="Raleway"/>
                <a:cs typeface="Raleway"/>
                <a:sym typeface="Raleway"/>
              </a:rPr>
              <a:t>WALKING, WALKING_DOWNSTAIRS, WALKING_UPSTAIRS can be considered as dynamic activities with significant amount </a:t>
            </a:r>
            <a:r>
              <a:rPr lang="en-GB" sz="1250" dirty="0">
                <a:solidFill>
                  <a:srgbClr val="FFFFFF"/>
                </a:solidFill>
                <a:latin typeface="Raleway"/>
                <a:ea typeface="Raleway"/>
                <a:cs typeface="Raleway"/>
                <a:sym typeface="Raleway"/>
              </a:rPr>
              <a:t>of motion involved</a:t>
            </a:r>
            <a:endParaRPr sz="1800" dirty="0">
              <a:solidFill>
                <a:srgbClr val="FFFFFF"/>
              </a:solidFill>
              <a:highlight>
                <a:srgbClr val="FFFFFF"/>
              </a:highlight>
              <a:latin typeface="Raleway"/>
              <a:ea typeface="Raleway"/>
              <a:cs typeface="Raleway"/>
              <a:sym typeface="Raleway"/>
            </a:endParaRPr>
          </a:p>
        </p:txBody>
      </p:sp>
      <p:sp>
        <p:nvSpPr>
          <p:cNvPr id="98" name="Google Shape;98;p18"/>
          <p:cNvSpPr txBox="1"/>
          <p:nvPr/>
        </p:nvSpPr>
        <p:spPr>
          <a:xfrm>
            <a:off x="73325" y="3407933"/>
            <a:ext cx="3383400" cy="1931268"/>
          </a:xfrm>
          <a:prstGeom prst="rect">
            <a:avLst/>
          </a:prstGeom>
          <a:noFill/>
          <a:ln>
            <a:noFill/>
          </a:ln>
        </p:spPr>
        <p:txBody>
          <a:bodyPr spcFirstLastPara="1" wrap="square" lIns="91425" tIns="91425" rIns="91425" bIns="91425" anchor="t" anchorCtr="0">
            <a:spAutoFit/>
          </a:bodyPr>
          <a:lstStyle/>
          <a:p>
            <a:pPr marL="50800" marR="203200" lvl="0" indent="0" algn="just" rtl="0">
              <a:lnSpc>
                <a:spcPct val="100000"/>
              </a:lnSpc>
              <a:spcBef>
                <a:spcPts val="1200"/>
              </a:spcBef>
              <a:spcAft>
                <a:spcPts val="900"/>
              </a:spcAft>
              <a:buClr>
                <a:schemeClr val="dk1"/>
              </a:buClr>
              <a:buSzPts val="1100"/>
              <a:buFont typeface="Arial"/>
              <a:buNone/>
            </a:pPr>
            <a:r>
              <a:rPr lang="en-GB" sz="1600" dirty="0">
                <a:solidFill>
                  <a:srgbClr val="FFFFFF"/>
                </a:solidFill>
                <a:latin typeface="Raleway"/>
                <a:ea typeface="Raleway"/>
                <a:cs typeface="Raleway"/>
                <a:sym typeface="Raleway"/>
              </a:rPr>
              <a:t>From the graph we can see there is almost same number of observations across all the six activities so this data does not have class imbalance problem</a:t>
            </a:r>
            <a:r>
              <a:rPr lang="en-GB" sz="1350" dirty="0">
                <a:solidFill>
                  <a:srgbClr val="FFFFFF"/>
                </a:solidFill>
                <a:latin typeface="Raleway"/>
                <a:ea typeface="Raleway"/>
                <a:cs typeface="Raleway"/>
                <a:sym typeface="Raleway"/>
              </a:rPr>
              <a:t>.</a:t>
            </a:r>
            <a:endParaRPr sz="1700" dirty="0">
              <a:solidFill>
                <a:srgbClr val="FFFFFF"/>
              </a:solidFill>
            </a:endParaRPr>
          </a:p>
        </p:txBody>
      </p:sp>
      <p:sp>
        <p:nvSpPr>
          <p:cNvPr id="99" name="Google Shape;99;p18"/>
          <p:cNvSpPr txBox="1"/>
          <p:nvPr/>
        </p:nvSpPr>
        <p:spPr>
          <a:xfrm>
            <a:off x="73325" y="61650"/>
            <a:ext cx="64662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200" b="1" dirty="0">
                <a:solidFill>
                  <a:srgbClr val="FFFFFF"/>
                </a:solidFill>
              </a:rPr>
              <a:t>EDA:</a:t>
            </a:r>
            <a:endParaRPr sz="3200" b="1" dirty="0">
              <a:solidFill>
                <a:srgbClr val="FFFFFF"/>
              </a:solidFill>
            </a:endParaRPr>
          </a:p>
        </p:txBody>
      </p:sp>
      <p:pic>
        <p:nvPicPr>
          <p:cNvPr id="100" name="Google Shape;100;p18"/>
          <p:cNvPicPr preferRelativeResize="0"/>
          <p:nvPr/>
        </p:nvPicPr>
        <p:blipFill rotWithShape="1">
          <a:blip r:embed="rId3">
            <a:alphaModFix/>
          </a:blip>
          <a:srcRect r="6699"/>
          <a:stretch/>
        </p:blipFill>
        <p:spPr>
          <a:xfrm>
            <a:off x="4011125" y="162650"/>
            <a:ext cx="4931424" cy="4818200"/>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p:nvPr/>
        </p:nvSpPr>
        <p:spPr>
          <a:xfrm>
            <a:off x="149550" y="3421840"/>
            <a:ext cx="8844900" cy="20319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Clr>
                <a:schemeClr val="dk1"/>
              </a:buClr>
              <a:buSzPts val="1500"/>
              <a:buFont typeface="Raleway"/>
              <a:buChar char="●"/>
            </a:pPr>
            <a:r>
              <a:rPr lang="en-GB" sz="1500" dirty="0">
                <a:solidFill>
                  <a:schemeClr val="dk1"/>
                </a:solidFill>
                <a:highlight>
                  <a:srgbClr val="FFFFFF"/>
                </a:highlight>
                <a:latin typeface="Raleway"/>
                <a:ea typeface="Raleway"/>
                <a:cs typeface="Raleway"/>
                <a:sym typeface="Raleway"/>
              </a:rPr>
              <a:t>Using the device the linear acceleration and angular velocity were derived to obtain jerk signals.</a:t>
            </a:r>
            <a:endParaRPr sz="1500" dirty="0">
              <a:solidFill>
                <a:schemeClr val="dk1"/>
              </a:solidFill>
              <a:highlight>
                <a:srgbClr val="FFFFFF"/>
              </a:highlight>
              <a:latin typeface="Raleway"/>
              <a:ea typeface="Raleway"/>
              <a:cs typeface="Raleway"/>
              <a:sym typeface="Raleway"/>
            </a:endParaRPr>
          </a:p>
          <a:p>
            <a:pPr marL="457200" lvl="0" indent="-323850" algn="l" rtl="0">
              <a:spcBef>
                <a:spcPts val="0"/>
              </a:spcBef>
              <a:spcAft>
                <a:spcPts val="0"/>
              </a:spcAft>
              <a:buClr>
                <a:schemeClr val="dk1"/>
              </a:buClr>
              <a:buSzPts val="1500"/>
              <a:buFont typeface="Raleway"/>
              <a:buChar char="●"/>
            </a:pPr>
            <a:r>
              <a:rPr lang="en-GB" sz="1500" dirty="0">
                <a:solidFill>
                  <a:schemeClr val="dk1"/>
                </a:solidFill>
                <a:highlight>
                  <a:srgbClr val="FFFFFF"/>
                </a:highlight>
                <a:latin typeface="Raleway"/>
                <a:ea typeface="Raleway"/>
                <a:cs typeface="Raleway"/>
                <a:sym typeface="Raleway"/>
              </a:rPr>
              <a:t>The above graph was plotted using magnitude to these 3- dimension signal(</a:t>
            </a:r>
            <a:r>
              <a:rPr lang="en-GB" sz="1500" b="1" dirty="0">
                <a:solidFill>
                  <a:schemeClr val="dk1"/>
                </a:solidFill>
                <a:highlight>
                  <a:srgbClr val="FFFFFF"/>
                </a:highlight>
                <a:latin typeface="Raleway"/>
                <a:ea typeface="Raleway"/>
                <a:cs typeface="Raleway"/>
                <a:sym typeface="Raleway"/>
              </a:rPr>
              <a:t>tbodyAccMag.mean</a:t>
            </a:r>
            <a:r>
              <a:rPr lang="en-GB" sz="1500" dirty="0">
                <a:solidFill>
                  <a:schemeClr val="dk1"/>
                </a:solidFill>
                <a:highlight>
                  <a:srgbClr val="FFFFFF"/>
                </a:highlight>
                <a:latin typeface="Raleway"/>
                <a:ea typeface="Raleway"/>
                <a:cs typeface="Raleway"/>
                <a:sym typeface="Raleway"/>
              </a:rPr>
              <a:t>).</a:t>
            </a:r>
            <a:endParaRPr sz="1500" dirty="0">
              <a:solidFill>
                <a:schemeClr val="dk1"/>
              </a:solidFill>
              <a:highlight>
                <a:srgbClr val="FFFFFF"/>
              </a:highlight>
              <a:latin typeface="Raleway"/>
              <a:ea typeface="Raleway"/>
              <a:cs typeface="Raleway"/>
              <a:sym typeface="Raleway"/>
            </a:endParaRPr>
          </a:p>
          <a:p>
            <a:pPr marL="457200" lvl="0" indent="-323850" algn="l" rtl="0">
              <a:spcBef>
                <a:spcPts val="0"/>
              </a:spcBef>
              <a:spcAft>
                <a:spcPts val="0"/>
              </a:spcAft>
              <a:buClr>
                <a:schemeClr val="dk1"/>
              </a:buClr>
              <a:buSzPts val="1500"/>
              <a:buFont typeface="Raleway"/>
              <a:buChar char="●"/>
            </a:pPr>
            <a:r>
              <a:rPr lang="en-GB" sz="1500" dirty="0">
                <a:solidFill>
                  <a:schemeClr val="dk1"/>
                </a:solidFill>
                <a:highlight>
                  <a:srgbClr val="FFFFFF"/>
                </a:highlight>
                <a:latin typeface="Raleway"/>
                <a:ea typeface="Raleway"/>
                <a:cs typeface="Raleway"/>
                <a:sym typeface="Raleway"/>
              </a:rPr>
              <a:t>Observing the graph we can differentiate the static activity from dynamic activity.</a:t>
            </a:r>
            <a:endParaRPr sz="1500" dirty="0">
              <a:solidFill>
                <a:schemeClr val="dk1"/>
              </a:solidFill>
              <a:highlight>
                <a:srgbClr val="FFFFFF"/>
              </a:highlight>
              <a:latin typeface="Raleway"/>
              <a:ea typeface="Raleway"/>
              <a:cs typeface="Raleway"/>
              <a:sym typeface="Raleway"/>
            </a:endParaRPr>
          </a:p>
          <a:p>
            <a:pPr marL="457200" lvl="0" indent="-323850" algn="l" rtl="0">
              <a:spcBef>
                <a:spcPts val="0"/>
              </a:spcBef>
              <a:spcAft>
                <a:spcPts val="0"/>
              </a:spcAft>
              <a:buClr>
                <a:schemeClr val="dk1"/>
              </a:buClr>
              <a:buSzPts val="1500"/>
              <a:buFont typeface="Raleway"/>
              <a:buChar char="●"/>
            </a:pPr>
            <a:r>
              <a:rPr lang="en-GB" sz="1500" dirty="0">
                <a:solidFill>
                  <a:schemeClr val="dk1"/>
                </a:solidFill>
                <a:highlight>
                  <a:srgbClr val="FFFFFF"/>
                </a:highlight>
                <a:latin typeface="Raleway"/>
                <a:ea typeface="Raleway"/>
                <a:cs typeface="Raleway"/>
                <a:sym typeface="Raleway"/>
              </a:rPr>
              <a:t>Activities with signal(</a:t>
            </a:r>
            <a:r>
              <a:rPr lang="en-GB" sz="1500" dirty="0">
                <a:solidFill>
                  <a:schemeClr val="dk1"/>
                </a:solidFill>
                <a:highlight>
                  <a:schemeClr val="lt1"/>
                </a:highlight>
                <a:latin typeface="Raleway"/>
                <a:ea typeface="Raleway"/>
                <a:cs typeface="Raleway"/>
                <a:sym typeface="Raleway"/>
              </a:rPr>
              <a:t>tbodyAccMag.mean) less than equal to </a:t>
            </a:r>
            <a:r>
              <a:rPr lang="en-GB" sz="1500" b="1" dirty="0">
                <a:solidFill>
                  <a:schemeClr val="dk1"/>
                </a:solidFill>
                <a:highlight>
                  <a:schemeClr val="lt1"/>
                </a:highlight>
                <a:latin typeface="Raleway"/>
                <a:ea typeface="Raleway"/>
                <a:cs typeface="Raleway"/>
                <a:sym typeface="Raleway"/>
              </a:rPr>
              <a:t>-0.5</a:t>
            </a:r>
            <a:r>
              <a:rPr lang="en-GB" sz="1500" dirty="0">
                <a:solidFill>
                  <a:schemeClr val="dk1"/>
                </a:solidFill>
                <a:highlight>
                  <a:schemeClr val="lt1"/>
                </a:highlight>
                <a:latin typeface="Raleway"/>
                <a:ea typeface="Raleway"/>
                <a:cs typeface="Raleway"/>
                <a:sym typeface="Raleway"/>
              </a:rPr>
              <a:t> can be considered as </a:t>
            </a:r>
            <a:r>
              <a:rPr lang="en-GB" sz="1500" b="1" dirty="0">
                <a:solidFill>
                  <a:schemeClr val="dk1"/>
                </a:solidFill>
                <a:highlight>
                  <a:schemeClr val="lt1"/>
                </a:highlight>
                <a:latin typeface="Raleway"/>
                <a:ea typeface="Raleway"/>
                <a:cs typeface="Raleway"/>
                <a:sym typeface="Raleway"/>
              </a:rPr>
              <a:t>static </a:t>
            </a:r>
            <a:r>
              <a:rPr lang="en-GB" sz="1500" dirty="0">
                <a:solidFill>
                  <a:schemeClr val="dk1"/>
                </a:solidFill>
                <a:highlight>
                  <a:schemeClr val="lt1"/>
                </a:highlight>
                <a:latin typeface="Raleway"/>
                <a:ea typeface="Raleway"/>
                <a:cs typeface="Raleway"/>
                <a:sym typeface="Raleway"/>
              </a:rPr>
              <a:t>activities otherwise activities are considered </a:t>
            </a:r>
            <a:r>
              <a:rPr lang="en-GB" sz="1500" b="1" dirty="0">
                <a:solidFill>
                  <a:schemeClr val="dk1"/>
                </a:solidFill>
                <a:highlight>
                  <a:schemeClr val="lt1"/>
                </a:highlight>
                <a:latin typeface="Raleway"/>
                <a:ea typeface="Raleway"/>
                <a:cs typeface="Raleway"/>
                <a:sym typeface="Raleway"/>
              </a:rPr>
              <a:t>dynamic</a:t>
            </a:r>
            <a:r>
              <a:rPr lang="en-GB" sz="1500" dirty="0">
                <a:solidFill>
                  <a:schemeClr val="dk1"/>
                </a:solidFill>
                <a:highlight>
                  <a:schemeClr val="lt1"/>
                </a:highlight>
                <a:latin typeface="Raleway"/>
                <a:ea typeface="Raleway"/>
                <a:cs typeface="Raleway"/>
                <a:sym typeface="Raleway"/>
              </a:rPr>
              <a:t>.</a:t>
            </a:r>
            <a:endParaRPr sz="1500" dirty="0">
              <a:solidFill>
                <a:schemeClr val="dk1"/>
              </a:solidFill>
              <a:highlight>
                <a:srgbClr val="FFFFFF"/>
              </a:highlight>
              <a:latin typeface="Raleway"/>
              <a:ea typeface="Raleway"/>
              <a:cs typeface="Raleway"/>
              <a:sym typeface="Raleway"/>
            </a:endParaRPr>
          </a:p>
          <a:p>
            <a:pPr marL="0" lvl="0" indent="0" algn="l" rtl="0">
              <a:spcBef>
                <a:spcPts val="0"/>
              </a:spcBef>
              <a:spcAft>
                <a:spcPts val="0"/>
              </a:spcAft>
              <a:buNone/>
            </a:pPr>
            <a:endParaRPr sz="1500" dirty="0">
              <a:solidFill>
                <a:schemeClr val="dk1"/>
              </a:solidFill>
              <a:highlight>
                <a:srgbClr val="FFFFFF"/>
              </a:highlight>
              <a:latin typeface="Raleway"/>
              <a:ea typeface="Raleway"/>
              <a:cs typeface="Raleway"/>
              <a:sym typeface="Raleway"/>
            </a:endParaRPr>
          </a:p>
        </p:txBody>
      </p:sp>
      <p:pic>
        <p:nvPicPr>
          <p:cNvPr id="106" name="Google Shape;106;p19"/>
          <p:cNvPicPr preferRelativeResize="0"/>
          <p:nvPr/>
        </p:nvPicPr>
        <p:blipFill rotWithShape="1">
          <a:blip r:embed="rId3">
            <a:alphaModFix/>
          </a:blip>
          <a:srcRect l="2505" t="5078" b="2242"/>
          <a:stretch/>
        </p:blipFill>
        <p:spPr>
          <a:xfrm>
            <a:off x="188788" y="1356852"/>
            <a:ext cx="8805662" cy="2153264"/>
          </a:xfrm>
          <a:prstGeom prst="rect">
            <a:avLst/>
          </a:prstGeom>
          <a:noFill/>
          <a:ln w="9525" cap="flat" cmpd="sng">
            <a:solidFill>
              <a:srgbClr val="000000"/>
            </a:solidFill>
            <a:prstDash val="solid"/>
            <a:round/>
            <a:headEnd type="none" w="sm" len="sm"/>
            <a:tailEnd type="none" w="sm" len="sm"/>
          </a:ln>
        </p:spPr>
      </p:pic>
      <p:sp>
        <p:nvSpPr>
          <p:cNvPr id="107" name="Google Shape;107;p19"/>
          <p:cNvSpPr txBox="1">
            <a:spLocks noGrp="1"/>
          </p:cNvSpPr>
          <p:nvPr>
            <p:ph type="title"/>
          </p:nvPr>
        </p:nvSpPr>
        <p:spPr>
          <a:xfrm>
            <a:off x="231375" y="152400"/>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Class Differentiation:</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p:nvPr/>
        </p:nvSpPr>
        <p:spPr>
          <a:xfrm>
            <a:off x="72400" y="114300"/>
            <a:ext cx="9071700" cy="27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600" b="1" dirty="0">
                <a:solidFill>
                  <a:schemeClr val="accent2"/>
                </a:solidFill>
                <a:highlight>
                  <a:srgbClr val="FFFFFF"/>
                </a:highlight>
              </a:rPr>
              <a:t> </a:t>
            </a:r>
            <a:endParaRPr sz="3000" dirty="0"/>
          </a:p>
        </p:txBody>
      </p:sp>
      <p:pic>
        <p:nvPicPr>
          <p:cNvPr id="113" name="Google Shape;113;p20"/>
          <p:cNvPicPr preferRelativeResize="0"/>
          <p:nvPr/>
        </p:nvPicPr>
        <p:blipFill>
          <a:blip r:embed="rId3">
            <a:alphaModFix/>
          </a:blip>
          <a:stretch>
            <a:fillRect/>
          </a:stretch>
        </p:blipFill>
        <p:spPr>
          <a:xfrm>
            <a:off x="3118271" y="1696700"/>
            <a:ext cx="5908226" cy="3021550"/>
          </a:xfrm>
          <a:prstGeom prst="rect">
            <a:avLst/>
          </a:prstGeom>
          <a:noFill/>
          <a:ln w="9525" cap="flat" cmpd="sng">
            <a:solidFill>
              <a:srgbClr val="000000"/>
            </a:solidFill>
            <a:prstDash val="solid"/>
            <a:round/>
            <a:headEnd type="none" w="sm" len="sm"/>
            <a:tailEnd type="none" w="sm" len="sm"/>
          </a:ln>
        </p:spPr>
      </p:pic>
      <p:sp>
        <p:nvSpPr>
          <p:cNvPr id="114" name="Google Shape;114;p20"/>
          <p:cNvSpPr txBox="1"/>
          <p:nvPr/>
        </p:nvSpPr>
        <p:spPr>
          <a:xfrm>
            <a:off x="352025" y="4400325"/>
            <a:ext cx="8438700" cy="557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p:txBody>
      </p:sp>
      <p:sp>
        <p:nvSpPr>
          <p:cNvPr id="115" name="Google Shape;115;p20"/>
          <p:cNvSpPr txBox="1">
            <a:spLocks noGrp="1"/>
          </p:cNvSpPr>
          <p:nvPr>
            <p:ph type="title"/>
          </p:nvPr>
        </p:nvSpPr>
        <p:spPr>
          <a:xfrm>
            <a:off x="150700" y="216425"/>
            <a:ext cx="88758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Probability Distribution Function for Static and Dynamic Activities</a:t>
            </a:r>
            <a:endParaRPr dirty="0"/>
          </a:p>
        </p:txBody>
      </p:sp>
      <p:sp>
        <p:nvSpPr>
          <p:cNvPr id="116" name="Google Shape;116;p20"/>
          <p:cNvSpPr txBox="1">
            <a:spLocks noGrp="1"/>
          </p:cNvSpPr>
          <p:nvPr>
            <p:ph type="body" idx="1"/>
          </p:nvPr>
        </p:nvSpPr>
        <p:spPr>
          <a:xfrm>
            <a:off x="0" y="1696700"/>
            <a:ext cx="2921400" cy="36315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GB" sz="1400" dirty="0">
                <a:solidFill>
                  <a:srgbClr val="000000"/>
                </a:solidFill>
                <a:highlight>
                  <a:srgbClr val="FFFFFF"/>
                </a:highlight>
                <a:latin typeface="Raleway"/>
                <a:ea typeface="Raleway"/>
                <a:cs typeface="Raleway"/>
                <a:sym typeface="Raleway"/>
              </a:rPr>
              <a:t>We have </a:t>
            </a:r>
            <a:r>
              <a:rPr lang="en-GB" sz="1400" b="1" dirty="0">
                <a:solidFill>
                  <a:srgbClr val="000000"/>
                </a:solidFill>
                <a:highlight>
                  <a:srgbClr val="FFFFFF"/>
                </a:highlight>
                <a:latin typeface="Raleway"/>
                <a:ea typeface="Raleway"/>
                <a:cs typeface="Raleway"/>
                <a:sym typeface="Raleway"/>
              </a:rPr>
              <a:t>classified</a:t>
            </a:r>
            <a:r>
              <a:rPr lang="en-GB" sz="1400" dirty="0">
                <a:solidFill>
                  <a:srgbClr val="000000"/>
                </a:solidFill>
                <a:highlight>
                  <a:srgbClr val="FFFFFF"/>
                </a:highlight>
                <a:latin typeface="Raleway"/>
                <a:ea typeface="Raleway"/>
                <a:cs typeface="Raleway"/>
                <a:sym typeface="Raleway"/>
              </a:rPr>
              <a:t> the </a:t>
            </a:r>
            <a:r>
              <a:rPr lang="en-GB" sz="1400" b="1" dirty="0">
                <a:solidFill>
                  <a:srgbClr val="000000"/>
                </a:solidFill>
                <a:highlight>
                  <a:srgbClr val="FFFFFF"/>
                </a:highlight>
                <a:latin typeface="Raleway"/>
                <a:ea typeface="Raleway"/>
                <a:cs typeface="Raleway"/>
                <a:sym typeface="Raleway"/>
              </a:rPr>
              <a:t>activity</a:t>
            </a:r>
            <a:r>
              <a:rPr lang="en-GB" sz="1400" dirty="0">
                <a:solidFill>
                  <a:srgbClr val="000000"/>
                </a:solidFill>
                <a:highlight>
                  <a:srgbClr val="FFFFFF"/>
                </a:highlight>
                <a:latin typeface="Raleway"/>
                <a:ea typeface="Raleway"/>
                <a:cs typeface="Raleway"/>
                <a:sym typeface="Raleway"/>
              </a:rPr>
              <a:t> using tBodyAccMag- probability density function(PDF) is very helpful to assess importance of a continuous variable.</a:t>
            </a:r>
            <a:endParaRPr sz="1400" dirty="0">
              <a:solidFill>
                <a:srgbClr val="000000"/>
              </a:solidFill>
              <a:highlight>
                <a:srgbClr val="FFFFFF"/>
              </a:highlight>
              <a:latin typeface="Raleway"/>
              <a:ea typeface="Raleway"/>
              <a:cs typeface="Raleway"/>
              <a:sym typeface="Raleway"/>
            </a:endParaRPr>
          </a:p>
          <a:p>
            <a:pPr marL="457200" lvl="0" indent="-317500" algn="l" rtl="0">
              <a:spcBef>
                <a:spcPts val="0"/>
              </a:spcBef>
              <a:spcAft>
                <a:spcPts val="0"/>
              </a:spcAft>
              <a:buClr>
                <a:srgbClr val="000000"/>
              </a:buClr>
              <a:buSzPts val="1400"/>
              <a:buFont typeface="Raleway"/>
              <a:buChar char="-"/>
            </a:pPr>
            <a:r>
              <a:rPr lang="en-GB" sz="1400" dirty="0">
                <a:solidFill>
                  <a:srgbClr val="000000"/>
                </a:solidFill>
                <a:highlight>
                  <a:srgbClr val="FFFFFF"/>
                </a:highlight>
                <a:latin typeface="Raleway"/>
                <a:ea typeface="Raleway"/>
                <a:cs typeface="Raleway"/>
                <a:sym typeface="Raleway"/>
              </a:rPr>
              <a:t>Static activities:-1 to -0.5</a:t>
            </a:r>
            <a:endParaRPr sz="1400" dirty="0">
              <a:solidFill>
                <a:srgbClr val="000000"/>
              </a:solidFill>
              <a:highlight>
                <a:srgbClr val="FFFFFF"/>
              </a:highlight>
              <a:latin typeface="Raleway"/>
              <a:ea typeface="Raleway"/>
              <a:cs typeface="Raleway"/>
              <a:sym typeface="Raleway"/>
            </a:endParaRPr>
          </a:p>
          <a:p>
            <a:pPr marL="457200" lvl="0" indent="-317500" algn="l" rtl="0">
              <a:spcBef>
                <a:spcPts val="0"/>
              </a:spcBef>
              <a:spcAft>
                <a:spcPts val="0"/>
              </a:spcAft>
              <a:buClr>
                <a:srgbClr val="000000"/>
              </a:buClr>
              <a:buSzPts val="1400"/>
              <a:buFont typeface="Raleway"/>
              <a:buChar char="-"/>
            </a:pPr>
            <a:r>
              <a:rPr lang="en-GB" sz="1400" dirty="0">
                <a:solidFill>
                  <a:srgbClr val="000000"/>
                </a:solidFill>
                <a:highlight>
                  <a:srgbClr val="FFFFFF"/>
                </a:highlight>
                <a:latin typeface="Raleway"/>
                <a:ea typeface="Raleway"/>
                <a:cs typeface="Raleway"/>
                <a:sym typeface="Raleway"/>
              </a:rPr>
              <a:t>Dynamic activities:-0.5 to 1.25</a:t>
            </a:r>
            <a:endParaRPr sz="1400" dirty="0">
              <a:solidFill>
                <a:srgbClr val="000000"/>
              </a:solidFill>
              <a:highlight>
                <a:srgbClr val="FFFFFF"/>
              </a:highlight>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0" y="236788"/>
            <a:ext cx="3784469" cy="16074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SzPts val="990"/>
              <a:buNone/>
            </a:pPr>
            <a:r>
              <a:rPr lang="en-GB" sz="1854" b="1" dirty="0">
                <a:solidFill>
                  <a:srgbClr val="FFFFFF"/>
                </a:solidFill>
                <a:latin typeface="Merriweather" panose="020B0604020202020204" charset="0"/>
                <a:ea typeface="Roboto"/>
                <a:cs typeface="Roboto"/>
                <a:sym typeface="Roboto"/>
              </a:rPr>
              <a:t>Boxplot of Body Acceleration Magnitude mean(tBodyAccMag-mean()) across all the six categories</a:t>
            </a:r>
            <a:endParaRPr sz="2620" dirty="0">
              <a:solidFill>
                <a:srgbClr val="FFFFFF"/>
              </a:solidFill>
              <a:latin typeface="Merriweather" panose="020B0604020202020204" charset="0"/>
            </a:endParaRPr>
          </a:p>
        </p:txBody>
      </p:sp>
      <p:sp>
        <p:nvSpPr>
          <p:cNvPr id="122" name="Google Shape;122;p21"/>
          <p:cNvSpPr txBox="1">
            <a:spLocks noGrp="1"/>
          </p:cNvSpPr>
          <p:nvPr>
            <p:ph type="body" idx="1"/>
          </p:nvPr>
        </p:nvSpPr>
        <p:spPr>
          <a:xfrm>
            <a:off x="261051" y="2040744"/>
            <a:ext cx="3127500" cy="2298000"/>
          </a:xfrm>
          <a:prstGeom prst="rect">
            <a:avLst/>
          </a:prstGeom>
        </p:spPr>
        <p:txBody>
          <a:bodyPr spcFirstLastPara="1" wrap="square" lIns="91425" tIns="91425" rIns="91425" bIns="91425" anchor="t" anchorCtr="0">
            <a:normAutofit/>
          </a:bodyPr>
          <a:lstStyle/>
          <a:p>
            <a:pPr marL="139700" lvl="0" indent="0" algn="l" rtl="0">
              <a:lnSpc>
                <a:spcPct val="100000"/>
              </a:lnSpc>
              <a:spcBef>
                <a:spcPts val="0"/>
              </a:spcBef>
              <a:spcAft>
                <a:spcPts val="0"/>
              </a:spcAft>
              <a:buClr>
                <a:srgbClr val="FFFFFF"/>
              </a:buClr>
              <a:buSzPts val="1400"/>
              <a:buNone/>
            </a:pPr>
            <a:endParaRPr sz="1400" dirty="0">
              <a:solidFill>
                <a:srgbClr val="FFFFFF"/>
              </a:solidFill>
              <a:latin typeface="Raleway" panose="020B0604020202020204" charset="0"/>
              <a:ea typeface="Arial"/>
              <a:cs typeface="Arial"/>
              <a:sym typeface="Arial"/>
            </a:endParaRPr>
          </a:p>
          <a:p>
            <a:pPr marL="457200" lvl="0" indent="-317500" algn="l" rtl="0">
              <a:lnSpc>
                <a:spcPct val="100000"/>
              </a:lnSpc>
              <a:spcBef>
                <a:spcPts val="0"/>
              </a:spcBef>
              <a:spcAft>
                <a:spcPts val="0"/>
              </a:spcAft>
              <a:buClr>
                <a:srgbClr val="FFFFFF"/>
              </a:buClr>
              <a:buSzPts val="1400"/>
              <a:buFont typeface="Arial"/>
              <a:buChar char="●"/>
            </a:pPr>
            <a:r>
              <a:rPr lang="en-GB" sz="1400" dirty="0">
                <a:solidFill>
                  <a:schemeClr val="lt1"/>
                </a:solidFill>
                <a:latin typeface="Raleway" panose="020B0604020202020204" charset="0"/>
                <a:ea typeface="Arial"/>
                <a:cs typeface="Arial"/>
                <a:sym typeface="Arial"/>
              </a:rPr>
              <a:t>From the visualization we can understand how the various activities other than static activities vary.</a:t>
            </a:r>
            <a:endParaRPr sz="1400" dirty="0">
              <a:solidFill>
                <a:srgbClr val="FFFFFF"/>
              </a:solidFill>
              <a:latin typeface="Raleway" panose="020B0604020202020204" charset="0"/>
              <a:ea typeface="Arial"/>
              <a:cs typeface="Arial"/>
              <a:sym typeface="Arial"/>
            </a:endParaRPr>
          </a:p>
          <a:p>
            <a:pPr marL="0" lvl="0" indent="0" algn="l" rtl="0">
              <a:spcBef>
                <a:spcPts val="0"/>
              </a:spcBef>
              <a:spcAft>
                <a:spcPts val="1200"/>
              </a:spcAft>
              <a:buNone/>
            </a:pPr>
            <a:endParaRPr dirty="0"/>
          </a:p>
        </p:txBody>
      </p:sp>
      <p:pic>
        <p:nvPicPr>
          <p:cNvPr id="123" name="Google Shape;123;p21"/>
          <p:cNvPicPr preferRelativeResize="0"/>
          <p:nvPr/>
        </p:nvPicPr>
        <p:blipFill rotWithShape="1">
          <a:blip r:embed="rId3">
            <a:alphaModFix/>
          </a:blip>
          <a:srcRect l="3329" r="6433" b="3484"/>
          <a:stretch/>
        </p:blipFill>
        <p:spPr>
          <a:xfrm>
            <a:off x="4032575" y="236788"/>
            <a:ext cx="4872275" cy="4669925"/>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1360</Words>
  <Application>Microsoft Office PowerPoint</Application>
  <PresentationFormat>On-screen Show (16:9)</PresentationFormat>
  <Paragraphs>110</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Merriweather</vt:lpstr>
      <vt:lpstr>Roboto</vt:lpstr>
      <vt:lpstr>Courier New</vt:lpstr>
      <vt:lpstr>Raleway</vt:lpstr>
      <vt:lpstr>Calibri</vt:lpstr>
      <vt:lpstr>Arial</vt:lpstr>
      <vt:lpstr>Paradigm</vt:lpstr>
      <vt:lpstr>PowerPoint Presentation</vt:lpstr>
      <vt:lpstr>Objective:</vt:lpstr>
      <vt:lpstr>Why this Dataset?</vt:lpstr>
      <vt:lpstr>About the Dataset</vt:lpstr>
      <vt:lpstr>Summarizing the  Dataset</vt:lpstr>
      <vt:lpstr>PowerPoint Presentation</vt:lpstr>
      <vt:lpstr>Class Differentiation:</vt:lpstr>
      <vt:lpstr>Probability Distribution Function for Static and Dynamic Activities</vt:lpstr>
      <vt:lpstr>Boxplot of Body Acceleration Magnitude mean(tBodyAccMag-mean()) across all the six categories</vt:lpstr>
      <vt:lpstr>Analysing angle vectors:</vt:lpstr>
      <vt:lpstr>Clusters formed from the dataset</vt:lpstr>
      <vt:lpstr>KMeans - ELBOW PLOT</vt:lpstr>
      <vt:lpstr>PowerPoint Presentation</vt:lpstr>
      <vt:lpstr>Principal Component Analysis (PCA)</vt:lpstr>
      <vt:lpstr>Hierarchical Clustering - Agglomerative</vt:lpstr>
      <vt:lpstr>2 cluster                      </vt:lpstr>
      <vt:lpstr>Apriori Algorithm. </vt:lpstr>
      <vt:lpstr>Apriori Algorithm. </vt:lpstr>
      <vt:lpstr>Conclusion</vt:lpstr>
      <vt:lpstr>Future Work</vt:lpstr>
      <vt:lpstr>THANK YOU https://github.com/vedang13sawant/Human-activity-recognition-with-smart-phone.git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VEDANG SAWANT</dc:creator>
  <cp:lastModifiedBy>VEDANG SAWANT</cp:lastModifiedBy>
  <cp:revision>7</cp:revision>
  <dcterms:modified xsi:type="dcterms:W3CDTF">2021-01-18T20:28:23Z</dcterms:modified>
</cp:coreProperties>
</file>