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6" r:id="rId6"/>
    <p:sldId id="267" r:id="rId7"/>
    <p:sldId id="273" r:id="rId8"/>
    <p:sldId id="265" r:id="rId9"/>
    <p:sldId id="268" r:id="rId10"/>
    <p:sldId id="271" r:id="rId11"/>
    <p:sldId id="264" r:id="rId12"/>
    <p:sldId id="270" r:id="rId13"/>
    <p:sldId id="263" r:id="rId14"/>
    <p:sldId id="269" r:id="rId15"/>
    <p:sldId id="272" r:id="rId16"/>
  </p:sldIdLst>
  <p:sldSz cx="12192000" cy="6858000"/>
  <p:notesSz cx="6858000" cy="9144000"/>
  <p:embeddedFontLst>
    <p:embeddedFont>
      <p:font typeface="Bookman Old Style" panose="02050604050505020204" pitchFamily="18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Rockwell" panose="02060603020205020403" pitchFamily="18" charset="0"/>
      <p:regular r:id="rId30"/>
      <p:bold r:id="rId31"/>
      <p:italic r:id="rId32"/>
      <p:boldItalic r:id="rId33"/>
    </p:embeddedFont>
    <p:embeddedFont>
      <p:font typeface="Times" panose="02020603050405020304" pitchFamily="18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5BBA49ED-E724-4088-A148-68D1C72960B0}">
          <p14:sldIdLst>
            <p14:sldId id="256"/>
            <p14:sldId id="257"/>
            <p14:sldId id="258"/>
            <p14:sldId id="259"/>
            <p14:sldId id="266"/>
            <p14:sldId id="267"/>
            <p14:sldId id="273"/>
            <p14:sldId id="265"/>
            <p14:sldId id="268"/>
            <p14:sldId id="271"/>
            <p14:sldId id="264"/>
            <p14:sldId id="270"/>
            <p14:sldId id="263"/>
            <p14:sldId id="269"/>
            <p14:sldId id="272"/>
          </p14:sldIdLst>
        </p14:section>
        <p14:section name="Untitled Section" id="{DA923465-5D90-4989-88F7-C0727864E98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g137y0R6igDWtkPXIOJmwRsZtb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>
        <p:guide orient="horz" pos="2160"/>
        <p:guide pos="38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8638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4438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970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5585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0792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8206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4163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5" name="Google Shape;10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1717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1519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2_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20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1" name="Google Shape;1011;p20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012" name="Google Shape;1012;p20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3" name="Google Shape;1013;p20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4" name="Google Shape;1014;p2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2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12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200"/>
              <a:buFont typeface="Century Gothic"/>
              <a:buNone/>
              <a:defRPr sz="7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0" name="Google Shape;950;p12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4C3D4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51" name="Google Shape;951;p12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4C3D4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2" name="Google Shape;952;p12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4C3D4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53" name="Google Shape;953;p12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54" name="Google Shape;954;p12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2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6" name="Google Shape;956;p12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1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9" name="Google Shape;959;p13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960" name="Google Shape;960;p13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961" name="Google Shape;961;p1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2" name="Google Shape;962;p1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3" name="Google Shape;963;p1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1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6" name="Google Shape;966;p14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725C7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967" name="Google Shape;967;p14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968" name="Google Shape;968;p14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725C7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969" name="Google Shape;969;p14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970" name="Google Shape;970;p1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1" name="Google Shape;971;p1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2" name="Google Shape;972;p1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1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5" name="Google Shape;975;p1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6" name="Google Shape;976;p1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7" name="Google Shape;977;p1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1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0" name="Google Shape;980;p1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1" name="Google Shape;981;p1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1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17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entury Gothic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17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986" name="Google Shape;986;p17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4C3D4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987" name="Google Shape;987;p1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8" name="Google Shape;988;p1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89" name="Google Shape;989;p17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90" name="Google Shape;990;p1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7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2" name="Google Shape;992;p1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18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18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entury Gothic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6" name="Google Shape;996;p18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5EEF0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97" name="Google Shape;997;p18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4C3D4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998" name="Google Shape;998;p1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25C7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9" name="Google Shape;999;p18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00" name="Google Shape;1000;p1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2" name="Google Shape;1002;p1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1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5" name="Google Shape;1005;p19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006" name="Google Shape;1006;p1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7" name="Google Shape;1007;p1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8" name="Google Shape;1008;p1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entury Gothic"/>
              <a:buNone/>
              <a:defRPr sz="4800" b="1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4C3D4C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4C3D4C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grpSp>
        <p:nvGrpSpPr>
          <p:cNvPr id="14" name="Google Shape;14;p7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2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7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edang13sawant/Pythonproject19-20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9" name="Google Shape;1019;p1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20" name="Google Shape;1020;p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2" name="Google Shape;1022;p1"/>
          <p:cNvSpPr/>
          <p:nvPr/>
        </p:nvSpPr>
        <p:spPr>
          <a:xfrm>
            <a:off x="3344" y="0"/>
            <a:ext cx="12188656" cy="6857999"/>
          </a:xfrm>
          <a:prstGeom prst="rect">
            <a:avLst/>
          </a:prstGeom>
          <a:blipFill rotWithShape="1">
            <a:blip r:embed="rId4">
              <a:alphaModFix amt="4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23" name="Google Shape;1023;p1"/>
          <p:cNvSpPr/>
          <p:nvPr/>
        </p:nvSpPr>
        <p:spPr>
          <a:xfrm>
            <a:off x="3344" y="0"/>
            <a:ext cx="464816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24" name="Google Shape;1024;p1"/>
          <p:cNvSpPr txBox="1">
            <a:spLocks noGrp="1"/>
          </p:cNvSpPr>
          <p:nvPr>
            <p:ph type="title"/>
          </p:nvPr>
        </p:nvSpPr>
        <p:spPr>
          <a:xfrm>
            <a:off x="4973561" y="643466"/>
            <a:ext cx="6561393" cy="557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432A"/>
              </a:buClr>
              <a:buSzPts val="5400"/>
              <a:buFont typeface="Rockwell"/>
              <a:buNone/>
            </a:pPr>
            <a:r>
              <a:rPr lang="en-US" sz="5400" cap="none">
                <a:solidFill>
                  <a:srgbClr val="47432A"/>
                </a:solidFill>
                <a:latin typeface="Rockwell"/>
                <a:ea typeface="Rockwell"/>
                <a:cs typeface="Rockwell"/>
                <a:sym typeface="Rockwell"/>
              </a:rPr>
              <a:t>HEART DISEASE</a:t>
            </a:r>
            <a:r>
              <a:rPr lang="en-US" cap="none">
                <a:solidFill>
                  <a:srgbClr val="47432A"/>
                </a:solidFill>
              </a:rPr>
              <a:t> </a:t>
            </a:r>
            <a:endParaRPr cap="none">
              <a:solidFill>
                <a:srgbClr val="47432A"/>
              </a:solidFill>
            </a:endParaRPr>
          </a:p>
        </p:txBody>
      </p:sp>
      <p:sp>
        <p:nvSpPr>
          <p:cNvPr id="1025" name="Google Shape;1025;p1"/>
          <p:cNvSpPr/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rotWithShape="1">
            <a:blip r:embed="rId3">
              <a:alphaModFix/>
            </a:blip>
            <a:tile tx="50800" ty="0" sx="85000" sy="85000" flip="none" algn="tl"/>
          </a:blip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endParaRPr sz="2000" b="1" i="0" u="none" strike="noStrike" cap="non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26" name="Google Shape;1026;p1"/>
          <p:cNvSpPr txBox="1"/>
          <p:nvPr/>
        </p:nvSpPr>
        <p:spPr>
          <a:xfrm>
            <a:off x="699225" y="970025"/>
            <a:ext cx="3778200" cy="55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6062"/>
              </a:buClr>
              <a:buSzPts val="204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F2F2F2"/>
                </a:solidFill>
                <a:latin typeface="Rockwell"/>
                <a:ea typeface="Rockwell"/>
                <a:cs typeface="Rockwell"/>
                <a:sym typeface="Rockwell"/>
              </a:rPr>
              <a:t>Abhishek Jain - 1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36062"/>
              </a:buClr>
              <a:buSzPts val="204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F2F2F2"/>
                </a:solidFill>
                <a:latin typeface="Rockwell"/>
                <a:ea typeface="Rockwell"/>
                <a:cs typeface="Rockwell"/>
                <a:sym typeface="Rockwell"/>
              </a:rPr>
              <a:t>Apurva Deore - 11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36062"/>
              </a:buClr>
              <a:buSzPts val="204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F2F2F2"/>
                </a:solidFill>
                <a:latin typeface="Rockwell"/>
                <a:ea typeface="Rockwell"/>
                <a:cs typeface="Rockwell"/>
                <a:sym typeface="Rockwell"/>
              </a:rPr>
              <a:t>Vedang Sawant - 55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36062"/>
              </a:buClr>
              <a:buSzPts val="204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F2F2F2"/>
                </a:solidFill>
                <a:latin typeface="Rockwell"/>
                <a:ea typeface="Rockwell"/>
                <a:cs typeface="Rockwell"/>
                <a:sym typeface="Rockwell"/>
              </a:rPr>
              <a:t>Vedant Rathi - 4</a:t>
            </a:r>
            <a:r>
              <a:rPr lang="en-US" sz="2400">
                <a:solidFill>
                  <a:srgbClr val="F2F2F2"/>
                </a:solidFill>
                <a:latin typeface="Rockwell"/>
                <a:ea typeface="Rockwell"/>
                <a:cs typeface="Rockwell"/>
                <a:sym typeface="Rockwell"/>
              </a:rPr>
              <a:t>4</a:t>
            </a:r>
            <a:endParaRPr/>
          </a:p>
        </p:txBody>
      </p:sp>
      <p:sp>
        <p:nvSpPr>
          <p:cNvPr id="1027" name="Google Shape;1027;p1"/>
          <p:cNvSpPr/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4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4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0" name="Google Shape;1070;p4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071" name="Google Shape;1071;p4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4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3" name="Google Shape;1073;p4"/>
          <p:cNvSpPr/>
          <p:nvPr/>
        </p:nvSpPr>
        <p:spPr>
          <a:xfrm>
            <a:off x="0" y="-28281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74" name="Google Shape;1074;p4"/>
          <p:cNvSpPr/>
          <p:nvPr/>
        </p:nvSpPr>
        <p:spPr>
          <a:xfrm>
            <a:off x="0" y="-14140"/>
            <a:ext cx="1080900" cy="6858000"/>
          </a:xfrm>
          <a:prstGeom prst="rect">
            <a:avLst/>
          </a:prstGeom>
          <a:solidFill>
            <a:srgbClr val="53606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highlight>
                <a:srgbClr val="0B5394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75" name="Google Shape;1075;p4"/>
          <p:cNvSpPr/>
          <p:nvPr/>
        </p:nvSpPr>
        <p:spPr>
          <a:xfrm>
            <a:off x="1080900" y="-14140"/>
            <a:ext cx="3223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highlight>
                <a:srgbClr val="3D85C6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76" name="Google Shape;1076;p4"/>
          <p:cNvSpPr txBox="1">
            <a:spLocks noGrp="1"/>
          </p:cNvSpPr>
          <p:nvPr>
            <p:ph type="title"/>
          </p:nvPr>
        </p:nvSpPr>
        <p:spPr>
          <a:xfrm>
            <a:off x="1434850" y="426597"/>
            <a:ext cx="3223800" cy="23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entury Gothic"/>
              <a:buNone/>
            </a:pPr>
            <a:r>
              <a:rPr lang="en-IN" sz="4000" dirty="0">
                <a:solidFill>
                  <a:srgbClr val="F3F3F3"/>
                </a:solidFill>
                <a:latin typeface="Rockwell"/>
                <a:ea typeface="Rockwell"/>
                <a:cs typeface="Rockwell"/>
                <a:sym typeface="Rockwell"/>
              </a:rPr>
              <a:t>HEART DISEASE:</a:t>
            </a:r>
            <a:endParaRPr sz="4000" dirty="0">
              <a:solidFill>
                <a:srgbClr val="F3F3F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" name="Google Shape;1077;p4">
            <a:extLst>
              <a:ext uri="{FF2B5EF4-FFF2-40B4-BE49-F238E27FC236}">
                <a16:creationId xmlns:a16="http://schemas.microsoft.com/office/drawing/2014/main" id="{9E8E1C08-783C-4633-991F-181A7782F264}"/>
              </a:ext>
            </a:extLst>
          </p:cNvPr>
          <p:cNvSpPr txBox="1"/>
          <p:nvPr/>
        </p:nvSpPr>
        <p:spPr>
          <a:xfrm>
            <a:off x="4863010" y="5305503"/>
            <a:ext cx="6770680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1600" dirty="0"/>
              <a:t>The following scatterplot  shows how age and cholesterol level are related for male and female.</a:t>
            </a:r>
          </a:p>
          <a:p>
            <a:pPr marL="285750" lvl="0" indent="-285750"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1600" dirty="0"/>
              <a:t>As we can see the rate of increase of cholesterol level is more in females  than in male.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07E541-1CB7-46B4-BD88-DC2572137D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2488" y="71717"/>
            <a:ext cx="6868678" cy="518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703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4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4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0" name="Google Shape;1070;p4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071" name="Google Shape;1071;p4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4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3" name="Google Shape;1073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74" name="Google Shape;1074;p4"/>
          <p:cNvSpPr/>
          <p:nvPr/>
        </p:nvSpPr>
        <p:spPr>
          <a:xfrm>
            <a:off x="0" y="0"/>
            <a:ext cx="1080900" cy="6858000"/>
          </a:xfrm>
          <a:prstGeom prst="rect">
            <a:avLst/>
          </a:prstGeom>
          <a:solidFill>
            <a:srgbClr val="53606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highlight>
                <a:srgbClr val="0B5394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75" name="Google Shape;1075;p4"/>
          <p:cNvSpPr/>
          <p:nvPr/>
        </p:nvSpPr>
        <p:spPr>
          <a:xfrm>
            <a:off x="1083725" y="0"/>
            <a:ext cx="3223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highlight>
                <a:srgbClr val="3D85C6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76" name="Google Shape;1076;p4"/>
          <p:cNvSpPr txBox="1">
            <a:spLocks noGrp="1"/>
          </p:cNvSpPr>
          <p:nvPr>
            <p:ph type="title"/>
          </p:nvPr>
        </p:nvSpPr>
        <p:spPr>
          <a:xfrm>
            <a:off x="1114553" y="287254"/>
            <a:ext cx="3223800" cy="23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entury Gothic"/>
              <a:buNone/>
            </a:pPr>
            <a:r>
              <a:rPr lang="en-IN" sz="4000" dirty="0">
                <a:solidFill>
                  <a:srgbClr val="F3F3F3"/>
                </a:solidFill>
                <a:latin typeface="Rockwell"/>
                <a:ea typeface="Rockwell"/>
                <a:cs typeface="Rockwell"/>
                <a:sym typeface="Rockwell"/>
              </a:rPr>
              <a:t>MODEL BUILDING:</a:t>
            </a:r>
            <a:endParaRPr sz="4000" dirty="0">
              <a:solidFill>
                <a:srgbClr val="F3F3F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77" name="Google Shape;1077;p4"/>
          <p:cNvSpPr txBox="1"/>
          <p:nvPr/>
        </p:nvSpPr>
        <p:spPr>
          <a:xfrm>
            <a:off x="4647414" y="1243806"/>
            <a:ext cx="6866390" cy="4770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Clr>
                <a:schemeClr val="dk1"/>
              </a:buClr>
              <a:buSzPts val="2000"/>
              <a:buFont typeface="Noto Sans Symbols"/>
              <a:buChar char="⮚"/>
            </a:pPr>
            <a:endParaRPr lang="en-IN" sz="1600" dirty="0"/>
          </a:p>
          <a:p>
            <a:pPr marL="457200" lvl="0" indent="-457200"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IN" sz="1600" dirty="0"/>
              <a:t>SPLITING THE DATASET INTO TRAINING AND TESTING DATA:</a:t>
            </a:r>
          </a:p>
          <a:p>
            <a:pPr lvl="0">
              <a:buClr>
                <a:schemeClr val="dk1"/>
              </a:buClr>
              <a:buSzPts val="2000"/>
            </a:pPr>
            <a:r>
              <a:rPr lang="en-IN" sz="1600" dirty="0" err="1"/>
              <a:t>X_train</a:t>
            </a:r>
            <a:r>
              <a:rPr lang="en-IN" sz="1600" dirty="0"/>
              <a:t>, </a:t>
            </a:r>
            <a:r>
              <a:rPr lang="en-IN" sz="1600" dirty="0" err="1"/>
              <a:t>X_test</a:t>
            </a:r>
            <a:r>
              <a:rPr lang="en-IN" sz="1600" dirty="0"/>
              <a:t>, </a:t>
            </a:r>
            <a:r>
              <a:rPr lang="en-IN" sz="1600" dirty="0" err="1"/>
              <a:t>y_train</a:t>
            </a:r>
            <a:r>
              <a:rPr lang="en-IN" sz="1600" dirty="0"/>
              <a:t>, </a:t>
            </a:r>
            <a:r>
              <a:rPr lang="en-IN" sz="1600" dirty="0" err="1"/>
              <a:t>y_test</a:t>
            </a:r>
            <a:r>
              <a:rPr lang="en-IN" sz="1600" dirty="0"/>
              <a:t> = </a:t>
            </a:r>
            <a:r>
              <a:rPr lang="en-IN" sz="1600" dirty="0" err="1"/>
              <a:t>train_test_split</a:t>
            </a:r>
            <a:r>
              <a:rPr lang="en-IN" sz="1600" dirty="0"/>
              <a:t>(</a:t>
            </a:r>
            <a:r>
              <a:rPr lang="en-IN" sz="1600" dirty="0" err="1"/>
              <a:t>data.drop</a:t>
            </a:r>
            <a:r>
              <a:rPr lang="en-IN" sz="1600" dirty="0"/>
              <a:t>(['AHD','sex','FBS','</a:t>
            </a:r>
            <a:r>
              <a:rPr lang="en-IN" sz="1600" dirty="0" err="1"/>
              <a:t>Exang</a:t>
            </a:r>
            <a:r>
              <a:rPr lang="en-IN" sz="1600" dirty="0"/>
              <a:t>','</a:t>
            </a:r>
            <a:r>
              <a:rPr lang="en-IN" sz="1600" dirty="0" err="1"/>
              <a:t>thal</a:t>
            </a:r>
            <a:r>
              <a:rPr lang="en-IN" sz="1600" dirty="0"/>
              <a:t>'],axis=1),data['AHD'], </a:t>
            </a:r>
            <a:r>
              <a:rPr lang="en-IN" sz="1600" dirty="0" err="1"/>
              <a:t>test_size</a:t>
            </a:r>
            <a:r>
              <a:rPr lang="en-IN" sz="1600" dirty="0"/>
              <a:t>=0.30, </a:t>
            </a:r>
            <a:r>
              <a:rPr lang="en-IN" sz="1600" dirty="0" err="1"/>
              <a:t>random_state</a:t>
            </a:r>
            <a:r>
              <a:rPr lang="en-IN" sz="1600" dirty="0"/>
              <a:t>=101)</a:t>
            </a:r>
          </a:p>
          <a:p>
            <a:pPr marL="457200" lvl="0" indent="-457200">
              <a:buClr>
                <a:schemeClr val="dk1"/>
              </a:buClr>
              <a:buSzPts val="2000"/>
              <a:buFont typeface="Noto Sans Symbols"/>
              <a:buChar char="⮚"/>
            </a:pPr>
            <a:endParaRPr lang="en-IN" sz="1600" dirty="0"/>
          </a:p>
          <a:p>
            <a:pPr marL="457200" lvl="0" indent="-457200"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IN" sz="1600" dirty="0"/>
              <a:t>Fit the Model:</a:t>
            </a:r>
          </a:p>
          <a:p>
            <a:pPr lvl="0">
              <a:buClr>
                <a:schemeClr val="dk1"/>
              </a:buClr>
              <a:buSzPts val="2000"/>
            </a:pPr>
            <a:r>
              <a:rPr lang="en-IN" sz="1600" dirty="0" err="1"/>
              <a:t>logmodel</a:t>
            </a:r>
            <a:r>
              <a:rPr lang="en-IN" sz="1600" dirty="0"/>
              <a:t> = </a:t>
            </a:r>
            <a:r>
              <a:rPr lang="en-IN" sz="1600" dirty="0" err="1"/>
              <a:t>LogisticRegression</a:t>
            </a:r>
            <a:r>
              <a:rPr lang="en-IN" sz="1600" dirty="0"/>
              <a:t>()</a:t>
            </a:r>
          </a:p>
          <a:p>
            <a:pPr lvl="0">
              <a:buClr>
                <a:schemeClr val="dk1"/>
              </a:buClr>
              <a:buSzPts val="2000"/>
            </a:pPr>
            <a:r>
              <a:rPr lang="en-IN" sz="1600" dirty="0" err="1"/>
              <a:t>logmodel.fit</a:t>
            </a:r>
            <a:r>
              <a:rPr lang="en-IN" sz="1600" dirty="0"/>
              <a:t>(</a:t>
            </a:r>
            <a:r>
              <a:rPr lang="en-IN" sz="1600" dirty="0" err="1"/>
              <a:t>X_train</a:t>
            </a:r>
            <a:r>
              <a:rPr lang="en-IN" sz="1600" dirty="0"/>
              <a:t>, </a:t>
            </a:r>
            <a:r>
              <a:rPr lang="en-IN" sz="1600" dirty="0" err="1"/>
              <a:t>y_train</a:t>
            </a:r>
            <a:r>
              <a:rPr lang="en-IN" sz="1600" dirty="0"/>
              <a:t>)</a:t>
            </a:r>
          </a:p>
          <a:p>
            <a:pPr marL="457200" lvl="0" indent="-457200">
              <a:buClr>
                <a:schemeClr val="dk1"/>
              </a:buClr>
              <a:buSzPts val="2000"/>
              <a:buFont typeface="Noto Sans Symbols"/>
              <a:buChar char="⮚"/>
            </a:pPr>
            <a:endParaRPr lang="en-IN" sz="1600" dirty="0"/>
          </a:p>
          <a:p>
            <a:pPr marL="457200" lvl="0" indent="-457200">
              <a:buClr>
                <a:schemeClr val="dk1"/>
              </a:buClr>
              <a:buSzPts val="2000"/>
              <a:buFont typeface="Noto Sans Symbols"/>
              <a:buChar char="⮚"/>
            </a:pPr>
            <a:endParaRPr lang="en-IN" sz="1600" dirty="0"/>
          </a:p>
          <a:p>
            <a:pPr marL="457200" lvl="0" indent="-457200"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IN" sz="1600" dirty="0"/>
              <a:t>PREDICTING VALUES FOR TEST DATA:</a:t>
            </a:r>
          </a:p>
          <a:p>
            <a:pPr lvl="0">
              <a:buClr>
                <a:schemeClr val="dk1"/>
              </a:buClr>
              <a:buSzPts val="2000"/>
            </a:pPr>
            <a:r>
              <a:rPr lang="en-IN" sz="1600" dirty="0"/>
              <a:t>Predictions = </a:t>
            </a:r>
            <a:r>
              <a:rPr lang="en-IN" sz="1600" dirty="0" err="1"/>
              <a:t>logmodel.predict</a:t>
            </a:r>
            <a:r>
              <a:rPr lang="en-IN" sz="1600" dirty="0"/>
              <a:t>(</a:t>
            </a:r>
            <a:r>
              <a:rPr lang="en-IN" sz="1600" dirty="0" err="1"/>
              <a:t>X_test</a:t>
            </a:r>
            <a:r>
              <a:rPr lang="en-IN" sz="1600" dirty="0"/>
              <a:t>)</a:t>
            </a:r>
          </a:p>
          <a:p>
            <a:pPr marL="457200" lvl="0" indent="-457200">
              <a:buClr>
                <a:schemeClr val="dk1"/>
              </a:buClr>
              <a:buSzPts val="2000"/>
              <a:buFont typeface="Noto Sans Symbols"/>
              <a:buChar char="⮚"/>
            </a:pPr>
            <a:endParaRPr lang="en-IN" sz="1600" dirty="0"/>
          </a:p>
          <a:p>
            <a:pPr marL="457200" lvl="0" indent="-457200"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IN" sz="1600" dirty="0"/>
              <a:t>GETTING THE CLASSIFICATION REPORT AND CONFUSION MATRIX:</a:t>
            </a:r>
          </a:p>
          <a:p>
            <a:pPr>
              <a:buClr>
                <a:schemeClr val="dk1"/>
              </a:buClr>
              <a:buSzPts val="2000"/>
            </a:pPr>
            <a:r>
              <a:rPr lang="en-IN" sz="1600" dirty="0"/>
              <a:t>print(</a:t>
            </a:r>
            <a:r>
              <a:rPr lang="en-IN" sz="1600" dirty="0" err="1"/>
              <a:t>classification_report</a:t>
            </a:r>
            <a:r>
              <a:rPr lang="en-IN" sz="1600" dirty="0"/>
              <a:t>(</a:t>
            </a:r>
            <a:r>
              <a:rPr lang="en-IN" sz="1600" dirty="0" err="1"/>
              <a:t>y_test,Predictions</a:t>
            </a:r>
            <a:r>
              <a:rPr lang="en-IN" sz="1600" dirty="0"/>
              <a:t>))</a:t>
            </a:r>
          </a:p>
          <a:p>
            <a:pPr lvl="0">
              <a:buClr>
                <a:schemeClr val="dk1"/>
              </a:buClr>
              <a:buSzPts val="2000"/>
            </a:pPr>
            <a:r>
              <a:rPr lang="en-IN" sz="1600" dirty="0"/>
              <a:t>print(</a:t>
            </a:r>
            <a:r>
              <a:rPr lang="en-IN" sz="1600" dirty="0" err="1"/>
              <a:t>confusion_matrix</a:t>
            </a:r>
            <a:r>
              <a:rPr lang="en-IN" sz="1600" dirty="0"/>
              <a:t>(</a:t>
            </a:r>
            <a:r>
              <a:rPr lang="en-IN" sz="1600" dirty="0" err="1"/>
              <a:t>y_test</a:t>
            </a:r>
            <a:r>
              <a:rPr lang="en-IN" sz="1600" dirty="0"/>
              <a:t>, Predictions))</a:t>
            </a:r>
          </a:p>
          <a:p>
            <a:pPr lvl="0">
              <a:buClr>
                <a:schemeClr val="dk1"/>
              </a:buClr>
              <a:buSzPts val="2000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59810796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4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4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0" name="Google Shape;1070;p4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071" name="Google Shape;1071;p4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4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3" name="Google Shape;1073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74" name="Google Shape;1074;p4"/>
          <p:cNvSpPr/>
          <p:nvPr/>
        </p:nvSpPr>
        <p:spPr>
          <a:xfrm>
            <a:off x="0" y="0"/>
            <a:ext cx="1080900" cy="6858000"/>
          </a:xfrm>
          <a:prstGeom prst="rect">
            <a:avLst/>
          </a:prstGeom>
          <a:solidFill>
            <a:srgbClr val="53606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highlight>
                <a:srgbClr val="0B5394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75" name="Google Shape;1075;p4"/>
          <p:cNvSpPr/>
          <p:nvPr/>
        </p:nvSpPr>
        <p:spPr>
          <a:xfrm>
            <a:off x="1083725" y="0"/>
            <a:ext cx="3223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highlight>
                <a:srgbClr val="3D85C6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76" name="Google Shape;1076;p4"/>
          <p:cNvSpPr txBox="1">
            <a:spLocks noGrp="1"/>
          </p:cNvSpPr>
          <p:nvPr>
            <p:ph type="title"/>
          </p:nvPr>
        </p:nvSpPr>
        <p:spPr>
          <a:xfrm>
            <a:off x="1434850" y="426597"/>
            <a:ext cx="3223800" cy="23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entury Gothic"/>
              <a:buNone/>
            </a:pPr>
            <a:r>
              <a:rPr lang="en-IN" sz="4000" dirty="0">
                <a:solidFill>
                  <a:srgbClr val="F3F3F3"/>
                </a:solidFill>
                <a:latin typeface="Rockwell"/>
                <a:ea typeface="Rockwell"/>
                <a:cs typeface="Rockwell"/>
                <a:sym typeface="Rockwell"/>
              </a:rPr>
              <a:t>MODEL OUTPUT:</a:t>
            </a:r>
            <a:endParaRPr sz="4000" dirty="0">
              <a:solidFill>
                <a:srgbClr val="F3F3F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77" name="Google Shape;1077;p4"/>
          <p:cNvSpPr txBox="1"/>
          <p:nvPr/>
        </p:nvSpPr>
        <p:spPr>
          <a:xfrm>
            <a:off x="5285325" y="577725"/>
            <a:ext cx="62096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Clr>
                <a:schemeClr val="dk1"/>
              </a:buClr>
              <a:buSzPts val="2000"/>
              <a:buFont typeface="Noto Sans Symbols"/>
              <a:buChar char="⮚"/>
            </a:pPr>
            <a:endParaRPr lang="en-IN" sz="2400" dirty="0"/>
          </a:p>
        </p:txBody>
      </p:sp>
      <p:sp>
        <p:nvSpPr>
          <p:cNvPr id="15" name="Google Shape;1077;p4">
            <a:extLst>
              <a:ext uri="{FF2B5EF4-FFF2-40B4-BE49-F238E27FC236}">
                <a16:creationId xmlns:a16="http://schemas.microsoft.com/office/drawing/2014/main" id="{FA0C44FF-058A-4C7C-871C-C85E469011B3}"/>
              </a:ext>
            </a:extLst>
          </p:cNvPr>
          <p:cNvSpPr txBox="1"/>
          <p:nvPr/>
        </p:nvSpPr>
        <p:spPr>
          <a:xfrm>
            <a:off x="4344739" y="3931044"/>
            <a:ext cx="7599021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IN" dirty="0"/>
          </a:p>
          <a:p>
            <a:pPr lvl="0">
              <a:buClr>
                <a:schemeClr val="dk1"/>
              </a:buClr>
              <a:buSzPts val="2000"/>
            </a:pPr>
            <a:r>
              <a:rPr lang="en-IN" dirty="0"/>
              <a:t>Classification report:</a:t>
            </a:r>
          </a:p>
          <a:p>
            <a:pPr marL="285750" indent="-285750"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IN" dirty="0"/>
              <a:t>Code:</a:t>
            </a:r>
          </a:p>
          <a:p>
            <a:pPr>
              <a:buClr>
                <a:schemeClr val="dk1"/>
              </a:buClr>
              <a:buSzPts val="2000"/>
            </a:pPr>
            <a:r>
              <a:rPr lang="en-IN" dirty="0"/>
              <a:t>print(</a:t>
            </a:r>
            <a:r>
              <a:rPr lang="en-IN" dirty="0" err="1"/>
              <a:t>classification_report</a:t>
            </a:r>
            <a:r>
              <a:rPr lang="en-IN" dirty="0"/>
              <a:t>(</a:t>
            </a:r>
            <a:r>
              <a:rPr lang="en-IN" dirty="0" err="1"/>
              <a:t>y_test,Predictions</a:t>
            </a:r>
            <a:r>
              <a:rPr lang="en-IN" dirty="0"/>
              <a:t>))</a:t>
            </a:r>
          </a:p>
          <a:p>
            <a:pPr>
              <a:buClr>
                <a:schemeClr val="dk1"/>
              </a:buClr>
              <a:buSzPts val="2000"/>
            </a:pPr>
            <a:endParaRPr lang="en-IN" dirty="0"/>
          </a:p>
          <a:p>
            <a:pPr>
              <a:buClr>
                <a:schemeClr val="dk1"/>
              </a:buClr>
              <a:buSzPts val="2000"/>
            </a:pPr>
            <a:r>
              <a:rPr lang="en-IN" dirty="0"/>
              <a:t>Function from library-”from </a:t>
            </a:r>
            <a:r>
              <a:rPr lang="en-IN" dirty="0" err="1"/>
              <a:t>sklearn.metrics</a:t>
            </a:r>
            <a:r>
              <a:rPr lang="en-IN" dirty="0"/>
              <a:t> import </a:t>
            </a:r>
            <a:r>
              <a:rPr lang="en-IN" dirty="0" err="1"/>
              <a:t>classification_report</a:t>
            </a:r>
            <a:r>
              <a:rPr lang="en-IN" dirty="0"/>
              <a:t>”</a:t>
            </a:r>
          </a:p>
          <a:p>
            <a:pPr lvl="0">
              <a:buClr>
                <a:schemeClr val="dk1"/>
              </a:buClr>
              <a:buSzPts val="2000"/>
            </a:pPr>
            <a:endParaRPr lang="en-IN" dirty="0"/>
          </a:p>
          <a:p>
            <a:pPr marL="285750" lvl="0" indent="-285750"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IN" dirty="0"/>
              <a:t>From the built model we get an Accuracy of </a:t>
            </a:r>
            <a:r>
              <a:rPr lang="en-IN" b="1" dirty="0"/>
              <a:t>89%.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B8AEBB-7F25-44E1-97EA-4D6C0F0D90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8650" y="672533"/>
            <a:ext cx="6503430" cy="203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9784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4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4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0" name="Google Shape;1070;p4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071" name="Google Shape;1071;p4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4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3" name="Google Shape;1073;p4"/>
          <p:cNvSpPr/>
          <p:nvPr/>
        </p:nvSpPr>
        <p:spPr>
          <a:xfrm>
            <a:off x="0" y="-9727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74" name="Google Shape;1074;p4"/>
          <p:cNvSpPr/>
          <p:nvPr/>
        </p:nvSpPr>
        <p:spPr>
          <a:xfrm>
            <a:off x="0" y="0"/>
            <a:ext cx="1080900" cy="6858000"/>
          </a:xfrm>
          <a:prstGeom prst="rect">
            <a:avLst/>
          </a:prstGeom>
          <a:solidFill>
            <a:srgbClr val="53606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highlight>
                <a:srgbClr val="0B5394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75" name="Google Shape;1075;p4"/>
          <p:cNvSpPr/>
          <p:nvPr/>
        </p:nvSpPr>
        <p:spPr>
          <a:xfrm>
            <a:off x="1083725" y="0"/>
            <a:ext cx="3223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highlight>
                <a:srgbClr val="3D85C6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76" name="Google Shape;1076;p4"/>
          <p:cNvSpPr txBox="1">
            <a:spLocks noGrp="1"/>
          </p:cNvSpPr>
          <p:nvPr>
            <p:ph type="title"/>
          </p:nvPr>
        </p:nvSpPr>
        <p:spPr>
          <a:xfrm>
            <a:off x="1434850" y="426597"/>
            <a:ext cx="3223800" cy="23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entury Gothic"/>
              <a:buNone/>
            </a:pPr>
            <a:r>
              <a:rPr lang="en-IN" sz="4000" dirty="0">
                <a:solidFill>
                  <a:srgbClr val="F3F3F3"/>
                </a:solidFill>
                <a:latin typeface="Rockwell"/>
                <a:ea typeface="Rockwell"/>
                <a:cs typeface="Rockwell"/>
                <a:sym typeface="Rockwell"/>
              </a:rPr>
              <a:t>MODEL OUTPUT:</a:t>
            </a:r>
            <a:endParaRPr sz="4000" dirty="0">
              <a:solidFill>
                <a:srgbClr val="F3F3F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77" name="Google Shape;1077;p4"/>
          <p:cNvSpPr txBox="1"/>
          <p:nvPr/>
        </p:nvSpPr>
        <p:spPr>
          <a:xfrm>
            <a:off x="5285325" y="577725"/>
            <a:ext cx="62096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Clr>
                <a:schemeClr val="dk1"/>
              </a:buClr>
              <a:buSzPts val="2000"/>
              <a:buFont typeface="Noto Sans Symbols"/>
              <a:buChar char="⮚"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9ADD1-0848-4191-A093-C4D0472D73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4891" y="0"/>
            <a:ext cx="4302726" cy="3817211"/>
          </a:xfrm>
          <a:prstGeom prst="rect">
            <a:avLst/>
          </a:prstGeom>
        </p:spPr>
      </p:pic>
      <p:sp>
        <p:nvSpPr>
          <p:cNvPr id="17" name="Google Shape;1077;p4">
            <a:extLst>
              <a:ext uri="{FF2B5EF4-FFF2-40B4-BE49-F238E27FC236}">
                <a16:creationId xmlns:a16="http://schemas.microsoft.com/office/drawing/2014/main" id="{D3CC8677-6A1E-4759-A48A-DDE270851DC6}"/>
              </a:ext>
            </a:extLst>
          </p:cNvPr>
          <p:cNvSpPr txBox="1"/>
          <p:nvPr/>
        </p:nvSpPr>
        <p:spPr>
          <a:xfrm>
            <a:off x="8929991" y="302627"/>
            <a:ext cx="2988098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IN" dirty="0"/>
          </a:p>
          <a:p>
            <a:pPr lvl="0">
              <a:buClr>
                <a:schemeClr val="dk1"/>
              </a:buClr>
              <a:buSzPts val="2000"/>
            </a:pPr>
            <a:r>
              <a:rPr lang="en-IN" dirty="0"/>
              <a:t>Confusion matrix:</a:t>
            </a:r>
          </a:p>
          <a:p>
            <a:pPr marL="285750" indent="-285750"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IN" dirty="0"/>
              <a:t>Code:</a:t>
            </a:r>
          </a:p>
          <a:p>
            <a:pPr lvl="0">
              <a:buClr>
                <a:schemeClr val="dk1"/>
              </a:buClr>
              <a:buSzPts val="2000"/>
            </a:pPr>
            <a:r>
              <a:rPr lang="en-IN" dirty="0"/>
              <a:t>print(</a:t>
            </a:r>
            <a:r>
              <a:rPr lang="en-IN" dirty="0" err="1"/>
              <a:t>confusion_matrix</a:t>
            </a:r>
            <a:r>
              <a:rPr lang="en-IN" dirty="0"/>
              <a:t>(</a:t>
            </a:r>
            <a:r>
              <a:rPr lang="en-IN" dirty="0" err="1"/>
              <a:t>y_test</a:t>
            </a:r>
            <a:r>
              <a:rPr lang="en-IN" dirty="0"/>
              <a:t>, Predictions))</a:t>
            </a:r>
          </a:p>
          <a:p>
            <a:pPr>
              <a:buClr>
                <a:schemeClr val="dk1"/>
              </a:buClr>
              <a:buSzPts val="2000"/>
            </a:pPr>
            <a:endParaRPr lang="en-IN" dirty="0"/>
          </a:p>
          <a:p>
            <a:pPr>
              <a:buClr>
                <a:schemeClr val="dk1"/>
              </a:buClr>
              <a:buSzPts val="2000"/>
            </a:pPr>
            <a:r>
              <a:rPr lang="en-IN" dirty="0"/>
              <a:t>Function from library-”from </a:t>
            </a:r>
            <a:r>
              <a:rPr lang="en-IN" dirty="0" err="1"/>
              <a:t>sklearn.metrics</a:t>
            </a:r>
            <a:r>
              <a:rPr lang="en-IN" dirty="0"/>
              <a:t> import </a:t>
            </a:r>
            <a:r>
              <a:rPr lang="en-IN" dirty="0" err="1"/>
              <a:t>confusion_matrix</a:t>
            </a:r>
            <a:r>
              <a:rPr lang="en-IN" dirty="0"/>
              <a:t>”</a:t>
            </a:r>
          </a:p>
        </p:txBody>
      </p:sp>
      <p:sp>
        <p:nvSpPr>
          <p:cNvPr id="18" name="Google Shape;1077;p4">
            <a:extLst>
              <a:ext uri="{FF2B5EF4-FFF2-40B4-BE49-F238E27FC236}">
                <a16:creationId xmlns:a16="http://schemas.microsoft.com/office/drawing/2014/main" id="{56145722-BD51-4E39-B3E0-F3E8DDF3FA57}"/>
              </a:ext>
            </a:extLst>
          </p:cNvPr>
          <p:cNvSpPr txBox="1"/>
          <p:nvPr/>
        </p:nvSpPr>
        <p:spPr>
          <a:xfrm>
            <a:off x="4658650" y="3938506"/>
            <a:ext cx="4135154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chemeClr val="dk1"/>
              </a:buClr>
              <a:buSzPts val="2000"/>
            </a:pPr>
            <a:r>
              <a:rPr lang="en-IN" sz="2400" b="1" u="sng" dirty="0"/>
              <a:t>Model Performance:</a:t>
            </a:r>
          </a:p>
          <a:p>
            <a:pPr marL="285750" lvl="0" indent="-285750"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2400" dirty="0"/>
              <a:t>Accuracy</a:t>
            </a:r>
            <a:r>
              <a:rPr lang="en-IN" sz="2400" dirty="0">
                <a:sym typeface="Wingdings" panose="05000000000000000000" pitchFamily="2" charset="2"/>
              </a:rPr>
              <a:t>: 89%</a:t>
            </a:r>
          </a:p>
          <a:p>
            <a:pPr marL="285750" lvl="0" indent="-285750"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2400" dirty="0">
                <a:sym typeface="Wingdings" panose="05000000000000000000" pitchFamily="2" charset="2"/>
              </a:rPr>
              <a:t>Sensitivity: 95.7%</a:t>
            </a:r>
          </a:p>
          <a:p>
            <a:pPr marL="285750" lvl="0" indent="-285750"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2400" dirty="0">
                <a:sym typeface="Wingdings" panose="05000000000000000000" pitchFamily="2" charset="2"/>
              </a:rPr>
              <a:t>Specificity:81%</a:t>
            </a:r>
          </a:p>
          <a:p>
            <a:pPr marL="285750" lvl="0" indent="-285750"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2400" dirty="0">
                <a:sym typeface="Wingdings" panose="05000000000000000000" pitchFamily="2" charset="2"/>
              </a:rPr>
              <a:t>Precision:84.9%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1153008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02718-5C9B-4893-9BEE-0F8E97F7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77847-63ED-41CF-AC09-A3840C993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9094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D8F37-4448-4B7C-987E-964C402FC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hlinkClick r:id="rId2"/>
              </a:rPr>
              <a:t>https://github.com/vedang13sawant/Pythonproject19-20.git</a:t>
            </a:r>
          </a:p>
        </p:txBody>
      </p:sp>
    </p:spTree>
    <p:extLst>
      <p:ext uri="{BB962C8B-B14F-4D97-AF65-F5344CB8AC3E}">
        <p14:creationId xmlns:p14="http://schemas.microsoft.com/office/powerpoint/2010/main" val="123672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2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2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2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5" name="Google Shape;1035;p2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036" name="Google Shape;1036;p2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4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8" name="Google Shape;1038;p2"/>
          <p:cNvSpPr/>
          <p:nvPr/>
        </p:nvSpPr>
        <p:spPr>
          <a:xfrm>
            <a:off x="3048" y="0"/>
            <a:ext cx="12188952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grpSp>
        <p:nvGrpSpPr>
          <p:cNvPr id="1039" name="Google Shape;1039;p2"/>
          <p:cNvGrpSpPr/>
          <p:nvPr/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1040" name="Google Shape;1040;p2"/>
            <p:cNvSpPr/>
            <p:nvPr/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rotWithShape="1">
              <a:blip r:embed="rId5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ookman Old Style"/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041" name="Google Shape;1041;p2"/>
            <p:cNvSpPr/>
            <p:nvPr/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Bookman Old Style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2" name="Google Shape;1042;p2"/>
          <p:cNvSpPr txBox="1">
            <a:spLocks noGrp="1"/>
          </p:cNvSpPr>
          <p:nvPr>
            <p:ph type="title"/>
          </p:nvPr>
        </p:nvSpPr>
        <p:spPr>
          <a:xfrm>
            <a:off x="1717507" y="1316890"/>
            <a:ext cx="4606394" cy="422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Rockwell"/>
              <a:buNone/>
            </a:pPr>
            <a:r>
              <a:rPr lang="en-US" sz="5400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ABOUT THE DATA</a:t>
            </a:r>
            <a:endParaRPr sz="5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43" name="Google Shape;1043;p2"/>
          <p:cNvSpPr/>
          <p:nvPr/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2"/>
          <p:cNvSpPr txBox="1"/>
          <p:nvPr/>
        </p:nvSpPr>
        <p:spPr>
          <a:xfrm>
            <a:off x="7798103" y="1429960"/>
            <a:ext cx="4044950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This dataset provides information on the risk factors for heart disease. The original database contains 76 attributes, but all published experiments refer to using a subset of 14 and is referenced as Cleveland dataset.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Experiments with the Cleveland database have concentrated on attempting to distinguish presence (value 1) or absence (value 0) of heart disease in the patient.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3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050;p3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3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2" name="Google Shape;1052;p3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053" name="Google Shape;1053;p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4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5" name="Google Shape;1055;p3"/>
          <p:cNvSpPr/>
          <p:nvPr/>
        </p:nvSpPr>
        <p:spPr>
          <a:xfrm>
            <a:off x="0" y="0"/>
            <a:ext cx="12188952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56" name="Google Shape;1056;p3"/>
          <p:cNvSpPr/>
          <p:nvPr/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7" name="Google Shape;1057;p3"/>
          <p:cNvGrpSpPr/>
          <p:nvPr/>
        </p:nvGrpSpPr>
        <p:grpSpPr>
          <a:xfrm>
            <a:off x="7933595" y="1903304"/>
            <a:ext cx="3051394" cy="3051388"/>
            <a:chOff x="7933595" y="1903304"/>
            <a:chExt cx="3051394" cy="3051388"/>
          </a:xfrm>
        </p:grpSpPr>
        <p:sp>
          <p:nvSpPr>
            <p:cNvPr id="1058" name="Google Shape;1058;p3"/>
            <p:cNvSpPr/>
            <p:nvPr/>
          </p:nvSpPr>
          <p:spPr>
            <a:xfrm>
              <a:off x="7933595" y="1903304"/>
              <a:ext cx="3051394" cy="3051388"/>
            </a:xfrm>
            <a:prstGeom prst="ellipse">
              <a:avLst/>
            </a:prstGeom>
            <a:blipFill rotWithShape="1">
              <a:blip r:embed="rId5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ookman Old Style"/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059" name="Google Shape;1059;p3"/>
            <p:cNvSpPr/>
            <p:nvPr/>
          </p:nvSpPr>
          <p:spPr>
            <a:xfrm>
              <a:off x="8095024" y="2064730"/>
              <a:ext cx="2728540" cy="2728536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Bookman Old Style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0" name="Google Shape;1060;p3"/>
          <p:cNvSpPr txBox="1"/>
          <p:nvPr/>
        </p:nvSpPr>
        <p:spPr>
          <a:xfrm>
            <a:off x="8333317" y="3158066"/>
            <a:ext cx="2743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DATABASE</a:t>
            </a:r>
            <a:endParaRPr/>
          </a:p>
        </p:txBody>
      </p:sp>
      <p:sp>
        <p:nvSpPr>
          <p:cNvPr id="1061" name="Google Shape;1061;p3"/>
          <p:cNvSpPr txBox="1">
            <a:spLocks noGrp="1"/>
          </p:cNvSpPr>
          <p:nvPr>
            <p:ph type="title"/>
          </p:nvPr>
        </p:nvSpPr>
        <p:spPr>
          <a:xfrm>
            <a:off x="404284" y="68796"/>
            <a:ext cx="10674350" cy="1071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</a:pPr>
            <a:r>
              <a:rPr lang="en-US" sz="2800" b="0" u="sng" dirty="0"/>
              <a:t>Attribute Information:</a:t>
            </a:r>
            <a:endParaRPr dirty="0"/>
          </a:p>
        </p:txBody>
      </p:sp>
      <p:sp>
        <p:nvSpPr>
          <p:cNvPr id="1062" name="Google Shape;1062;p3"/>
          <p:cNvSpPr txBox="1"/>
          <p:nvPr/>
        </p:nvSpPr>
        <p:spPr>
          <a:xfrm>
            <a:off x="284692" y="750358"/>
            <a:ext cx="7230532" cy="507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Age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Sex:</a:t>
            </a:r>
            <a:r>
              <a:rPr lang="en-US" sz="1800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Sex : male=1;female=0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ChestPain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 typical = 0, asymptotic=1, nonanginal=2, nontypical=3</a:t>
            </a:r>
            <a:endParaRPr sz="1800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Resting BP</a:t>
            </a:r>
            <a:endParaRPr lang="en-US" sz="1800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1" i="0" strike="noStrike" cap="none" dirty="0" err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Cholestrol</a:t>
            </a:r>
            <a:r>
              <a:rPr lang="en-US" sz="1800" b="1" i="0" u="sng" strike="noStrike" cap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lang="en-US" sz="1800" b="0" i="0" u="sng" strike="noStrike" cap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 mg/dl</a:t>
            </a:r>
            <a:endParaRPr lang="en-US" sz="1800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FBS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 Fasting blood sugar &gt; 120 mg/dl </a:t>
            </a:r>
            <a:endParaRPr lang="en-US" sz="1800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(1 = true; 0 = false)</a:t>
            </a:r>
            <a:endParaRPr lang="en-US" sz="1800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RestECG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 Resting electrocardiographic results</a:t>
            </a:r>
            <a:endParaRPr lang="en-US" dirty="0">
              <a:ea typeface="Bookman Old Style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Maximum heart rate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ExAng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 Exercise induced angina (1 = yes; 0 = no)</a:t>
            </a:r>
            <a:endParaRPr lang="en-US" sz="1800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Oldpeak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 ST depression induced by exercise relative to rest</a:t>
            </a:r>
            <a:endParaRPr lang="en-US" sz="1800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Slope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 Slope of the peak exercise ST segment</a:t>
            </a:r>
            <a:endParaRPr lang="en-US" sz="1800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 Number of major vessels colored by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flourosopy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(0 - 3)</a:t>
            </a:r>
            <a:endParaRPr lang="en-US" sz="1800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Thal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 (3 = normal; 6 = fixed defect; 7 = reversable defect)</a:t>
            </a:r>
            <a:endParaRPr lang="en-US" sz="1800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AHD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- Diagnosis of heart disease (1 = yes; 0 = no)</a:t>
            </a:r>
            <a:endParaRPr sz="1800" b="0" i="0" u="none" strike="noStrike" cap="none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000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sz="1800" b="1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4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4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0" name="Google Shape;1070;p4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071" name="Google Shape;1071;p4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4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3" name="Google Shape;1073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74" name="Google Shape;1074;p4"/>
          <p:cNvSpPr/>
          <p:nvPr/>
        </p:nvSpPr>
        <p:spPr>
          <a:xfrm>
            <a:off x="0" y="0"/>
            <a:ext cx="1080900" cy="6858000"/>
          </a:xfrm>
          <a:prstGeom prst="rect">
            <a:avLst/>
          </a:prstGeom>
          <a:solidFill>
            <a:srgbClr val="53606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highlight>
                <a:srgbClr val="0B5394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75" name="Google Shape;1075;p4"/>
          <p:cNvSpPr/>
          <p:nvPr/>
        </p:nvSpPr>
        <p:spPr>
          <a:xfrm>
            <a:off x="1083725" y="0"/>
            <a:ext cx="3223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highlight>
                <a:srgbClr val="3D85C6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76" name="Google Shape;1076;p4"/>
          <p:cNvSpPr txBox="1">
            <a:spLocks noGrp="1"/>
          </p:cNvSpPr>
          <p:nvPr>
            <p:ph type="title"/>
          </p:nvPr>
        </p:nvSpPr>
        <p:spPr>
          <a:xfrm>
            <a:off x="1434850" y="426597"/>
            <a:ext cx="3223800" cy="23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entury Gothic"/>
              <a:buNone/>
            </a:pPr>
            <a:r>
              <a:rPr lang="en-US" sz="4000" b="0" cap="none">
                <a:solidFill>
                  <a:srgbClr val="F3F3F3"/>
                </a:solidFill>
                <a:latin typeface="Rockwell"/>
                <a:ea typeface="Rockwell"/>
                <a:cs typeface="Rockwell"/>
                <a:sym typeface="Rockwell"/>
              </a:rPr>
              <a:t>THE LIBRARIES USED:</a:t>
            </a:r>
            <a:endParaRPr sz="4000">
              <a:solidFill>
                <a:srgbClr val="F3F3F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77" name="Google Shape;1077;p4"/>
          <p:cNvSpPr txBox="1"/>
          <p:nvPr/>
        </p:nvSpPr>
        <p:spPr>
          <a:xfrm>
            <a:off x="5285325" y="577725"/>
            <a:ext cx="6209626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IN" sz="2400" dirty="0"/>
              <a:t>import </a:t>
            </a:r>
            <a:r>
              <a:rPr lang="en-IN" sz="2400" dirty="0" err="1"/>
              <a:t>numpy</a:t>
            </a:r>
            <a:r>
              <a:rPr lang="en-IN" sz="2400" dirty="0"/>
              <a:t> as np</a:t>
            </a:r>
          </a:p>
          <a:p>
            <a:pPr marL="457200" lvl="0" indent="-457200"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IN" sz="2400" dirty="0"/>
              <a:t>import pandas as pd</a:t>
            </a:r>
          </a:p>
          <a:p>
            <a:pPr marL="457200" lvl="0" indent="-457200"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IN" sz="2400" dirty="0"/>
              <a:t>import </a:t>
            </a:r>
            <a:r>
              <a:rPr lang="en-IN" sz="2400" dirty="0" err="1"/>
              <a:t>matplotlib.pyplot</a:t>
            </a:r>
            <a:r>
              <a:rPr lang="en-IN" sz="2400" dirty="0"/>
              <a:t> as </a:t>
            </a:r>
            <a:r>
              <a:rPr lang="en-IN" sz="2400" dirty="0" err="1"/>
              <a:t>plt</a:t>
            </a:r>
            <a:endParaRPr lang="en-IN" sz="2400" dirty="0"/>
          </a:p>
          <a:p>
            <a:pPr marL="457200" lvl="0" indent="-457200"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IN" sz="2400" dirty="0"/>
              <a:t>import seaborn as </a:t>
            </a:r>
            <a:r>
              <a:rPr lang="en-IN" sz="2400" dirty="0" err="1"/>
              <a:t>sn</a:t>
            </a:r>
            <a:endParaRPr lang="en-IN" sz="2400" dirty="0"/>
          </a:p>
          <a:p>
            <a:pPr marL="457200" lvl="0" indent="-457200"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IN" sz="2400" dirty="0"/>
              <a:t>from </a:t>
            </a:r>
            <a:r>
              <a:rPr lang="en-IN" sz="2400" dirty="0" err="1"/>
              <a:t>sklearn.model_selection</a:t>
            </a:r>
            <a:r>
              <a:rPr lang="en-IN" sz="2400" dirty="0"/>
              <a:t> import </a:t>
            </a:r>
            <a:r>
              <a:rPr lang="en-IN" sz="2400" dirty="0" err="1"/>
              <a:t>train_test_split</a:t>
            </a:r>
            <a:endParaRPr lang="en-IN" sz="2400" dirty="0"/>
          </a:p>
          <a:p>
            <a:pPr marL="457200" lvl="0" indent="-457200"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IN" sz="2400" dirty="0"/>
              <a:t>from </a:t>
            </a:r>
            <a:r>
              <a:rPr lang="en-IN" sz="2400" dirty="0" err="1"/>
              <a:t>sklearn.linear_model</a:t>
            </a:r>
            <a:r>
              <a:rPr lang="en-IN" sz="2400" dirty="0"/>
              <a:t> import </a:t>
            </a:r>
            <a:r>
              <a:rPr lang="en-IN" sz="2400" dirty="0" err="1"/>
              <a:t>LogisticRegression</a:t>
            </a:r>
            <a:endParaRPr lang="en-IN" sz="2400" dirty="0"/>
          </a:p>
          <a:p>
            <a:pPr marL="457200" lvl="0" indent="-457200"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IN" sz="2400" dirty="0"/>
              <a:t>from </a:t>
            </a:r>
            <a:r>
              <a:rPr lang="en-IN" sz="2400" dirty="0" err="1"/>
              <a:t>sklearn.metrics</a:t>
            </a:r>
            <a:r>
              <a:rPr lang="en-IN" sz="2400" dirty="0"/>
              <a:t> import </a:t>
            </a:r>
            <a:r>
              <a:rPr lang="en-IN" sz="2400" dirty="0" err="1"/>
              <a:t>classification_report</a:t>
            </a:r>
            <a:endParaRPr lang="en-IN" sz="2400" dirty="0"/>
          </a:p>
          <a:p>
            <a:pPr marL="457200" lvl="0" indent="-457200"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IN" sz="2400" dirty="0"/>
              <a:t>from </a:t>
            </a:r>
            <a:r>
              <a:rPr lang="en-IN" sz="2400" dirty="0" err="1"/>
              <a:t>sklearn.metrics</a:t>
            </a:r>
            <a:r>
              <a:rPr lang="en-IN" sz="2400" dirty="0"/>
              <a:t> import </a:t>
            </a:r>
            <a:r>
              <a:rPr lang="en-IN" sz="2400" dirty="0" err="1"/>
              <a:t>confusion_matrix</a:t>
            </a:r>
            <a:endParaRPr lang="en-IN" sz="2400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4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4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0" name="Google Shape;1070;p4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071" name="Google Shape;1071;p4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4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3" name="Google Shape;1073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74" name="Google Shape;1074;p4"/>
          <p:cNvSpPr/>
          <p:nvPr/>
        </p:nvSpPr>
        <p:spPr>
          <a:xfrm>
            <a:off x="0" y="0"/>
            <a:ext cx="1080900" cy="6858000"/>
          </a:xfrm>
          <a:prstGeom prst="rect">
            <a:avLst/>
          </a:prstGeom>
          <a:solidFill>
            <a:srgbClr val="53606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highlight>
                <a:srgbClr val="0B5394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75" name="Google Shape;1075;p4"/>
          <p:cNvSpPr/>
          <p:nvPr/>
        </p:nvSpPr>
        <p:spPr>
          <a:xfrm>
            <a:off x="1080900" y="0"/>
            <a:ext cx="3223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highlight>
                <a:srgbClr val="3D85C6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76" name="Google Shape;1076;p4"/>
          <p:cNvSpPr txBox="1">
            <a:spLocks noGrp="1"/>
          </p:cNvSpPr>
          <p:nvPr>
            <p:ph type="title"/>
          </p:nvPr>
        </p:nvSpPr>
        <p:spPr>
          <a:xfrm>
            <a:off x="1080900" y="34874"/>
            <a:ext cx="3349698" cy="23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entury Gothic"/>
              <a:buNone/>
            </a:pPr>
            <a:r>
              <a:rPr lang="en-US" sz="3200" b="0" dirty="0">
                <a:solidFill>
                  <a:srgbClr val="F3F3F3"/>
                </a:solidFill>
                <a:latin typeface="Rockwell"/>
                <a:ea typeface="Rockwell"/>
                <a:cs typeface="Rockwell"/>
                <a:sym typeface="Rockwell"/>
              </a:rPr>
              <a:t>Data Preprocessing:</a:t>
            </a:r>
            <a:endParaRPr sz="3200" dirty="0">
              <a:solidFill>
                <a:srgbClr val="F3F3F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77" name="Google Shape;1077;p4"/>
          <p:cNvSpPr txBox="1"/>
          <p:nvPr/>
        </p:nvSpPr>
        <p:spPr>
          <a:xfrm>
            <a:off x="5285325" y="577725"/>
            <a:ext cx="62096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1600" dirty="0"/>
              <a:t>Data Pre-processing involves checking from missing values and creating dummy </a:t>
            </a:r>
            <a:r>
              <a:rPr lang="en-IN" sz="1600" dirty="0" err="1"/>
              <a:t>varibles</a:t>
            </a:r>
            <a:r>
              <a:rPr lang="en-IN" sz="1600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DED0AC-AC52-4706-955A-2B00627F6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9023" y="4415138"/>
            <a:ext cx="4396566" cy="21033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B2EE16-162D-43B0-BEF1-063B4A5B78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5871" y="1484778"/>
            <a:ext cx="2973151" cy="2690889"/>
          </a:xfrm>
          <a:prstGeom prst="rect">
            <a:avLst/>
          </a:prstGeom>
        </p:spPr>
      </p:pic>
      <p:sp>
        <p:nvSpPr>
          <p:cNvPr id="17" name="Google Shape;1077;p4">
            <a:extLst>
              <a:ext uri="{FF2B5EF4-FFF2-40B4-BE49-F238E27FC236}">
                <a16:creationId xmlns:a16="http://schemas.microsoft.com/office/drawing/2014/main" id="{3975DF3A-2152-44A5-A820-905936070583}"/>
              </a:ext>
            </a:extLst>
          </p:cNvPr>
          <p:cNvSpPr txBox="1"/>
          <p:nvPr/>
        </p:nvSpPr>
        <p:spPr>
          <a:xfrm>
            <a:off x="4391259" y="4722041"/>
            <a:ext cx="387604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1600" dirty="0"/>
              <a:t>Dummy variables creation:</a:t>
            </a:r>
          </a:p>
        </p:txBody>
      </p:sp>
      <p:sp>
        <p:nvSpPr>
          <p:cNvPr id="18" name="Google Shape;1077;p4">
            <a:extLst>
              <a:ext uri="{FF2B5EF4-FFF2-40B4-BE49-F238E27FC236}">
                <a16:creationId xmlns:a16="http://schemas.microsoft.com/office/drawing/2014/main" id="{CF43FB9E-C184-48EB-96C3-65D2B845DDAC}"/>
              </a:ext>
            </a:extLst>
          </p:cNvPr>
          <p:cNvSpPr txBox="1"/>
          <p:nvPr/>
        </p:nvSpPr>
        <p:spPr>
          <a:xfrm>
            <a:off x="7674680" y="1468580"/>
            <a:ext cx="385709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1600" dirty="0" err="1"/>
              <a:t>data.isnull</a:t>
            </a:r>
            <a:r>
              <a:rPr lang="en-IN" sz="1600" dirty="0"/>
              <a:t>().sum()-function used to calculate the null values in the data frame.</a:t>
            </a:r>
          </a:p>
        </p:txBody>
      </p:sp>
    </p:spTree>
    <p:extLst>
      <p:ext uri="{BB962C8B-B14F-4D97-AF65-F5344CB8AC3E}">
        <p14:creationId xmlns:p14="http://schemas.microsoft.com/office/powerpoint/2010/main" val="280451431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4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4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0" name="Google Shape;1070;p4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071" name="Google Shape;1071;p4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4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3" name="Google Shape;1073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74" name="Google Shape;1074;p4"/>
          <p:cNvSpPr/>
          <p:nvPr/>
        </p:nvSpPr>
        <p:spPr>
          <a:xfrm>
            <a:off x="0" y="0"/>
            <a:ext cx="1080900" cy="6858000"/>
          </a:xfrm>
          <a:prstGeom prst="rect">
            <a:avLst/>
          </a:prstGeom>
          <a:solidFill>
            <a:srgbClr val="53606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highlight>
                <a:srgbClr val="0B5394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75" name="Google Shape;1075;p4"/>
          <p:cNvSpPr/>
          <p:nvPr/>
        </p:nvSpPr>
        <p:spPr>
          <a:xfrm>
            <a:off x="1083725" y="0"/>
            <a:ext cx="295184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highlight>
                <a:srgbClr val="3D85C6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76" name="Google Shape;1076;p4"/>
          <p:cNvSpPr txBox="1">
            <a:spLocks noGrp="1"/>
          </p:cNvSpPr>
          <p:nvPr>
            <p:ph type="title"/>
          </p:nvPr>
        </p:nvSpPr>
        <p:spPr>
          <a:xfrm>
            <a:off x="972380" y="437881"/>
            <a:ext cx="3223800" cy="23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entury Gothic"/>
              <a:buNone/>
            </a:pPr>
            <a:r>
              <a:rPr lang="en-US" sz="3900" b="0" cap="none" dirty="0">
                <a:solidFill>
                  <a:srgbClr val="F3F3F3"/>
                </a:solidFill>
                <a:latin typeface="Rockwell"/>
                <a:ea typeface="Rockwell"/>
                <a:cs typeface="Rockwell"/>
                <a:sym typeface="Rockwell"/>
              </a:rPr>
              <a:t>OUTLIER DETECTION:</a:t>
            </a:r>
            <a:endParaRPr sz="3900" dirty="0">
              <a:solidFill>
                <a:srgbClr val="F3F3F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190817-9EBF-4AFA-BA03-BB3A4A5345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0865" y="42409"/>
            <a:ext cx="3731663" cy="3366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7DA236-4A80-4947-8B7B-774EB32C46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6636" y="71151"/>
            <a:ext cx="4053413" cy="3336416"/>
          </a:xfrm>
          <a:prstGeom prst="rect">
            <a:avLst/>
          </a:prstGeom>
        </p:spPr>
      </p:pic>
      <p:sp>
        <p:nvSpPr>
          <p:cNvPr id="14" name="Google Shape;1077;p4">
            <a:extLst>
              <a:ext uri="{FF2B5EF4-FFF2-40B4-BE49-F238E27FC236}">
                <a16:creationId xmlns:a16="http://schemas.microsoft.com/office/drawing/2014/main" id="{97E1DBC2-FB55-4B07-A9C9-DE992CE4FF9B}"/>
              </a:ext>
            </a:extLst>
          </p:cNvPr>
          <p:cNvSpPr txBox="1"/>
          <p:nvPr/>
        </p:nvSpPr>
        <p:spPr>
          <a:xfrm>
            <a:off x="4344739" y="3843495"/>
            <a:ext cx="7599021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IN" dirty="0"/>
              <a:t>Code:</a:t>
            </a:r>
          </a:p>
          <a:p>
            <a:pPr lvl="0">
              <a:buClr>
                <a:schemeClr val="dk1"/>
              </a:buClr>
              <a:buSzPts val="2000"/>
            </a:pPr>
            <a:r>
              <a:rPr lang="en-IN" dirty="0"/>
              <a:t>X = </a:t>
            </a:r>
            <a:r>
              <a:rPr lang="en-IN" dirty="0" err="1"/>
              <a:t>data.boxplot</a:t>
            </a:r>
            <a:r>
              <a:rPr lang="en-IN" dirty="0"/>
              <a:t>( column =['</a:t>
            </a:r>
            <a:r>
              <a:rPr lang="en-IN" dirty="0" err="1"/>
              <a:t>Cholestrol</a:t>
            </a:r>
            <a:r>
              <a:rPr lang="en-IN" dirty="0"/>
              <a:t>','Max Heart Rate'])</a:t>
            </a:r>
          </a:p>
          <a:p>
            <a:pPr lvl="0">
              <a:buClr>
                <a:schemeClr val="dk1"/>
              </a:buClr>
              <a:buSzPts val="2000"/>
            </a:pPr>
            <a:r>
              <a:rPr lang="en-IN" dirty="0" err="1"/>
              <a:t>plt.title</a:t>
            </a:r>
            <a:r>
              <a:rPr lang="en-IN" dirty="0"/>
              <a:t>("Outliers-</a:t>
            </a:r>
            <a:r>
              <a:rPr lang="en-IN" dirty="0" err="1"/>
              <a:t>Cholestrol</a:t>
            </a:r>
            <a:r>
              <a:rPr lang="en-IN" dirty="0"/>
              <a:t>, Max Heart Rate")</a:t>
            </a:r>
          </a:p>
          <a:p>
            <a:pPr lvl="0">
              <a:buClr>
                <a:schemeClr val="dk1"/>
              </a:buClr>
              <a:buSzPts val="2000"/>
            </a:pPr>
            <a:r>
              <a:rPr lang="en-IN" dirty="0" err="1"/>
              <a:t>plt.show</a:t>
            </a:r>
            <a:r>
              <a:rPr lang="en-IN" dirty="0"/>
              <a:t>()</a:t>
            </a:r>
          </a:p>
          <a:p>
            <a:pPr lvl="0">
              <a:buClr>
                <a:schemeClr val="dk1"/>
              </a:buClr>
              <a:buSzPts val="2000"/>
            </a:pPr>
            <a:r>
              <a:rPr lang="en-IN" dirty="0"/>
              <a:t>Y=</a:t>
            </a:r>
            <a:r>
              <a:rPr lang="en-IN" dirty="0" err="1"/>
              <a:t>data.boxplot</a:t>
            </a:r>
            <a:r>
              <a:rPr lang="en-IN" dirty="0"/>
              <a:t>( column =['Resting BP'])</a:t>
            </a:r>
          </a:p>
          <a:p>
            <a:pPr lvl="0">
              <a:buClr>
                <a:schemeClr val="dk1"/>
              </a:buClr>
              <a:buSzPts val="2000"/>
            </a:pPr>
            <a:r>
              <a:rPr lang="en-IN" dirty="0" err="1"/>
              <a:t>plt.title</a:t>
            </a:r>
            <a:r>
              <a:rPr lang="en-IN" dirty="0"/>
              <a:t>("Outliers-Resting BP")</a:t>
            </a:r>
          </a:p>
          <a:p>
            <a:pPr lvl="0">
              <a:buClr>
                <a:schemeClr val="dk1"/>
              </a:buClr>
              <a:buSzPts val="2000"/>
            </a:pPr>
            <a:r>
              <a:rPr lang="en-IN" dirty="0" err="1"/>
              <a:t>plt.show</a:t>
            </a:r>
            <a:r>
              <a:rPr lang="en-IN" dirty="0"/>
              <a:t>()</a:t>
            </a:r>
          </a:p>
          <a:p>
            <a:pPr marL="285750" lvl="0" indent="-285750"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IN" dirty="0"/>
          </a:p>
          <a:p>
            <a:pPr lvl="0">
              <a:buClr>
                <a:schemeClr val="dk1"/>
              </a:buClr>
              <a:buSzPts val="2000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799294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4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4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0" name="Google Shape;1070;p4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071" name="Google Shape;1071;p4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4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3" name="Google Shape;1073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74" name="Google Shape;1074;p4"/>
          <p:cNvSpPr/>
          <p:nvPr/>
        </p:nvSpPr>
        <p:spPr>
          <a:xfrm>
            <a:off x="0" y="0"/>
            <a:ext cx="1080900" cy="6858000"/>
          </a:xfrm>
          <a:prstGeom prst="rect">
            <a:avLst/>
          </a:prstGeom>
          <a:solidFill>
            <a:srgbClr val="53606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highlight>
                <a:srgbClr val="0B5394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75" name="Google Shape;1075;p4"/>
          <p:cNvSpPr/>
          <p:nvPr/>
        </p:nvSpPr>
        <p:spPr>
          <a:xfrm>
            <a:off x="1083725" y="0"/>
            <a:ext cx="295184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highlight>
                <a:srgbClr val="3D85C6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76" name="Google Shape;1076;p4"/>
          <p:cNvSpPr txBox="1">
            <a:spLocks noGrp="1"/>
          </p:cNvSpPr>
          <p:nvPr>
            <p:ph type="title"/>
          </p:nvPr>
        </p:nvSpPr>
        <p:spPr>
          <a:xfrm>
            <a:off x="920834" y="437881"/>
            <a:ext cx="3275346" cy="23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entury Gothic"/>
              <a:buNone/>
            </a:pPr>
            <a:r>
              <a:rPr lang="en-US" sz="3900" b="0" cap="none" dirty="0">
                <a:solidFill>
                  <a:srgbClr val="F3F3F3"/>
                </a:solidFill>
                <a:latin typeface="Rockwell"/>
                <a:ea typeface="Rockwell"/>
                <a:cs typeface="Rockwell"/>
                <a:sym typeface="Rockwell"/>
              </a:rPr>
              <a:t>OUTLIER DETECTION:</a:t>
            </a:r>
            <a:endParaRPr sz="3900" dirty="0">
              <a:solidFill>
                <a:srgbClr val="F3F3F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4" name="Google Shape;1077;p4">
            <a:extLst>
              <a:ext uri="{FF2B5EF4-FFF2-40B4-BE49-F238E27FC236}">
                <a16:creationId xmlns:a16="http://schemas.microsoft.com/office/drawing/2014/main" id="{97E1DBC2-FB55-4B07-A9C9-DE992CE4FF9B}"/>
              </a:ext>
            </a:extLst>
          </p:cNvPr>
          <p:cNvSpPr txBox="1"/>
          <p:nvPr/>
        </p:nvSpPr>
        <p:spPr>
          <a:xfrm>
            <a:off x="4344739" y="3843495"/>
            <a:ext cx="7599021" cy="246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IN" dirty="0"/>
              <a:t>Code:</a:t>
            </a:r>
          </a:p>
          <a:p>
            <a:pPr lvl="0">
              <a:buClr>
                <a:schemeClr val="dk1"/>
              </a:buClr>
              <a:buSzPts val="2000"/>
            </a:pPr>
            <a:r>
              <a:rPr lang="en-IN" dirty="0"/>
              <a:t>q1 = data['Resting BP'].quantile(0.25)</a:t>
            </a:r>
          </a:p>
          <a:p>
            <a:pPr lvl="0">
              <a:buClr>
                <a:schemeClr val="dk1"/>
              </a:buClr>
              <a:buSzPts val="2000"/>
            </a:pPr>
            <a:r>
              <a:rPr lang="en-IN" dirty="0"/>
              <a:t>q3 = data['Resting BP'].quantile(0.75)</a:t>
            </a:r>
          </a:p>
          <a:p>
            <a:pPr lvl="0">
              <a:buClr>
                <a:schemeClr val="dk1"/>
              </a:buClr>
              <a:buSzPts val="2000"/>
            </a:pPr>
            <a:r>
              <a:rPr lang="en-IN" dirty="0" err="1"/>
              <a:t>iqr</a:t>
            </a:r>
            <a:r>
              <a:rPr lang="en-IN" dirty="0"/>
              <a:t> = q3-q1 #Interquartile range</a:t>
            </a:r>
          </a:p>
          <a:p>
            <a:pPr lvl="0">
              <a:buClr>
                <a:schemeClr val="dk1"/>
              </a:buClr>
              <a:buSzPts val="2000"/>
            </a:pPr>
            <a:r>
              <a:rPr lang="en-IN" dirty="0" err="1"/>
              <a:t>fence_low</a:t>
            </a:r>
            <a:r>
              <a:rPr lang="en-IN" dirty="0"/>
              <a:t>  = q1-1.5*</a:t>
            </a:r>
            <a:r>
              <a:rPr lang="en-IN" dirty="0" err="1"/>
              <a:t>iqr</a:t>
            </a:r>
            <a:endParaRPr lang="en-IN" dirty="0"/>
          </a:p>
          <a:p>
            <a:pPr lvl="0">
              <a:buClr>
                <a:schemeClr val="dk1"/>
              </a:buClr>
              <a:buSzPts val="2000"/>
            </a:pPr>
            <a:r>
              <a:rPr lang="en-IN" dirty="0" err="1"/>
              <a:t>fence_high</a:t>
            </a:r>
            <a:r>
              <a:rPr lang="en-IN" dirty="0"/>
              <a:t> = q3+1.5*</a:t>
            </a:r>
            <a:r>
              <a:rPr lang="en-IN" dirty="0" err="1"/>
              <a:t>iqr</a:t>
            </a:r>
            <a:endParaRPr lang="en-IN" dirty="0"/>
          </a:p>
          <a:p>
            <a:pPr lvl="0">
              <a:buClr>
                <a:schemeClr val="dk1"/>
              </a:buClr>
              <a:buSzPts val="2000"/>
            </a:pPr>
            <a:r>
              <a:rPr lang="en-IN" dirty="0"/>
              <a:t>data= </a:t>
            </a:r>
            <a:r>
              <a:rPr lang="en-IN" dirty="0" err="1"/>
              <a:t>data.loc</a:t>
            </a:r>
            <a:r>
              <a:rPr lang="en-IN" dirty="0"/>
              <a:t>[(df['Resting BP'] &gt; </a:t>
            </a:r>
            <a:r>
              <a:rPr lang="en-IN" dirty="0" err="1"/>
              <a:t>fence_low</a:t>
            </a:r>
            <a:r>
              <a:rPr lang="en-IN" dirty="0"/>
              <a:t>) &amp; (df['Resting BP'] &lt; </a:t>
            </a:r>
            <a:r>
              <a:rPr lang="en-IN" dirty="0" err="1"/>
              <a:t>fence_high</a:t>
            </a:r>
            <a:r>
              <a:rPr lang="en-IN" dirty="0"/>
              <a:t>)]</a:t>
            </a:r>
          </a:p>
          <a:p>
            <a:pPr lvl="0">
              <a:buClr>
                <a:schemeClr val="dk1"/>
              </a:buClr>
              <a:buSzPts val="2000"/>
            </a:pPr>
            <a:r>
              <a:rPr lang="en-IN" dirty="0"/>
              <a:t>X = </a:t>
            </a:r>
            <a:r>
              <a:rPr lang="en-IN" dirty="0" err="1"/>
              <a:t>data.boxplot</a:t>
            </a:r>
            <a:r>
              <a:rPr lang="en-IN" dirty="0"/>
              <a:t>( column =['Resting BP'])</a:t>
            </a:r>
          </a:p>
          <a:p>
            <a:pPr lvl="0">
              <a:buClr>
                <a:schemeClr val="dk1"/>
              </a:buClr>
              <a:buSzPts val="2000"/>
            </a:pPr>
            <a:r>
              <a:rPr lang="en-IN" dirty="0" err="1"/>
              <a:t>plt.title</a:t>
            </a:r>
            <a:r>
              <a:rPr lang="en-IN" dirty="0"/>
              <a:t>("Outliers-Resting BP")</a:t>
            </a:r>
          </a:p>
          <a:p>
            <a:pPr lvl="0">
              <a:buClr>
                <a:schemeClr val="dk1"/>
              </a:buClr>
              <a:buSzPts val="2000"/>
            </a:pPr>
            <a:r>
              <a:rPr lang="en-IN" dirty="0" err="1"/>
              <a:t>plt.show</a:t>
            </a:r>
            <a:r>
              <a:rPr lang="en-IN" dirty="0"/>
              <a:t>()</a:t>
            </a:r>
          </a:p>
          <a:p>
            <a:pPr lvl="0">
              <a:buClr>
                <a:schemeClr val="dk1"/>
              </a:buClr>
              <a:buSzPts val="2000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B47C46-17AF-4097-8393-670722C34C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0645" y="272073"/>
            <a:ext cx="4788991" cy="336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9929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4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4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0" name="Google Shape;1070;p4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071" name="Google Shape;1071;p4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4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3" name="Google Shape;1073;p4"/>
          <p:cNvSpPr/>
          <p:nvPr/>
        </p:nvSpPr>
        <p:spPr>
          <a:xfrm>
            <a:off x="0" y="254524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74" name="Google Shape;1074;p4"/>
          <p:cNvSpPr/>
          <p:nvPr/>
        </p:nvSpPr>
        <p:spPr>
          <a:xfrm>
            <a:off x="0" y="0"/>
            <a:ext cx="1080900" cy="6858000"/>
          </a:xfrm>
          <a:prstGeom prst="rect">
            <a:avLst/>
          </a:prstGeom>
          <a:solidFill>
            <a:srgbClr val="53606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highlight>
                <a:srgbClr val="0B5394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75" name="Google Shape;1075;p4"/>
          <p:cNvSpPr/>
          <p:nvPr/>
        </p:nvSpPr>
        <p:spPr>
          <a:xfrm>
            <a:off x="1083725" y="0"/>
            <a:ext cx="3223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highlight>
                <a:srgbClr val="3D85C6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76" name="Google Shape;1076;p4"/>
          <p:cNvSpPr txBox="1">
            <a:spLocks noGrp="1"/>
          </p:cNvSpPr>
          <p:nvPr>
            <p:ph type="title"/>
          </p:nvPr>
        </p:nvSpPr>
        <p:spPr>
          <a:xfrm>
            <a:off x="1434850" y="426597"/>
            <a:ext cx="3223800" cy="23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entury Gothic"/>
              <a:buNone/>
            </a:pPr>
            <a:r>
              <a:rPr lang="en-US" sz="4000" b="0" cap="none" dirty="0">
                <a:solidFill>
                  <a:srgbClr val="F3F3F3"/>
                </a:solidFill>
                <a:latin typeface="Rockwell"/>
                <a:ea typeface="Rockwell"/>
                <a:cs typeface="Rockwell"/>
                <a:sym typeface="Rockwell"/>
              </a:rPr>
              <a:t>Correlation</a:t>
            </a:r>
            <a:endParaRPr sz="4000" dirty="0">
              <a:solidFill>
                <a:srgbClr val="F3F3F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1CB615-2CB4-4B23-84C5-17F2D99D6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2318" y="71460"/>
            <a:ext cx="7662342" cy="678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1955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4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4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0" name="Google Shape;1070;p4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071" name="Google Shape;1071;p4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4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3" name="Google Shape;1073;p4"/>
          <p:cNvSpPr/>
          <p:nvPr/>
        </p:nvSpPr>
        <p:spPr>
          <a:xfrm>
            <a:off x="0" y="-28281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74" name="Google Shape;1074;p4"/>
          <p:cNvSpPr/>
          <p:nvPr/>
        </p:nvSpPr>
        <p:spPr>
          <a:xfrm>
            <a:off x="0" y="-14140"/>
            <a:ext cx="1080900" cy="6858000"/>
          </a:xfrm>
          <a:prstGeom prst="rect">
            <a:avLst/>
          </a:prstGeom>
          <a:solidFill>
            <a:srgbClr val="53606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highlight>
                <a:srgbClr val="0B5394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75" name="Google Shape;1075;p4"/>
          <p:cNvSpPr/>
          <p:nvPr/>
        </p:nvSpPr>
        <p:spPr>
          <a:xfrm>
            <a:off x="1080900" y="-14140"/>
            <a:ext cx="3223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highlight>
                <a:srgbClr val="3D85C6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76" name="Google Shape;1076;p4"/>
          <p:cNvSpPr txBox="1">
            <a:spLocks noGrp="1"/>
          </p:cNvSpPr>
          <p:nvPr>
            <p:ph type="title"/>
          </p:nvPr>
        </p:nvSpPr>
        <p:spPr>
          <a:xfrm>
            <a:off x="1434850" y="426597"/>
            <a:ext cx="3223800" cy="23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entury Gothic"/>
              <a:buNone/>
            </a:pPr>
            <a:r>
              <a:rPr lang="en-IN" sz="4000" dirty="0">
                <a:solidFill>
                  <a:srgbClr val="F3F3F3"/>
                </a:solidFill>
                <a:latin typeface="Rockwell"/>
                <a:ea typeface="Rockwell"/>
                <a:cs typeface="Rockwell"/>
                <a:sym typeface="Rockwell"/>
              </a:rPr>
              <a:t>HEART DISEASE:</a:t>
            </a:r>
            <a:endParaRPr sz="4000" dirty="0">
              <a:solidFill>
                <a:srgbClr val="F3F3F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1BB723-FF69-43BF-AE30-2E9943C2E8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4701" y="45720"/>
            <a:ext cx="5698464" cy="4360882"/>
          </a:xfrm>
          <a:prstGeom prst="rect">
            <a:avLst/>
          </a:prstGeom>
        </p:spPr>
      </p:pic>
      <p:sp>
        <p:nvSpPr>
          <p:cNvPr id="13" name="Google Shape;1077;p4">
            <a:extLst>
              <a:ext uri="{FF2B5EF4-FFF2-40B4-BE49-F238E27FC236}">
                <a16:creationId xmlns:a16="http://schemas.microsoft.com/office/drawing/2014/main" id="{E9F443F3-EEB6-4E54-9917-0B34E1606F24}"/>
              </a:ext>
            </a:extLst>
          </p:cNvPr>
          <p:cNvSpPr txBox="1"/>
          <p:nvPr/>
        </p:nvSpPr>
        <p:spPr>
          <a:xfrm>
            <a:off x="4580276" y="4792856"/>
            <a:ext cx="6927545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1600" dirty="0"/>
              <a:t>The following bar chart shows the variation between a male and female having Heart Disease.</a:t>
            </a:r>
          </a:p>
          <a:p>
            <a:pPr marL="285750" lvl="0" indent="-285750"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1600" dirty="0"/>
              <a:t>0-No heart disease</a:t>
            </a:r>
          </a:p>
          <a:p>
            <a:pPr lvl="0">
              <a:buClr>
                <a:schemeClr val="dk1"/>
              </a:buClr>
              <a:buSzPts val="2000"/>
            </a:pPr>
            <a:r>
              <a:rPr lang="en-IN" sz="1600" dirty="0"/>
              <a:t>     1-Heart disease</a:t>
            </a:r>
          </a:p>
          <a:p>
            <a:pPr marL="285750" lvl="0" indent="-285750"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1600" dirty="0"/>
              <a:t>As we can see the number of male with heart diseases are more than female.</a:t>
            </a:r>
          </a:p>
        </p:txBody>
      </p:sp>
    </p:spTree>
    <p:extLst>
      <p:ext uri="{BB962C8B-B14F-4D97-AF65-F5344CB8AC3E}">
        <p14:creationId xmlns:p14="http://schemas.microsoft.com/office/powerpoint/2010/main" val="211637426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ood Type">
  <a:themeElements>
    <a:clrScheme name="Wood Type">
      <a:dk1>
        <a:srgbClr val="000000"/>
      </a:dk1>
      <a:lt1>
        <a:srgbClr val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807</Words>
  <Application>Microsoft Office PowerPoint</Application>
  <PresentationFormat>Widescreen</PresentationFormat>
  <Paragraphs>107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Century Gothic</vt:lpstr>
      <vt:lpstr>Rockwell</vt:lpstr>
      <vt:lpstr>Noto Sans Symbols</vt:lpstr>
      <vt:lpstr>Arial</vt:lpstr>
      <vt:lpstr>Times</vt:lpstr>
      <vt:lpstr>Bookman Old Style</vt:lpstr>
      <vt:lpstr>Calibri</vt:lpstr>
      <vt:lpstr>Wood Type</vt:lpstr>
      <vt:lpstr>HEART DISEASE </vt:lpstr>
      <vt:lpstr>ABOUT THE DATA</vt:lpstr>
      <vt:lpstr>Attribute Information:</vt:lpstr>
      <vt:lpstr>THE LIBRARIES USED:</vt:lpstr>
      <vt:lpstr>Data Preprocessing:</vt:lpstr>
      <vt:lpstr>OUTLIER DETECTION:</vt:lpstr>
      <vt:lpstr>OUTLIER DETECTION:</vt:lpstr>
      <vt:lpstr>Correlation</vt:lpstr>
      <vt:lpstr>HEART DISEASE:</vt:lpstr>
      <vt:lpstr>HEART DISEASE:</vt:lpstr>
      <vt:lpstr>MODEL BUILDING:</vt:lpstr>
      <vt:lpstr>MODEL OUTPUT:</vt:lpstr>
      <vt:lpstr>MODEL OUTPUT:</vt:lpstr>
      <vt:lpstr>THANK YOU</vt:lpstr>
      <vt:lpstr>https://github.com/vedang13sawant/Pythonproject19-20.git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</dc:title>
  <dc:creator>VEDANG SAWANT</dc:creator>
  <cp:lastModifiedBy>VEDANG SAWANT</cp:lastModifiedBy>
  <cp:revision>21</cp:revision>
  <dcterms:created xsi:type="dcterms:W3CDTF">2019-06-10T15:37:34Z</dcterms:created>
  <dcterms:modified xsi:type="dcterms:W3CDTF">2020-03-20T08:17:33Z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