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7"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21-Apr-22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21-Apr-22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7151CEM Computing Individual Research Project</a:t>
            </a:r>
            <a:endParaRPr lang="en-US" sz="4400" dirty="0"/>
          </a:p>
        </p:txBody>
      </p:sp>
      <p:sp>
        <p:nvSpPr>
          <p:cNvPr id="3" name="Subtitle 2"/>
          <p:cNvSpPr>
            <a:spLocks noGrp="1"/>
          </p:cNvSpPr>
          <p:nvPr>
            <p:ph type="subTitle" idx="1"/>
          </p:nvPr>
        </p:nvSpPr>
        <p:spPr/>
        <p:txBody>
          <a:bodyPr/>
          <a:lstStyle/>
          <a:p>
            <a:r>
              <a:rPr lang="en-US" dirty="0" smtClean="0"/>
              <a:t>Name: Vedan Yadav </a:t>
            </a:r>
            <a:r>
              <a:rPr lang="en-US" dirty="0" err="1" smtClean="0"/>
              <a:t>Gokul</a:t>
            </a:r>
            <a:endParaRPr lang="en-US" dirty="0" smtClean="0"/>
          </a:p>
          <a:p>
            <a:r>
              <a:rPr lang="en-US" dirty="0" smtClean="0"/>
              <a:t>Student Id: 11479310</a:t>
            </a:r>
            <a:endParaRPr lang="en-US" dirty="0"/>
          </a:p>
        </p:txBody>
      </p:sp>
    </p:spTree>
    <p:extLst>
      <p:ext uri="{BB962C8B-B14F-4D97-AF65-F5344CB8AC3E}">
        <p14:creationId xmlns:p14="http://schemas.microsoft.com/office/powerpoint/2010/main" val="27094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Multinomial Naïve Bayes </a:t>
            </a:r>
            <a:r>
              <a:rPr lang="en-US" dirty="0" smtClean="0"/>
              <a:t>Testing Accuracy </a:t>
            </a:r>
            <a:r>
              <a:rPr lang="en-US" dirty="0"/>
              <a:t>: </a:t>
            </a:r>
            <a:r>
              <a:rPr lang="en-US" dirty="0" smtClean="0"/>
              <a:t>76.6 %</a:t>
            </a:r>
          </a:p>
          <a:p>
            <a:endParaRPr lang="en-US" dirty="0" smtClean="0"/>
          </a:p>
          <a:p>
            <a:pPr marL="0" indent="0">
              <a:buNone/>
            </a:pPr>
            <a:r>
              <a:rPr lang="en-US" dirty="0"/>
              <a:t>Confusion Matrix:</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770" y="2576055"/>
            <a:ext cx="4393651" cy="3149206"/>
          </a:xfrm>
          <a:prstGeom prst="rect">
            <a:avLst/>
          </a:prstGeom>
        </p:spPr>
      </p:pic>
    </p:spTree>
    <p:extLst>
      <p:ext uri="{BB962C8B-B14F-4D97-AF65-F5344CB8AC3E}">
        <p14:creationId xmlns:p14="http://schemas.microsoft.com/office/powerpoint/2010/main" val="124128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65797"/>
            <a:ext cx="8946541" cy="4195481"/>
          </a:xfrm>
        </p:spPr>
        <p:txBody>
          <a:bodyPr/>
          <a:lstStyle/>
          <a:p>
            <a:r>
              <a:rPr lang="en-US" dirty="0" smtClean="0"/>
              <a:t>Random Forest Classifier Validation </a:t>
            </a:r>
            <a:r>
              <a:rPr lang="en-US" dirty="0"/>
              <a:t>Accuracy : </a:t>
            </a:r>
            <a:r>
              <a:rPr lang="en-US" dirty="0" smtClean="0"/>
              <a:t>74.8 %</a:t>
            </a:r>
          </a:p>
          <a:p>
            <a:endParaRPr lang="en-US" dirty="0"/>
          </a:p>
          <a:p>
            <a:pPr marL="0" indent="0">
              <a:buNone/>
            </a:pPr>
            <a:r>
              <a:rPr lang="en-US" dirty="0"/>
              <a:t>Confusion Matrix:</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053" y="2588934"/>
            <a:ext cx="4393651" cy="3149206"/>
          </a:xfrm>
          <a:prstGeom prst="rect">
            <a:avLst/>
          </a:prstGeom>
        </p:spPr>
      </p:pic>
    </p:spTree>
    <p:extLst>
      <p:ext uri="{BB962C8B-B14F-4D97-AF65-F5344CB8AC3E}">
        <p14:creationId xmlns:p14="http://schemas.microsoft.com/office/powerpoint/2010/main" val="50510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Random Forest Classifier Testing Accuracy </a:t>
            </a:r>
            <a:r>
              <a:rPr lang="en-US" dirty="0"/>
              <a:t>: </a:t>
            </a:r>
            <a:r>
              <a:rPr lang="en-US" dirty="0" smtClean="0"/>
              <a:t>73.5 %</a:t>
            </a:r>
          </a:p>
          <a:p>
            <a:endParaRPr lang="en-US" dirty="0"/>
          </a:p>
          <a:p>
            <a:pPr marL="0" indent="0">
              <a:buNone/>
            </a:pPr>
            <a:r>
              <a:rPr lang="en-US" dirty="0"/>
              <a:t>Confusion Matrix:</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841" y="2691523"/>
            <a:ext cx="4393651" cy="3149206"/>
          </a:xfrm>
          <a:prstGeom prst="rect">
            <a:avLst/>
          </a:prstGeom>
        </p:spPr>
      </p:pic>
    </p:spTree>
    <p:extLst>
      <p:ext uri="{BB962C8B-B14F-4D97-AF65-F5344CB8AC3E}">
        <p14:creationId xmlns:p14="http://schemas.microsoft.com/office/powerpoint/2010/main" val="364282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27" y="-358651"/>
            <a:ext cx="9404723" cy="1400530"/>
          </a:xfrm>
        </p:spPr>
        <p:txBody>
          <a:bodyPr/>
          <a:lstStyle/>
          <a:p>
            <a:endParaRPr lang="en-US" dirty="0"/>
          </a:p>
        </p:txBody>
      </p:sp>
      <p:sp>
        <p:nvSpPr>
          <p:cNvPr id="3" name="Content Placeholder 2"/>
          <p:cNvSpPr>
            <a:spLocks noGrp="1"/>
          </p:cNvSpPr>
          <p:nvPr>
            <p:ph idx="1"/>
          </p:nvPr>
        </p:nvSpPr>
        <p:spPr>
          <a:xfrm>
            <a:off x="911109" y="1408975"/>
            <a:ext cx="8946541" cy="4195481"/>
          </a:xfrm>
        </p:spPr>
        <p:txBody>
          <a:bodyPr/>
          <a:lstStyle/>
          <a:p>
            <a:r>
              <a:rPr lang="en-US" dirty="0" smtClean="0"/>
              <a:t>Long Short-Term Memory (LSTM) accuracy : 77.6%</a:t>
            </a:r>
          </a:p>
          <a:p>
            <a:pPr marL="0" indent="0">
              <a:buNone/>
            </a:pPr>
            <a:endParaRPr lang="en-US" dirty="0" smtClean="0"/>
          </a:p>
          <a:p>
            <a:pPr marL="0" indent="0">
              <a:buNone/>
            </a:pPr>
            <a:r>
              <a:rPr lang="en-US" dirty="0" smtClean="0"/>
              <a:t>  </a:t>
            </a:r>
            <a:r>
              <a:rPr lang="en-US" dirty="0" smtClean="0"/>
              <a:t> </a:t>
            </a:r>
            <a:r>
              <a:rPr lang="en-US" dirty="0" smtClean="0"/>
              <a:t>Loss with Epochs: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784" y="2617988"/>
            <a:ext cx="4801694" cy="3353564"/>
          </a:xfrm>
          <a:prstGeom prst="rect">
            <a:avLst/>
          </a:prstGeom>
        </p:spPr>
      </p:pic>
    </p:spTree>
    <p:extLst>
      <p:ext uri="{BB962C8B-B14F-4D97-AF65-F5344CB8AC3E}">
        <p14:creationId xmlns:p14="http://schemas.microsoft.com/office/powerpoint/2010/main" val="281710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LSTM Testing Accuracy with Epochs: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33" y="2473876"/>
            <a:ext cx="4725477" cy="3353564"/>
          </a:xfrm>
          <a:prstGeom prst="rect">
            <a:avLst/>
          </a:prstGeom>
        </p:spPr>
      </p:pic>
    </p:spTree>
    <p:extLst>
      <p:ext uri="{BB962C8B-B14F-4D97-AF65-F5344CB8AC3E}">
        <p14:creationId xmlns:p14="http://schemas.microsoft.com/office/powerpoint/2010/main" val="83803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46976" y="1068946"/>
            <a:ext cx="9302878" cy="5179453"/>
          </a:xfrm>
        </p:spPr>
        <p:txBody>
          <a:bodyPr/>
          <a:lstStyle/>
          <a:p>
            <a:endParaRPr lang="en-US" dirty="0" smtClean="0"/>
          </a:p>
          <a:p>
            <a:r>
              <a:rPr lang="en-US" dirty="0" smtClean="0"/>
              <a:t>CNN </a:t>
            </a:r>
            <a:r>
              <a:rPr lang="en-US" dirty="0"/>
              <a:t>accuracy : </a:t>
            </a:r>
            <a:r>
              <a:rPr lang="en-US" dirty="0" smtClean="0"/>
              <a:t>85.8%</a:t>
            </a:r>
            <a:endParaRPr lang="en-US" dirty="0"/>
          </a:p>
          <a:p>
            <a:pPr marL="0" indent="0">
              <a:buNone/>
            </a:pPr>
            <a:endParaRPr lang="en-US" dirty="0"/>
          </a:p>
          <a:p>
            <a:pPr marL="0" indent="0">
              <a:buNone/>
            </a:pPr>
            <a:r>
              <a:rPr lang="en-US" dirty="0" smtClean="0"/>
              <a:t>CNN Loss with epochs: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2" y="2628573"/>
            <a:ext cx="4800000" cy="3352381"/>
          </a:xfrm>
          <a:prstGeom prst="rect">
            <a:avLst/>
          </a:prstGeom>
        </p:spPr>
      </p:pic>
    </p:spTree>
    <p:extLst>
      <p:ext uri="{BB962C8B-B14F-4D97-AF65-F5344CB8AC3E}">
        <p14:creationId xmlns:p14="http://schemas.microsoft.com/office/powerpoint/2010/main" val="69972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CNN Accuracy with epochs: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677" y="2474467"/>
            <a:ext cx="4723809" cy="3352381"/>
          </a:xfrm>
          <a:prstGeom prst="rect">
            <a:avLst/>
          </a:prstGeom>
        </p:spPr>
      </p:pic>
    </p:spTree>
    <p:extLst>
      <p:ext uri="{BB962C8B-B14F-4D97-AF65-F5344CB8AC3E}">
        <p14:creationId xmlns:p14="http://schemas.microsoft.com/office/powerpoint/2010/main" val="155076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312" y="1287888"/>
            <a:ext cx="8946541" cy="4960512"/>
          </a:xfrm>
        </p:spPr>
        <p:txBody>
          <a:bodyPr>
            <a:normAutofit fontScale="92500" lnSpcReduction="10000"/>
          </a:bodyPr>
          <a:lstStyle/>
          <a:p>
            <a:r>
              <a:rPr lang="en-US" dirty="0" smtClean="0"/>
              <a:t>We applied Machine Learning models and Deep Learning models for topic classification of Wikipedia articles.</a:t>
            </a:r>
          </a:p>
          <a:p>
            <a:r>
              <a:rPr lang="en-US" dirty="0" smtClean="0"/>
              <a:t>All the models performed very well. The accuracy was around 70-75% for most of the models</a:t>
            </a:r>
            <a:r>
              <a:rPr lang="en-US" dirty="0" smtClean="0"/>
              <a:t>. It was surprising to see simple models with such high accuracy performing the Wikipedia topic classification.</a:t>
            </a:r>
            <a:endParaRPr lang="en-US" dirty="0" smtClean="0"/>
          </a:p>
          <a:p>
            <a:r>
              <a:rPr lang="en-US" dirty="0" smtClean="0"/>
              <a:t>LSTM didn’t increase the performance on the testing set by a substantial amount as one would expect from a complex RNN technique. The reason might be due to the balanced and anomaly less dataset that we created by ourselves. The higher accuracy on the testing set of all models means that the dataset was not complex enough to make the models struggle</a:t>
            </a:r>
            <a:r>
              <a:rPr lang="en-US" dirty="0" smtClean="0"/>
              <a:t>.</a:t>
            </a:r>
          </a:p>
          <a:p>
            <a:r>
              <a:rPr lang="en-US" dirty="0" smtClean="0"/>
              <a:t>The model with the highest testing accuracy was CNN with an accuracy of 85.8%. It’s performance was significantly better compared any other models. So for any future applications of topic classification on Wikipedia articles, CNN is definitely recommended </a:t>
            </a:r>
            <a:r>
              <a:rPr lang="en-US" dirty="0" err="1" smtClean="0"/>
              <a:t>accoeding</a:t>
            </a:r>
            <a:r>
              <a:rPr lang="en-US" dirty="0" smtClean="0"/>
              <a:t> to our dataset.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10383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Text Classification Application and use cases- Shashank Gupta, </a:t>
            </a:r>
            <a:r>
              <a:rPr lang="en-US" dirty="0" err="1" smtClean="0"/>
              <a:t>Towardsdatascience</a:t>
            </a:r>
            <a:r>
              <a:rPr lang="en-US" dirty="0" smtClean="0"/>
              <a:t>. Feb 20 2018.</a:t>
            </a:r>
          </a:p>
          <a:p>
            <a:pPr marL="0" indent="0">
              <a:buNone/>
            </a:pPr>
            <a:r>
              <a:rPr lang="en-US" dirty="0" smtClean="0"/>
              <a:t>2. </a:t>
            </a:r>
            <a:r>
              <a:rPr lang="en-US" dirty="0" err="1" smtClean="0"/>
              <a:t>JinXiong</a:t>
            </a:r>
            <a:r>
              <a:rPr lang="en-US" dirty="0" smtClean="0"/>
              <a:t> </a:t>
            </a:r>
            <a:r>
              <a:rPr lang="en-US" dirty="0"/>
              <a:t>Yang, Liang Bai, and </a:t>
            </a:r>
            <a:r>
              <a:rPr lang="en-US" dirty="0" err="1"/>
              <a:t>Yanming</a:t>
            </a:r>
            <a:r>
              <a:rPr lang="en-US" dirty="0"/>
              <a:t> </a:t>
            </a:r>
            <a:r>
              <a:rPr lang="en-US" dirty="0" err="1"/>
              <a:t>Guo</a:t>
            </a:r>
            <a:r>
              <a:rPr lang="en-US" dirty="0"/>
              <a:t>. 2020. A survey of text classification models. In Proceedings of the 2020 2nd International Conference on Robotics, Intelligent Control and Artificial Intelligence (RICAI 2020). Association for Computing Machinery, New York, NY, USA, 327–334. </a:t>
            </a:r>
            <a:r>
              <a:rPr lang="en-US" dirty="0" err="1"/>
              <a:t>DOI:https</a:t>
            </a:r>
            <a:r>
              <a:rPr lang="en-US" dirty="0"/>
              <a:t>://doi.org/10.1145/3438872.3439101</a:t>
            </a:r>
          </a:p>
          <a:p>
            <a:pPr marL="0" indent="0">
              <a:buNone/>
            </a:pPr>
            <a:r>
              <a:rPr lang="en-US" dirty="0" smtClean="0"/>
              <a:t>3. </a:t>
            </a:r>
            <a:r>
              <a:rPr lang="en-US" dirty="0" err="1" smtClean="0"/>
              <a:t>Shervin</a:t>
            </a:r>
            <a:r>
              <a:rPr lang="en-US" dirty="0" smtClean="0"/>
              <a:t> </a:t>
            </a:r>
            <a:r>
              <a:rPr lang="en-US" dirty="0" err="1"/>
              <a:t>Minaee</a:t>
            </a:r>
            <a:r>
              <a:rPr lang="en-US" dirty="0"/>
              <a:t>, </a:t>
            </a:r>
            <a:r>
              <a:rPr lang="en-US" dirty="0" err="1"/>
              <a:t>Nal</a:t>
            </a:r>
            <a:r>
              <a:rPr lang="en-US" dirty="0"/>
              <a:t> </a:t>
            </a:r>
            <a:r>
              <a:rPr lang="en-US" dirty="0" err="1"/>
              <a:t>Kalchbrenner</a:t>
            </a:r>
            <a:r>
              <a:rPr lang="en-US" dirty="0"/>
              <a:t>, Erik Cambria, </a:t>
            </a:r>
            <a:r>
              <a:rPr lang="en-US" dirty="0" err="1"/>
              <a:t>Narjes</a:t>
            </a:r>
            <a:r>
              <a:rPr lang="en-US" dirty="0"/>
              <a:t> </a:t>
            </a:r>
            <a:r>
              <a:rPr lang="en-US" dirty="0" err="1"/>
              <a:t>Nikzad</a:t>
            </a:r>
            <a:r>
              <a:rPr lang="en-US" dirty="0"/>
              <a:t>, </a:t>
            </a:r>
            <a:r>
              <a:rPr lang="en-US" dirty="0" err="1"/>
              <a:t>Meysam</a:t>
            </a:r>
            <a:r>
              <a:rPr lang="en-US" dirty="0"/>
              <a:t> </a:t>
            </a:r>
            <a:r>
              <a:rPr lang="en-US" dirty="0" err="1"/>
              <a:t>Chenaghlu</a:t>
            </a:r>
            <a:r>
              <a:rPr lang="en-US" dirty="0"/>
              <a:t>, and </a:t>
            </a:r>
            <a:r>
              <a:rPr lang="en-US" dirty="0" err="1"/>
              <a:t>Jianfeng</a:t>
            </a:r>
            <a:r>
              <a:rPr lang="en-US" dirty="0"/>
              <a:t> Gao. 2021. Deep Learning--based Text Classification: A Comprehensive Review. ACM </a:t>
            </a:r>
            <a:r>
              <a:rPr lang="en-US" dirty="0" err="1"/>
              <a:t>Comput</a:t>
            </a:r>
            <a:r>
              <a:rPr lang="en-US" dirty="0"/>
              <a:t>. </a:t>
            </a:r>
            <a:r>
              <a:rPr lang="en-US" dirty="0" err="1"/>
              <a:t>Surv</a:t>
            </a:r>
            <a:r>
              <a:rPr lang="en-US" dirty="0"/>
              <a:t>. 54, 3, Article 62 (April 2022), 40 pages. </a:t>
            </a:r>
            <a:r>
              <a:rPr lang="en-US" dirty="0" err="1"/>
              <a:t>DOI:https</a:t>
            </a:r>
            <a:r>
              <a:rPr lang="en-US" dirty="0"/>
              <a:t>://doi.org/10.1145/3439726</a:t>
            </a:r>
          </a:p>
          <a:p>
            <a:pPr marL="457200" indent="-457200">
              <a:buFont typeface="+mj-lt"/>
              <a:buAutoNum type="arabicPeriod"/>
            </a:pPr>
            <a:endParaRPr lang="en-US" dirty="0"/>
          </a:p>
        </p:txBody>
      </p:sp>
    </p:spTree>
    <p:extLst>
      <p:ext uri="{BB962C8B-B14F-4D97-AF65-F5344CB8AC3E}">
        <p14:creationId xmlns:p14="http://schemas.microsoft.com/office/powerpoint/2010/main" val="100645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4. </a:t>
            </a:r>
            <a:r>
              <a:rPr lang="en-US" dirty="0" err="1" smtClean="0"/>
              <a:t>Yifan</a:t>
            </a:r>
            <a:r>
              <a:rPr lang="en-US" dirty="0" smtClean="0"/>
              <a:t> </a:t>
            </a:r>
            <a:r>
              <a:rPr lang="en-US" dirty="0"/>
              <a:t>Zhou. 2020. A Review of Text Classification Based on Deep Learning. In Proceedings of the 2020 3rd International Conference on </a:t>
            </a:r>
            <a:r>
              <a:rPr lang="en-US" dirty="0" err="1"/>
              <a:t>Geoinformatics</a:t>
            </a:r>
            <a:r>
              <a:rPr lang="en-US" dirty="0"/>
              <a:t> and Data Analysis (ICGDA 2020). Association for Computing Machinery, New York, NY, USA, 132–136. </a:t>
            </a:r>
            <a:r>
              <a:rPr lang="en-US" dirty="0" err="1"/>
              <a:t>DOI:https</a:t>
            </a:r>
            <a:r>
              <a:rPr lang="en-US" dirty="0"/>
              <a:t>://doi.org/10.1145/3397056.3397082</a:t>
            </a:r>
          </a:p>
          <a:p>
            <a:pPr marL="0" lvl="0" indent="0">
              <a:buNone/>
            </a:pPr>
            <a:r>
              <a:rPr lang="en-US" dirty="0" smtClean="0"/>
              <a:t>5. Athanasios </a:t>
            </a:r>
            <a:r>
              <a:rPr lang="en-US" dirty="0" err="1"/>
              <a:t>Tzimourtas</a:t>
            </a:r>
            <a:r>
              <a:rPr lang="en-US" dirty="0"/>
              <a:t>, Spyros </a:t>
            </a:r>
            <a:r>
              <a:rPr lang="en-US" dirty="0" err="1"/>
              <a:t>Bakalakos</a:t>
            </a:r>
            <a:r>
              <a:rPr lang="en-US" dirty="0"/>
              <a:t>, </a:t>
            </a:r>
            <a:r>
              <a:rPr lang="en-US" dirty="0" err="1"/>
              <a:t>Panagiota</a:t>
            </a:r>
            <a:r>
              <a:rPr lang="en-US" dirty="0"/>
              <a:t> </a:t>
            </a:r>
            <a:r>
              <a:rPr lang="en-US" dirty="0" err="1"/>
              <a:t>Tselenti</a:t>
            </a:r>
            <a:r>
              <a:rPr lang="en-US" dirty="0"/>
              <a:t>, and Athanasios </a:t>
            </a:r>
            <a:r>
              <a:rPr lang="en-US" dirty="0" err="1"/>
              <a:t>Voulodimos</a:t>
            </a:r>
            <a:r>
              <a:rPr lang="en-US" dirty="0"/>
              <a:t>. 2021. An exploration on text classification using machine learning techniques. In 25th Pan-Hellenic Conference on Informatics (PCI 2021). Association for Computing Machinery, New York, NY, USA, 247–249. </a:t>
            </a:r>
            <a:r>
              <a:rPr lang="en-US" dirty="0" err="1"/>
              <a:t>DOI:https</a:t>
            </a:r>
            <a:r>
              <a:rPr lang="en-US" dirty="0"/>
              <a:t>://doi.org/10.1145/3503823.3503869</a:t>
            </a:r>
          </a:p>
          <a:p>
            <a:pPr marL="0" lvl="0" indent="0">
              <a:buNone/>
            </a:pPr>
            <a:r>
              <a:rPr lang="en-US" dirty="0" smtClean="0"/>
              <a:t>6. Athanasios </a:t>
            </a:r>
            <a:r>
              <a:rPr lang="en-US" dirty="0" err="1"/>
              <a:t>Tzimourtas</a:t>
            </a:r>
            <a:r>
              <a:rPr lang="en-US" dirty="0"/>
              <a:t>, Spyros </a:t>
            </a:r>
            <a:r>
              <a:rPr lang="en-US" dirty="0" err="1"/>
              <a:t>Bakalakos</a:t>
            </a:r>
            <a:r>
              <a:rPr lang="en-US" dirty="0"/>
              <a:t>, </a:t>
            </a:r>
            <a:r>
              <a:rPr lang="en-US" dirty="0" err="1"/>
              <a:t>Panagiota</a:t>
            </a:r>
            <a:r>
              <a:rPr lang="en-US" dirty="0"/>
              <a:t> </a:t>
            </a:r>
            <a:r>
              <a:rPr lang="en-US" dirty="0" err="1"/>
              <a:t>Tselenti</a:t>
            </a:r>
            <a:r>
              <a:rPr lang="en-US" dirty="0"/>
              <a:t>, and Athanasios </a:t>
            </a:r>
            <a:r>
              <a:rPr lang="en-US" dirty="0" err="1"/>
              <a:t>Voulodimos</a:t>
            </a:r>
            <a:r>
              <a:rPr lang="en-US" dirty="0"/>
              <a:t>. 2021. An exploration on text classification using machine learning techniques. In 25th Pan-Hellenic Conference on Informatics (PCI 2021). Association for Computing Machinery, New York, NY, USA, 247–249. </a:t>
            </a:r>
            <a:r>
              <a:rPr lang="en-US" dirty="0" err="1"/>
              <a:t>DOI:https</a:t>
            </a:r>
            <a:r>
              <a:rPr lang="en-US" dirty="0"/>
              <a:t>://doi.org/10.1145/3503823.3503869</a:t>
            </a:r>
          </a:p>
          <a:p>
            <a:pPr marL="0" indent="0">
              <a:buNone/>
            </a:pPr>
            <a:endParaRPr lang="en-US" dirty="0"/>
          </a:p>
        </p:txBody>
      </p:sp>
    </p:spTree>
    <p:extLst>
      <p:ext uri="{BB962C8B-B14F-4D97-AF65-F5344CB8AC3E}">
        <p14:creationId xmlns:p14="http://schemas.microsoft.com/office/powerpoint/2010/main" val="100645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Text classification is the task of labelling natural language texts with relevant categories from a predefined dataset [1].</a:t>
            </a:r>
          </a:p>
          <a:p>
            <a:r>
              <a:rPr lang="en-US" dirty="0" smtClean="0"/>
              <a:t>Text classification has significant use various number of fields like entertainment, Academia and Government.</a:t>
            </a:r>
          </a:p>
          <a:p>
            <a:r>
              <a:rPr lang="en-US" dirty="0" smtClean="0"/>
              <a:t>The data that is going to be classified in this project is Wikipedia data, which is publicly available.</a:t>
            </a:r>
          </a:p>
          <a:p>
            <a:r>
              <a:rPr lang="en-US" dirty="0"/>
              <a:t>The aim of the project is to compare the performance of different Machine Learning and Deep Learning techniques, reason their performance and identify the best performing techniques on Wikipedia article classification.</a:t>
            </a:r>
            <a:endParaRPr lang="en-US" dirty="0" smtClean="0"/>
          </a:p>
          <a:p>
            <a:endParaRPr lang="en-US" dirty="0"/>
          </a:p>
        </p:txBody>
      </p:sp>
    </p:spTree>
    <p:extLst>
      <p:ext uri="{BB962C8B-B14F-4D97-AF65-F5344CB8AC3E}">
        <p14:creationId xmlns:p14="http://schemas.microsoft.com/office/powerpoint/2010/main" val="281662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7. </a:t>
            </a:r>
            <a:r>
              <a:rPr lang="en-US" dirty="0" err="1" smtClean="0"/>
              <a:t>Mariem</a:t>
            </a:r>
            <a:r>
              <a:rPr lang="en-US" dirty="0" smtClean="0"/>
              <a:t> </a:t>
            </a:r>
            <a:r>
              <a:rPr lang="en-US" dirty="0" err="1"/>
              <a:t>Bounabi</a:t>
            </a:r>
            <a:r>
              <a:rPr lang="en-US" dirty="0"/>
              <a:t>, Karim El </a:t>
            </a:r>
            <a:r>
              <a:rPr lang="en-US" dirty="0" err="1"/>
              <a:t>Moutaouakil</a:t>
            </a:r>
            <a:r>
              <a:rPr lang="en-US" dirty="0"/>
              <a:t>, and Khalid Satori. 2019. Text classification using Fuzzy TF-IDF and Machine Learning Models. In Proceedings of the 4th International Conference on Big Data and Internet of Things (BDIoT'19). Association for Computing Machinery, New York, NY, USA, Article 18, 1–6. </a:t>
            </a:r>
            <a:r>
              <a:rPr lang="en-US" dirty="0" err="1"/>
              <a:t>DOI:https</a:t>
            </a:r>
            <a:r>
              <a:rPr lang="en-US" dirty="0"/>
              <a:t>://doi.org/10.1145/3372938.3372956</a:t>
            </a:r>
          </a:p>
          <a:p>
            <a:pPr marL="0" lvl="0" indent="0">
              <a:buNone/>
            </a:pPr>
            <a:r>
              <a:rPr lang="en-US" dirty="0" smtClean="0"/>
              <a:t>8. Yasser </a:t>
            </a:r>
            <a:r>
              <a:rPr lang="en-US" dirty="0"/>
              <a:t>Ali </a:t>
            </a:r>
            <a:r>
              <a:rPr lang="en-US" dirty="0" err="1"/>
              <a:t>Alshehri</a:t>
            </a:r>
            <a:r>
              <a:rPr lang="en-US" dirty="0"/>
              <a:t>. 2020. Text mining for incoming tasks based on the urgency/importance factors and task classification using machine learning tools. In Proceedings of the 2020 the 4th International Conference on Compute and Data Analysis (ICCDA 2020). Association for Computing Machinery, New York, NY, USA, 183–189. </a:t>
            </a:r>
            <a:r>
              <a:rPr lang="en-US" dirty="0" err="1"/>
              <a:t>DOI:https</a:t>
            </a:r>
            <a:r>
              <a:rPr lang="en-US" dirty="0"/>
              <a:t>://doi.org/10.1145/3388142.3388153</a:t>
            </a:r>
          </a:p>
          <a:p>
            <a:pPr marL="0" lvl="0" indent="0">
              <a:buNone/>
            </a:pPr>
            <a:r>
              <a:rPr lang="en-US" dirty="0" smtClean="0"/>
              <a:t>9. Ahmed </a:t>
            </a:r>
            <a:r>
              <a:rPr lang="en-US" dirty="0" err="1"/>
              <a:t>Alsanad</a:t>
            </a:r>
            <a:r>
              <a:rPr lang="en-US" dirty="0"/>
              <a:t>. 2018. Arabic Topic Detection Using Discriminative Multi nominal Naïve Bayes and Frequency Transforms. In Proceedings of the 2018 International Conference on Signal Processing and Machine Learning (SPML '18). Association for Computing Machinery, New York, NY, USA, 17–21. </a:t>
            </a:r>
            <a:r>
              <a:rPr lang="en-US" dirty="0" err="1"/>
              <a:t>DOI:https</a:t>
            </a:r>
            <a:r>
              <a:rPr lang="en-US" dirty="0"/>
              <a:t>://doi.org/10.1145/3297067.3297095</a:t>
            </a:r>
          </a:p>
          <a:p>
            <a:endParaRPr lang="en-US" dirty="0"/>
          </a:p>
        </p:txBody>
      </p:sp>
    </p:spTree>
    <p:extLst>
      <p:ext uri="{BB962C8B-B14F-4D97-AF65-F5344CB8AC3E}">
        <p14:creationId xmlns:p14="http://schemas.microsoft.com/office/powerpoint/2010/main" val="326583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10. </a:t>
            </a:r>
            <a:r>
              <a:rPr lang="en-US" dirty="0" err="1" smtClean="0"/>
              <a:t>Rifat</a:t>
            </a:r>
            <a:r>
              <a:rPr lang="en-US" dirty="0" smtClean="0"/>
              <a:t> </a:t>
            </a:r>
            <a:r>
              <a:rPr lang="en-US" dirty="0"/>
              <a:t>Rahman. 2020. A Benchmark Study on Machine Learning Methods using Several Feature Extraction Techniques for News Genre Detection from Bangla News Articles &amp; Titles. In 7th International Conference on Networking, Systems and Security (7th </a:t>
            </a:r>
            <a:r>
              <a:rPr lang="en-US" dirty="0" err="1"/>
              <a:t>NSysS</a:t>
            </a:r>
            <a:r>
              <a:rPr lang="en-US" dirty="0"/>
              <a:t> 2020). Association for Computing Machinery, New York, NY, USA, 25–35. </a:t>
            </a:r>
            <a:r>
              <a:rPr lang="en-US" dirty="0" err="1"/>
              <a:t>DOI:https</a:t>
            </a:r>
            <a:r>
              <a:rPr lang="en-US" dirty="0"/>
              <a:t>://doi.org/10.1145/3428363.3428373</a:t>
            </a:r>
          </a:p>
          <a:p>
            <a:pPr marL="0" lvl="0" indent="0">
              <a:buNone/>
            </a:pPr>
            <a:r>
              <a:rPr lang="en-US" dirty="0" smtClean="0"/>
              <a:t>11. Bang </a:t>
            </a:r>
            <a:r>
              <a:rPr lang="en-US" dirty="0"/>
              <a:t>An, </a:t>
            </a:r>
            <a:r>
              <a:rPr lang="en-US" dirty="0" err="1"/>
              <a:t>Wenjun</a:t>
            </a:r>
            <a:r>
              <a:rPr lang="en-US" dirty="0"/>
              <a:t> Wu, and </a:t>
            </a:r>
            <a:r>
              <a:rPr lang="en-US" dirty="0" err="1"/>
              <a:t>Huimin</a:t>
            </a:r>
            <a:r>
              <a:rPr lang="en-US" dirty="0"/>
              <a:t> Han. 2018. Deep Active Learning for Text Classification. In Proceedings of the 2nd International Conference on Vision, Image and Signal Processing (ICVISP 2018). Association for Computing Machinery, New York, NY, USA, Article 22, 1–6. </a:t>
            </a:r>
            <a:r>
              <a:rPr lang="en-US" dirty="0" err="1"/>
              <a:t>DOI:https</a:t>
            </a:r>
            <a:r>
              <a:rPr lang="en-US" dirty="0"/>
              <a:t>://doi.org/10.1145/3271553.3271578</a:t>
            </a:r>
          </a:p>
          <a:p>
            <a:pPr marL="0" lvl="0" indent="0">
              <a:buNone/>
            </a:pPr>
            <a:r>
              <a:rPr lang="en-US" dirty="0" smtClean="0"/>
              <a:t>12. </a:t>
            </a:r>
            <a:r>
              <a:rPr lang="en-US" dirty="0" err="1" smtClean="0"/>
              <a:t>Jingli</a:t>
            </a:r>
            <a:r>
              <a:rPr lang="en-US" dirty="0" smtClean="0"/>
              <a:t> </a:t>
            </a:r>
            <a:r>
              <a:rPr lang="en-US" dirty="0"/>
              <a:t>Wang, Ashok </a:t>
            </a:r>
            <a:r>
              <a:rPr lang="en-US" dirty="0" err="1"/>
              <a:t>Bhowmick</a:t>
            </a:r>
            <a:r>
              <a:rPr lang="en-US" dirty="0"/>
              <a:t>, </a:t>
            </a:r>
            <a:r>
              <a:rPr lang="en-US" dirty="0" err="1"/>
              <a:t>Mucahit</a:t>
            </a:r>
            <a:r>
              <a:rPr lang="en-US" dirty="0"/>
              <a:t> </a:t>
            </a:r>
            <a:r>
              <a:rPr lang="en-US" dirty="0" err="1"/>
              <a:t>Cevik</a:t>
            </a:r>
            <a:r>
              <a:rPr lang="en-US" dirty="0"/>
              <a:t>, and </a:t>
            </a:r>
            <a:r>
              <a:rPr lang="en-US" dirty="0" err="1"/>
              <a:t>Ayse</a:t>
            </a:r>
            <a:r>
              <a:rPr lang="en-US" dirty="0"/>
              <a:t> </a:t>
            </a:r>
            <a:r>
              <a:rPr lang="en-US" dirty="0" err="1"/>
              <a:t>Basar</a:t>
            </a:r>
            <a:r>
              <a:rPr lang="en-US" dirty="0"/>
              <a:t>. 2020. Deep learning approaches to classify the relevance and sentiment of news articles to the economy. In Proceedings of the 30th Annual International Conference on Computer Science and Software Engineering (CASCON '20). IBM Corp., USA, 207–216.</a:t>
            </a:r>
          </a:p>
          <a:p>
            <a:endParaRPr lang="en-US" dirty="0"/>
          </a:p>
        </p:txBody>
      </p:sp>
    </p:spTree>
    <p:extLst>
      <p:ext uri="{BB962C8B-B14F-4D97-AF65-F5344CB8AC3E}">
        <p14:creationId xmlns:p14="http://schemas.microsoft.com/office/powerpoint/2010/main" val="2398027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13. </a:t>
            </a:r>
            <a:r>
              <a:rPr lang="en-US" dirty="0" err="1" smtClean="0"/>
              <a:t>Zhengfei</a:t>
            </a:r>
            <a:r>
              <a:rPr lang="en-US" dirty="0" smtClean="0"/>
              <a:t> </a:t>
            </a:r>
            <a:r>
              <a:rPr lang="en-US" dirty="0"/>
              <a:t>Shen and </a:t>
            </a:r>
            <a:r>
              <a:rPr lang="en-US" dirty="0" err="1"/>
              <a:t>Shaohua</a:t>
            </a:r>
            <a:r>
              <a:rPr lang="en-US" dirty="0"/>
              <a:t> Zhang. 2020. A Novel Deep-Learning-Based Model for Medical Text Classification. In Proceedings of the 2020 9th International Conference on Computing and Pattern Recognition (ICCPR 2020). Association for Computing Machinery, New York, NY, USA, 267–273. </a:t>
            </a:r>
            <a:r>
              <a:rPr lang="en-US" dirty="0" err="1"/>
              <a:t>DOI:https</a:t>
            </a:r>
            <a:r>
              <a:rPr lang="en-US" dirty="0"/>
              <a:t>://doi.org/10.1145/3436369.3436469</a:t>
            </a:r>
          </a:p>
          <a:p>
            <a:pPr marL="0" lvl="0" indent="0">
              <a:buNone/>
            </a:pPr>
            <a:r>
              <a:rPr lang="en-US" dirty="0" smtClean="0"/>
              <a:t>14. Min </a:t>
            </a:r>
            <a:r>
              <a:rPr lang="en-US" dirty="0"/>
              <a:t>Yu and </a:t>
            </a:r>
            <a:r>
              <a:rPr lang="en-US" dirty="0" err="1"/>
              <a:t>Yian</a:t>
            </a:r>
            <a:r>
              <a:rPr lang="en-US" dirty="0"/>
              <a:t> Liu. 2021. Research on News Text Classification Based on Hybrid Model. In 2021 3rd International Conference on Artificial Intelligence and Advanced Manufacture (AIAM2021). Association for Computing Machinery, New York, NY, USA, 1234–1239. </a:t>
            </a:r>
            <a:r>
              <a:rPr lang="en-US" dirty="0" err="1"/>
              <a:t>DOI:https</a:t>
            </a:r>
            <a:r>
              <a:rPr lang="en-US" dirty="0"/>
              <a:t>://doi.org/10.1145/3495018.3495372</a:t>
            </a:r>
          </a:p>
          <a:p>
            <a:pPr marL="0" lvl="0" indent="0">
              <a:buNone/>
            </a:pPr>
            <a:r>
              <a:rPr lang="en-US" dirty="0" smtClean="0"/>
              <a:t>15. </a:t>
            </a:r>
            <a:r>
              <a:rPr lang="en-US" dirty="0" err="1" smtClean="0"/>
              <a:t>Xuewei</a:t>
            </a:r>
            <a:r>
              <a:rPr lang="en-US" dirty="0" smtClean="0"/>
              <a:t> </a:t>
            </a:r>
            <a:r>
              <a:rPr lang="en-US" dirty="0"/>
              <a:t>Li and </a:t>
            </a:r>
            <a:r>
              <a:rPr lang="en-US" dirty="0" err="1"/>
              <a:t>Hongyun</a:t>
            </a:r>
            <a:r>
              <a:rPr lang="en-US" dirty="0"/>
              <a:t> Ning. 2020. Chinese Text Classification Based on Hybrid Model of CNN and LSTM. In Proceedings of the 3rd International Conference on Data Science and Information Technology (DSIT 2020). Association for Computing Machinery, New York, NY, USA, 129–134. </a:t>
            </a:r>
            <a:r>
              <a:rPr lang="en-US" dirty="0" err="1"/>
              <a:t>DOI:https</a:t>
            </a:r>
            <a:r>
              <a:rPr lang="en-US" dirty="0"/>
              <a:t>://doi.org/10.1145/3414274.3414493</a:t>
            </a:r>
          </a:p>
          <a:p>
            <a:endParaRPr lang="en-US" dirty="0"/>
          </a:p>
        </p:txBody>
      </p:sp>
    </p:spTree>
    <p:extLst>
      <p:ext uri="{BB962C8B-B14F-4D97-AF65-F5344CB8AC3E}">
        <p14:creationId xmlns:p14="http://schemas.microsoft.com/office/powerpoint/2010/main" val="378132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works</a:t>
            </a:r>
            <a:endParaRPr lang="en-US" dirty="0"/>
          </a:p>
        </p:txBody>
      </p:sp>
      <p:sp>
        <p:nvSpPr>
          <p:cNvPr id="3" name="Content Placeholder 2"/>
          <p:cNvSpPr>
            <a:spLocks noGrp="1"/>
          </p:cNvSpPr>
          <p:nvPr>
            <p:ph idx="1"/>
          </p:nvPr>
        </p:nvSpPr>
        <p:spPr/>
        <p:txBody>
          <a:bodyPr>
            <a:normAutofit lnSpcReduction="10000"/>
          </a:bodyPr>
          <a:lstStyle/>
          <a:p>
            <a:r>
              <a:rPr lang="en-US" dirty="0" smtClean="0"/>
              <a:t>A survey of different Machine Learning and Deep Learning methods and their performance on text classification is done in research papers [2], [3], [4] and [5]. They discuss and review the ups and downs of different methods on Natural Language Processing problems and which method suits the best for each individual task like Sentiment Analysis, Topic Classification, Question Answering and News categorization.</a:t>
            </a:r>
          </a:p>
          <a:p>
            <a:r>
              <a:rPr lang="en-US" dirty="0" smtClean="0"/>
              <a:t>Research papers [6], [7] and [8] discuss about the detailed implementation of Machine Learning methods for text classification.</a:t>
            </a:r>
            <a:r>
              <a:rPr lang="en-US" dirty="0"/>
              <a:t> </a:t>
            </a:r>
            <a:r>
              <a:rPr lang="en-US" dirty="0" smtClean="0"/>
              <a:t>While [9] and [10] focus on applications in languages other than English and focus on the difficulties faced and change of implementation methods and the need for new tools to explore text in languages other than English. [9] focuses on Arabic language texts while [10] focuses on Bengali Language texts.</a:t>
            </a:r>
          </a:p>
        </p:txBody>
      </p:sp>
    </p:spTree>
    <p:extLst>
      <p:ext uri="{BB962C8B-B14F-4D97-AF65-F5344CB8AC3E}">
        <p14:creationId xmlns:p14="http://schemas.microsoft.com/office/powerpoint/2010/main" val="322380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Papers [11], [12] and [13] focus on Application of Deep Learning methods for Text classification tasks. While [14] and [15] give us the detailed look into some of the Hybrid models which can be used for text classification and they also reason the need for using Hybrid Models.</a:t>
            </a:r>
          </a:p>
          <a:p>
            <a:endParaRPr lang="en-US" dirty="0"/>
          </a:p>
        </p:txBody>
      </p:sp>
    </p:spTree>
    <p:extLst>
      <p:ext uri="{BB962C8B-B14F-4D97-AF65-F5344CB8AC3E}">
        <p14:creationId xmlns:p14="http://schemas.microsoft.com/office/powerpoint/2010/main" val="423894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As </a:t>
            </a:r>
            <a:r>
              <a:rPr lang="en-US" dirty="0"/>
              <a:t>this project is aimed to categorize Wikipedia articles by using text classification, there are not many suitable datasets that are ready and publicly available that fit the exact scale of data and diversity of classes needed for this project. Acquiring the data and creating suitable </a:t>
            </a:r>
            <a:r>
              <a:rPr lang="en-US" dirty="0" smtClean="0"/>
              <a:t>dataset</a:t>
            </a:r>
            <a:r>
              <a:rPr lang="en-US" dirty="0"/>
              <a:t> </a:t>
            </a:r>
            <a:r>
              <a:rPr lang="en-US" dirty="0" smtClean="0"/>
              <a:t>was the starting step.</a:t>
            </a:r>
          </a:p>
          <a:p>
            <a:r>
              <a:rPr lang="en-US" dirty="0" smtClean="0"/>
              <a:t>Data visualization was the second step. Significant Data visualization was done to determine any underlying patterns , Outliers or trends which may help us in the future for data analysis or any peculiarities we need to be vary of.</a:t>
            </a:r>
          </a:p>
          <a:p>
            <a:r>
              <a:rPr lang="en-US" dirty="0" smtClean="0"/>
              <a:t>Performing a literature review and grasping an understanding of text classification and the methods used. Their implementation and performance scale on different datasets was also taken note of.</a:t>
            </a:r>
          </a:p>
          <a:p>
            <a:pPr marL="457200" indent="-457200">
              <a:buFont typeface="+mj-lt"/>
              <a:buAutoNum type="arabicPeriod"/>
            </a:pPr>
            <a:endParaRPr lang="en-US" dirty="0" smtClean="0"/>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69121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next step is figuring out the complexity of the data. Then choosing the models we want to apply on our dataset. </a:t>
            </a:r>
          </a:p>
          <a:p>
            <a:r>
              <a:rPr lang="en-US" dirty="0" smtClean="0"/>
              <a:t>Appropriate data </a:t>
            </a:r>
            <a:r>
              <a:rPr lang="en-US" dirty="0"/>
              <a:t>Cleaning and application of the chosen models</a:t>
            </a:r>
          </a:p>
          <a:p>
            <a:r>
              <a:rPr lang="en-US" dirty="0" smtClean="0"/>
              <a:t>Analyzing the performance of the models and reasoning for the performance of a given model.</a:t>
            </a:r>
          </a:p>
          <a:p>
            <a:r>
              <a:rPr lang="en-US" dirty="0" smtClean="0"/>
              <a:t>Comparing the performance of different models.</a:t>
            </a:r>
            <a:endParaRPr lang="en-US" dirty="0"/>
          </a:p>
        </p:txBody>
      </p:sp>
    </p:spTree>
    <p:extLst>
      <p:ext uri="{BB962C8B-B14F-4D97-AF65-F5344CB8AC3E}">
        <p14:creationId xmlns:p14="http://schemas.microsoft.com/office/powerpoint/2010/main" val="237103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smtClean="0"/>
              <a:t>Logistic Regression </a:t>
            </a:r>
            <a:r>
              <a:rPr lang="en-US" dirty="0"/>
              <a:t>V</a:t>
            </a:r>
            <a:r>
              <a:rPr lang="en-US" dirty="0" smtClean="0"/>
              <a:t>alidation </a:t>
            </a:r>
            <a:r>
              <a:rPr lang="en-US" dirty="0"/>
              <a:t>A</a:t>
            </a:r>
            <a:r>
              <a:rPr lang="en-US" dirty="0" smtClean="0"/>
              <a:t>ccuracy : 76.8 %</a:t>
            </a:r>
          </a:p>
          <a:p>
            <a:pPr marL="0" indent="0">
              <a:buNone/>
            </a:pPr>
            <a:r>
              <a:rPr lang="en-US" dirty="0" smtClean="0"/>
              <a:t>Confusion</a:t>
            </a:r>
          </a:p>
          <a:p>
            <a:pPr marL="0" indent="0">
              <a:buNone/>
            </a:pPr>
            <a:r>
              <a:rPr lang="en-US" dirty="0" smtClean="0"/>
              <a:t>Matrix :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646" y="2576055"/>
            <a:ext cx="4393651" cy="3149206"/>
          </a:xfrm>
          <a:prstGeom prst="rect">
            <a:avLst/>
          </a:prstGeom>
        </p:spPr>
      </p:pic>
    </p:spTree>
    <p:extLst>
      <p:ext uri="{BB962C8B-B14F-4D97-AF65-F5344CB8AC3E}">
        <p14:creationId xmlns:p14="http://schemas.microsoft.com/office/powerpoint/2010/main" val="48967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Logistic Regression Testing Accuracy : 69.8%</a:t>
            </a:r>
          </a:p>
          <a:p>
            <a:pPr marL="0" indent="0">
              <a:buNone/>
            </a:pPr>
            <a:endParaRPr lang="en-US" dirty="0" smtClean="0"/>
          </a:p>
          <a:p>
            <a:pPr marL="0" indent="0">
              <a:buNone/>
            </a:pPr>
            <a:r>
              <a:rPr lang="en-US" dirty="0" smtClean="0"/>
              <a:t>Confusion Matrix: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810" y="2678644"/>
            <a:ext cx="4393651" cy="3149206"/>
          </a:xfrm>
          <a:prstGeom prst="rect">
            <a:avLst/>
          </a:prstGeom>
        </p:spPr>
      </p:pic>
    </p:spTree>
    <p:extLst>
      <p:ext uri="{BB962C8B-B14F-4D97-AF65-F5344CB8AC3E}">
        <p14:creationId xmlns:p14="http://schemas.microsoft.com/office/powerpoint/2010/main" val="10110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Multinomial Naïve Bayes </a:t>
            </a:r>
            <a:r>
              <a:rPr lang="en-US" dirty="0"/>
              <a:t>Validation Accuracy : </a:t>
            </a:r>
            <a:r>
              <a:rPr lang="en-US" dirty="0" smtClean="0"/>
              <a:t>77 %</a:t>
            </a:r>
          </a:p>
          <a:p>
            <a:pPr marL="0" indent="0">
              <a:buNone/>
            </a:pPr>
            <a:endParaRPr lang="en-US" dirty="0" smtClean="0"/>
          </a:p>
          <a:p>
            <a:pPr marL="0" indent="0">
              <a:buNone/>
            </a:pPr>
            <a:r>
              <a:rPr lang="en-US" dirty="0" smtClean="0"/>
              <a:t>Confusion </a:t>
            </a:r>
            <a:r>
              <a:rPr lang="en-US" dirty="0"/>
              <a:t>Matrix: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54" y="2717281"/>
            <a:ext cx="4393651" cy="3149206"/>
          </a:xfrm>
          <a:prstGeom prst="rect">
            <a:avLst/>
          </a:prstGeom>
        </p:spPr>
      </p:pic>
    </p:spTree>
    <p:extLst>
      <p:ext uri="{BB962C8B-B14F-4D97-AF65-F5344CB8AC3E}">
        <p14:creationId xmlns:p14="http://schemas.microsoft.com/office/powerpoint/2010/main" val="2417014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205</TotalTime>
  <Words>1579</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7151CEM Computing Individual Research Project</vt:lpstr>
      <vt:lpstr>Introduction</vt:lpstr>
      <vt:lpstr>Previous works</vt:lpstr>
      <vt:lpstr>PowerPoint Presentation</vt:lpstr>
      <vt:lpstr>Methodology</vt:lpstr>
      <vt:lpstr>PowerPoint Presentation</vt:lpstr>
      <vt:lpstr>Experimental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7151CEM Computing Individual Research Project</dc:title>
  <dc:creator>vedan yadav</dc:creator>
  <cp:lastModifiedBy>vedan yadav</cp:lastModifiedBy>
  <cp:revision>17</cp:revision>
  <dcterms:created xsi:type="dcterms:W3CDTF">2022-04-11T17:22:11Z</dcterms:created>
  <dcterms:modified xsi:type="dcterms:W3CDTF">2022-04-21T08:14:03Z</dcterms:modified>
</cp:coreProperties>
</file>