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2855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8F42-15AE-4FA6-9144-D32278FFFE55}"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231107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3504188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300264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21691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628004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2204527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113109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32681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29408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8F42-15AE-4FA6-9144-D32278FFFE55}" type="datetimeFigureOut">
              <a:rPr lang="en-IN" smtClean="0"/>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24621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8F42-15AE-4FA6-9144-D32278FFFE55}"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244369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8F42-15AE-4FA6-9144-D32278FFFE55}" type="datetimeFigureOut">
              <a:rPr lang="en-IN" smtClean="0"/>
              <a:t>30-04-2021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00479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8F42-15AE-4FA6-9144-D32278FFFE55}" type="datetimeFigureOut">
              <a:rPr lang="en-IN" smtClean="0"/>
              <a:t>30-04-2021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2079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8F42-15AE-4FA6-9144-D32278FFFE55}" type="datetimeFigureOut">
              <a:rPr lang="en-IN" smtClean="0"/>
              <a:t>30-04-2021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283426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8F42-15AE-4FA6-9144-D32278FFFE55}"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359926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8F42-15AE-4FA6-9144-D32278FFFE55}" type="datetimeFigureOut">
              <a:rPr lang="en-IN" smtClean="0"/>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4E444-2E19-4F51-A149-466DAFBA1D33}" type="slidenum">
              <a:rPr lang="en-IN" smtClean="0"/>
              <a:t>‹#›</a:t>
            </a:fld>
            <a:endParaRPr lang="en-IN"/>
          </a:p>
        </p:txBody>
      </p:sp>
    </p:spTree>
    <p:extLst>
      <p:ext uri="{BB962C8B-B14F-4D97-AF65-F5344CB8AC3E}">
        <p14:creationId xmlns:p14="http://schemas.microsoft.com/office/powerpoint/2010/main" val="427556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A78F42-15AE-4FA6-9144-D32278FFFE55}" type="datetimeFigureOut">
              <a:rPr lang="en-IN" smtClean="0"/>
              <a:t>30-04-2021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F4E444-2E19-4F51-A149-466DAFBA1D33}" type="slidenum">
              <a:rPr lang="en-IN" smtClean="0"/>
              <a:t>‹#›</a:t>
            </a:fld>
            <a:endParaRPr lang="en-IN"/>
          </a:p>
        </p:txBody>
      </p:sp>
    </p:spTree>
    <p:extLst>
      <p:ext uri="{BB962C8B-B14F-4D97-AF65-F5344CB8AC3E}">
        <p14:creationId xmlns:p14="http://schemas.microsoft.com/office/powerpoint/2010/main" val="6655872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psofindia.com/pincode/india/maharashtra/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0811-0B32-4FF1-8019-34768EF27873}"/>
              </a:ext>
            </a:extLst>
          </p:cNvPr>
          <p:cNvSpPr>
            <a:spLocks noGrp="1"/>
          </p:cNvSpPr>
          <p:nvPr>
            <p:ph type="ctrTitle"/>
          </p:nvPr>
        </p:nvSpPr>
        <p:spPr>
          <a:xfrm>
            <a:off x="1524000" y="371475"/>
            <a:ext cx="9144000" cy="900112"/>
          </a:xfrm>
        </p:spPr>
        <p:txBody>
          <a:bodyPr>
            <a:normAutofit fontScale="90000"/>
          </a:bodyPr>
          <a:lstStyle/>
          <a:p>
            <a:r>
              <a:rPr lang="en-US" b="1" dirty="0">
                <a:solidFill>
                  <a:srgbClr val="002060"/>
                </a:solidFill>
              </a:rPr>
              <a:t>Restaurants in Mumbai</a:t>
            </a:r>
            <a:endParaRPr lang="en-IN" b="1" dirty="0">
              <a:solidFill>
                <a:srgbClr val="002060"/>
              </a:solidFill>
            </a:endParaRPr>
          </a:p>
        </p:txBody>
      </p:sp>
      <p:sp>
        <p:nvSpPr>
          <p:cNvPr id="3" name="Subtitle 2">
            <a:extLst>
              <a:ext uri="{FF2B5EF4-FFF2-40B4-BE49-F238E27FC236}">
                <a16:creationId xmlns:a16="http://schemas.microsoft.com/office/drawing/2014/main" id="{B753D581-45A3-42E2-B3F2-BA3FB5095122}"/>
              </a:ext>
            </a:extLst>
          </p:cNvPr>
          <p:cNvSpPr>
            <a:spLocks noGrp="1"/>
          </p:cNvSpPr>
          <p:nvPr>
            <p:ph type="subTitle" idx="1"/>
          </p:nvPr>
        </p:nvSpPr>
        <p:spPr>
          <a:xfrm>
            <a:off x="1743075" y="5227637"/>
            <a:ext cx="9144000" cy="1258888"/>
          </a:xfrm>
        </p:spPr>
        <p:txBody>
          <a:bodyPr>
            <a:normAutofit fontScale="92500" lnSpcReduction="10000"/>
          </a:bodyPr>
          <a:lstStyle/>
          <a:p>
            <a:r>
              <a:rPr lang="en-US" b="1" i="1" dirty="0">
                <a:solidFill>
                  <a:schemeClr val="tx1">
                    <a:lumMod val="65000"/>
                    <a:lumOff val="35000"/>
                  </a:schemeClr>
                </a:solidFill>
              </a:rPr>
              <a:t>Applied data science capstone project</a:t>
            </a:r>
          </a:p>
          <a:p>
            <a:endParaRPr lang="en-US" b="1" i="1" dirty="0">
              <a:solidFill>
                <a:schemeClr val="tx1">
                  <a:lumMod val="65000"/>
                  <a:lumOff val="35000"/>
                </a:schemeClr>
              </a:solidFill>
            </a:endParaRPr>
          </a:p>
          <a:p>
            <a:r>
              <a:rPr lang="en-US" b="1" i="1" dirty="0">
                <a:solidFill>
                  <a:schemeClr val="tx1">
                    <a:lumMod val="65000"/>
                    <a:lumOff val="35000"/>
                  </a:schemeClr>
                </a:solidFill>
              </a:rPr>
              <a:t>								</a:t>
            </a:r>
            <a:r>
              <a:rPr lang="en-US" sz="2800" b="1" i="1" dirty="0">
                <a:solidFill>
                  <a:schemeClr val="tx1">
                    <a:lumMod val="65000"/>
                    <a:lumOff val="35000"/>
                  </a:schemeClr>
                </a:solidFill>
              </a:rPr>
              <a:t>-</a:t>
            </a:r>
            <a:r>
              <a:rPr lang="en-US" sz="1800" b="1" i="1" dirty="0">
                <a:solidFill>
                  <a:schemeClr val="tx1">
                    <a:lumMod val="65000"/>
                    <a:lumOff val="35000"/>
                  </a:schemeClr>
                </a:solidFill>
              </a:rPr>
              <a:t>Vedang Pandya</a:t>
            </a:r>
            <a:endParaRPr lang="en-IN" b="1" i="1" dirty="0">
              <a:solidFill>
                <a:schemeClr val="tx1">
                  <a:lumMod val="65000"/>
                  <a:lumOff val="35000"/>
                </a:schemeClr>
              </a:solidFill>
            </a:endParaRPr>
          </a:p>
        </p:txBody>
      </p:sp>
      <p:pic>
        <p:nvPicPr>
          <p:cNvPr id="1028" name="Picture 4" descr="Mumbai (Bombay) travel | India, Asia - Lonely Planet">
            <a:extLst>
              <a:ext uri="{FF2B5EF4-FFF2-40B4-BE49-F238E27FC236}">
                <a16:creationId xmlns:a16="http://schemas.microsoft.com/office/drawing/2014/main" id="{76D53C4F-7024-4E69-8D51-96642BEDE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1357312"/>
            <a:ext cx="6505575" cy="358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85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1D5-CA24-4081-997D-4D48E6917D2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4888C0B-46A9-4811-B590-D4CD593535A2}"/>
              </a:ext>
            </a:extLst>
          </p:cNvPr>
          <p:cNvSpPr>
            <a:spLocks noGrp="1"/>
          </p:cNvSpPr>
          <p:nvPr>
            <p:ph idx="1"/>
          </p:nvPr>
        </p:nvSpPr>
        <p:spPr>
          <a:xfrm>
            <a:off x="1484310" y="2666999"/>
            <a:ext cx="10018713" cy="3705226"/>
          </a:xfrm>
        </p:spPr>
        <p:txBody>
          <a:bodyPr>
            <a:normAutofit/>
          </a:bodyPr>
          <a:lstStyle/>
          <a:p>
            <a:pPr fontAlgn="base"/>
            <a:r>
              <a:rPr lang="en-IN" sz="1800" dirty="0">
                <a:solidFill>
                  <a:srgbClr val="000000"/>
                </a:solidFill>
                <a:effectLst/>
                <a:latin typeface="Calibri" panose="020F0502020204030204" pitchFamily="34" charset="0"/>
                <a:ea typeface="Times New Roman" panose="02020603050405020304" pitchFamily="18" charset="0"/>
              </a:rPr>
              <a:t>Mumbai has a population of about 22 million people which creates a high demand for places like restaurants and cafes where people can socialize in a preordained ambiance.</a:t>
            </a:r>
            <a:endParaRPr lang="en-IN" sz="1800" dirty="0">
              <a:effectLst/>
              <a:latin typeface="Times New Roman" panose="02020603050405020304" pitchFamily="18" charset="0"/>
              <a:ea typeface="Times New Roman" panose="02020603050405020304" pitchFamily="18" charset="0"/>
            </a:endParaRPr>
          </a:p>
          <a:p>
            <a:pPr fontAlgn="base"/>
            <a:r>
              <a:rPr lang="en-IN" sz="1800" dirty="0">
                <a:solidFill>
                  <a:srgbClr val="000000"/>
                </a:solidFill>
                <a:effectLst/>
                <a:latin typeface="Calibri" panose="020F0502020204030204" pitchFamily="34" charset="0"/>
                <a:ea typeface="Times New Roman" panose="02020603050405020304" pitchFamily="18" charset="0"/>
              </a:rPr>
              <a:t>Mumbai is known to be a melting pot of all regional tastes of India. It is not a surprise that a city like Mumbai that offers impeccable and varied flavours for all palates and all pocket sizes stands for a unique gastronomical experience. From roadside food stalls to hoity-toity restaurants, Mumbai serves it all.</a:t>
            </a:r>
            <a:endParaRPr lang="en-IN" sz="1800" dirty="0">
              <a:effectLst/>
              <a:latin typeface="Times New Roman" panose="02020603050405020304" pitchFamily="18" charset="0"/>
              <a:ea typeface="Times New Roman" panose="02020603050405020304" pitchFamily="18" charset="0"/>
            </a:endParaRPr>
          </a:p>
          <a:p>
            <a:pPr fontAlgn="base"/>
            <a:r>
              <a:rPr lang="en-IN" sz="1800" dirty="0">
                <a:solidFill>
                  <a:srgbClr val="000000"/>
                </a:solidFill>
                <a:effectLst/>
                <a:latin typeface="Calibri" panose="020F0502020204030204" pitchFamily="34" charset="0"/>
                <a:ea typeface="Times New Roman" panose="02020603050405020304" pitchFamily="18" charset="0"/>
              </a:rPr>
              <a:t>The overall Indian foodservice industry is estimated to be Rs 5.99 trillion by 2022-23, growing at a compounded annual growth rate of 9 percent, a National Restaurant Association of India (NRAI) report said. Pegging Mumbai's organized foodservice market at Rs 40,480 crore, the report noted it was the highest amongst metros in the country.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934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E6E8-2FAC-4BA1-8567-B6176018604C}"/>
              </a:ext>
            </a:extLst>
          </p:cNvPr>
          <p:cNvSpPr>
            <a:spLocks noGrp="1"/>
          </p:cNvSpPr>
          <p:nvPr>
            <p:ph type="title"/>
          </p:nvPr>
        </p:nvSpPr>
        <p:spPr/>
        <p:txBody>
          <a:bodyPr/>
          <a:lstStyle/>
          <a:p>
            <a:r>
              <a:rPr lang="en-US" dirty="0"/>
              <a:t>Target Audience</a:t>
            </a:r>
            <a:endParaRPr lang="en-IN" dirty="0"/>
          </a:p>
        </p:txBody>
      </p:sp>
      <p:sp>
        <p:nvSpPr>
          <p:cNvPr id="3" name="Content Placeholder 2">
            <a:extLst>
              <a:ext uri="{FF2B5EF4-FFF2-40B4-BE49-F238E27FC236}">
                <a16:creationId xmlns:a16="http://schemas.microsoft.com/office/drawing/2014/main" id="{DCF3EE88-D87F-4F34-B819-A9C6798E910D}"/>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rPr>
              <a:t>Entrepreneurs interested in the opening Fast Food Restaurant in Mumbai, who may require external advice concerning what type of restaurants are in trend and where exactly it should be originated which could create a high chance of being successful. Fast Food Restaurant category is based on personal preference but this analysis can be applied to any business.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8980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3BE1-B85B-421C-A490-96B1928E7738}"/>
              </a:ext>
            </a:extLst>
          </p:cNvPr>
          <p:cNvSpPr>
            <a:spLocks noGrp="1"/>
          </p:cNvSpPr>
          <p:nvPr>
            <p:ph type="title"/>
          </p:nvPr>
        </p:nvSpPr>
        <p:spPr>
          <a:xfrm>
            <a:off x="1484311" y="685800"/>
            <a:ext cx="10018713" cy="1114425"/>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D9CEA399-4C1F-4D9E-886D-9F014DD2F3B6}"/>
              </a:ext>
            </a:extLst>
          </p:cNvPr>
          <p:cNvSpPr>
            <a:spLocks noGrp="1"/>
          </p:cNvSpPr>
          <p:nvPr>
            <p:ph idx="1"/>
          </p:nvPr>
        </p:nvSpPr>
        <p:spPr>
          <a:xfrm>
            <a:off x="1484310" y="2190750"/>
            <a:ext cx="10018713" cy="4486275"/>
          </a:xfrm>
        </p:spPr>
        <p:txBody>
          <a:bodyPr>
            <a:normAutofit/>
          </a:bodyPr>
          <a:lstStyle/>
          <a:p>
            <a:pPr marL="0" indent="0">
              <a:buNone/>
            </a:pPr>
            <a:r>
              <a:rPr lang="en-IN" sz="1800" b="1" dirty="0">
                <a:effectLst/>
                <a:latin typeface="Times New Roman" panose="02020603050405020304" pitchFamily="18" charset="0"/>
                <a:ea typeface="Times New Roman" panose="02020603050405020304" pitchFamily="18" charset="0"/>
              </a:rPr>
              <a:t>1. Neighbourhood Data</a:t>
            </a:r>
          </a:p>
          <a:p>
            <a:r>
              <a:rPr lang="en-IN" sz="1800" kern="1400" spc="-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Using pandas converted the table on </a:t>
            </a:r>
            <a:r>
              <a:rPr lang="en-IN" sz="1800" u="sng" kern="1400" spc="-50" dirty="0">
                <a:solidFill>
                  <a:srgbClr val="665ED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https://www.mapsofindia.com/pincode/india/maharashtra/mumbai/</a:t>
            </a:r>
            <a:r>
              <a:rPr lang="en-IN" sz="1800" kern="1400" spc="-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website consisting name of the </a:t>
            </a:r>
            <a:r>
              <a:rPr lang="en-IN" sz="1800" kern="1400" spc="-5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neighborhood</a:t>
            </a:r>
            <a:r>
              <a:rPr lang="en-IN" sz="1800" kern="1400" spc="-5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with respect to its Pin code.</a:t>
            </a:r>
            <a:endPar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fontAlgn="base">
              <a:lnSpc>
                <a:spcPct val="107000"/>
              </a:lnSpc>
              <a:spcBef>
                <a:spcPts val="200"/>
              </a:spcBef>
              <a:buNone/>
            </a:pP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2. </a:t>
            </a:r>
            <a:r>
              <a:rPr lang="en-IN" sz="1800" b="1" dirty="0" err="1">
                <a:effectLst/>
                <a:latin typeface="Times New Roman" panose="02020603050405020304" pitchFamily="18" charset="0"/>
                <a:ea typeface="Times New Roman" panose="02020603050405020304" pitchFamily="18" charset="0"/>
              </a:rPr>
              <a:t>Geopy.geocoders</a:t>
            </a:r>
            <a:endParaRPr lang="en-IN" sz="1800" b="1" dirty="0">
              <a:effectLst/>
              <a:latin typeface="Times New Roman" panose="02020603050405020304" pitchFamily="18" charset="0"/>
              <a:ea typeface="Times New Roman" panose="02020603050405020304" pitchFamily="18" charset="0"/>
            </a:endParaRPr>
          </a:p>
          <a:p>
            <a:pPr fontAlgn="base"/>
            <a:r>
              <a:rPr lang="en-IN" sz="1800" dirty="0">
                <a:solidFill>
                  <a:srgbClr val="000000"/>
                </a:solidFill>
                <a:effectLst/>
                <a:latin typeface="Calibri" panose="020F0502020204030204" pitchFamily="34" charset="0"/>
                <a:ea typeface="Times New Roman" panose="02020603050405020304" pitchFamily="18" charset="0"/>
              </a:rPr>
              <a:t>Using </a:t>
            </a:r>
            <a:r>
              <a:rPr lang="en-IN" sz="1800" dirty="0" err="1">
                <a:solidFill>
                  <a:srgbClr val="000000"/>
                </a:solidFill>
                <a:effectLst/>
                <a:latin typeface="Calibri" panose="020F0502020204030204" pitchFamily="34" charset="0"/>
                <a:ea typeface="Times New Roman" panose="02020603050405020304" pitchFamily="18" charset="0"/>
              </a:rPr>
              <a:t>geopy.geocoders</a:t>
            </a:r>
            <a:r>
              <a:rPr lang="en-IN" sz="1800" dirty="0">
                <a:solidFill>
                  <a:srgbClr val="000000"/>
                </a:solidFill>
                <a:effectLst/>
                <a:latin typeface="Calibri" panose="020F0502020204030204" pitchFamily="34" charset="0"/>
                <a:ea typeface="Times New Roman" panose="02020603050405020304" pitchFamily="18" charset="0"/>
              </a:rPr>
              <a:t> library to get the latitude and longitude of each </a:t>
            </a:r>
            <a:r>
              <a:rPr lang="en-IN" sz="1800" dirty="0" err="1">
                <a:solidFill>
                  <a:srgbClr val="000000"/>
                </a:solidFill>
                <a:effectLst/>
                <a:latin typeface="Calibri" panose="020F0502020204030204" pitchFamily="34" charset="0"/>
                <a:ea typeface="Times New Roman" panose="02020603050405020304" pitchFamily="18" charset="0"/>
              </a:rPr>
              <a:t>neighborhood</a:t>
            </a:r>
            <a:r>
              <a:rPr lang="en-IN" sz="1800" dirty="0">
                <a:solidFill>
                  <a:srgbClr val="000000"/>
                </a:solidFill>
                <a:effectLst/>
                <a:latin typeface="Calibri" panose="020F0502020204030204" pitchFamily="34" charset="0"/>
                <a:ea typeface="Times New Roman" panose="02020603050405020304" pitchFamily="18" charset="0"/>
              </a:rPr>
              <a:t> in Mumbai.</a:t>
            </a:r>
            <a:endParaRPr lang="en-IN" sz="1800" dirty="0">
              <a:effectLst/>
              <a:latin typeface="Times New Roman" panose="02020603050405020304" pitchFamily="18" charset="0"/>
              <a:ea typeface="Times New Roman" panose="02020603050405020304" pitchFamily="18" charset="0"/>
            </a:endParaRPr>
          </a:p>
          <a:p>
            <a:pPr marL="0" indent="0" fontAlgn="base">
              <a:buNone/>
            </a:pPr>
            <a:r>
              <a:rPr lang="en-IN"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3. Foursquare API</a:t>
            </a:r>
          </a:p>
          <a:p>
            <a:pPr fontAlgn="base"/>
            <a:r>
              <a:rPr lang="en-IN" sz="1800" dirty="0">
                <a:solidFill>
                  <a:srgbClr val="000000"/>
                </a:solidFill>
                <a:effectLst/>
                <a:latin typeface="Calibri" panose="020F0502020204030204" pitchFamily="34" charset="0"/>
                <a:ea typeface="Times New Roman" panose="02020603050405020304" pitchFamily="18" charset="0"/>
              </a:rPr>
              <a:t>Using Foursquare API to explore venue information for each </a:t>
            </a:r>
            <a:r>
              <a:rPr lang="en-IN" sz="1800" dirty="0" err="1">
                <a:solidFill>
                  <a:srgbClr val="000000"/>
                </a:solidFill>
                <a:effectLst/>
                <a:latin typeface="Calibri" panose="020F0502020204030204" pitchFamily="34" charset="0"/>
                <a:ea typeface="Times New Roman" panose="02020603050405020304" pitchFamily="18" charset="0"/>
              </a:rPr>
              <a:t>neighborhood</a:t>
            </a:r>
            <a:r>
              <a:rPr lang="en-IN" sz="1800" dirty="0">
                <a:solidFill>
                  <a:srgbClr val="000000"/>
                </a:solidFill>
                <a:effectLst/>
                <a:latin typeface="Calibri" panose="020F0502020204030204" pitchFamily="34" charset="0"/>
                <a:ea typeface="Times New Roman" panose="02020603050405020304" pitchFamily="18" charset="0"/>
              </a:rPr>
              <a:t> in the Mumbai city. Some features extracted include ‘Venue’, ‘Venue Category’, ‘Venue Latitude’, ‘Venue Longitude’, etc.</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0957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3010-FF9C-4BD3-B7B1-B132F1D1039C}"/>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C6C3780-84AC-40EA-BBB6-6FC359B26A0A}"/>
              </a:ext>
            </a:extLst>
          </p:cNvPr>
          <p:cNvSpPr>
            <a:spLocks noGrp="1"/>
          </p:cNvSpPr>
          <p:nvPr>
            <p:ph idx="1"/>
          </p:nvPr>
        </p:nvSpPr>
        <p:spPr>
          <a:xfrm>
            <a:off x="1408110" y="2133600"/>
            <a:ext cx="10018713" cy="3105150"/>
          </a:xfrm>
        </p:spPr>
        <p:txBody>
          <a:bodyPr/>
          <a:lstStyle/>
          <a:p>
            <a:r>
              <a:rPr lang="en-IN" sz="1800" dirty="0">
                <a:solidFill>
                  <a:srgbClr val="000000"/>
                </a:solidFill>
                <a:effectLst/>
                <a:latin typeface="Calibri" panose="020F0502020204030204" pitchFamily="34" charset="0"/>
                <a:ea typeface="Times New Roman" panose="02020603050405020304" pitchFamily="18" charset="0"/>
              </a:rPr>
              <a:t>After extracting the data of Mumbai </a:t>
            </a:r>
            <a:r>
              <a:rPr lang="en-IN" sz="1800" dirty="0" err="1">
                <a:solidFill>
                  <a:srgbClr val="000000"/>
                </a:solidFill>
                <a:effectLst/>
                <a:latin typeface="Calibri" panose="020F0502020204030204" pitchFamily="34" charset="0"/>
                <a:ea typeface="Times New Roman" panose="02020603050405020304" pitchFamily="18" charset="0"/>
              </a:rPr>
              <a:t>neighborhoods</a:t>
            </a:r>
            <a:r>
              <a:rPr lang="en-IN" sz="1800" dirty="0">
                <a:solidFill>
                  <a:srgbClr val="000000"/>
                </a:solidFill>
                <a:effectLst/>
                <a:latin typeface="Calibri" panose="020F0502020204030204" pitchFamily="34" charset="0"/>
                <a:ea typeface="Times New Roman" panose="02020603050405020304" pitchFamily="18" charset="0"/>
              </a:rPr>
              <a:t> and grouping them by their pin codes I got the following data frame containing </a:t>
            </a:r>
            <a:r>
              <a:rPr lang="en-IN" sz="1800" b="1" dirty="0">
                <a:solidFill>
                  <a:srgbClr val="000000"/>
                </a:solidFill>
                <a:effectLst/>
                <a:latin typeface="Calibri" panose="020F0502020204030204" pitchFamily="34" charset="0"/>
                <a:ea typeface="Times New Roman" panose="02020603050405020304" pitchFamily="18" charset="0"/>
              </a:rPr>
              <a:t>182</a:t>
            </a:r>
            <a:r>
              <a:rPr lang="en-IN" sz="1800" dirty="0">
                <a:solidFill>
                  <a:srgbClr val="000000"/>
                </a:solidFill>
                <a:effectLst/>
                <a:latin typeface="Calibri" panose="020F0502020204030204" pitchFamily="34" charset="0"/>
                <a:ea typeface="Times New Roman" panose="02020603050405020304" pitchFamily="18" charset="0"/>
              </a:rPr>
              <a:t> </a:t>
            </a:r>
            <a:r>
              <a:rPr lang="en-IN" sz="1800" dirty="0" err="1">
                <a:solidFill>
                  <a:srgbClr val="000000"/>
                </a:solidFill>
                <a:effectLst/>
                <a:latin typeface="Calibri" panose="020F0502020204030204" pitchFamily="34" charset="0"/>
                <a:ea typeface="Times New Roman" panose="02020603050405020304" pitchFamily="18" charset="0"/>
              </a:rPr>
              <a:t>neighborhoods</a:t>
            </a:r>
            <a:r>
              <a:rPr lang="en-IN" sz="1800" dirty="0">
                <a:solidFill>
                  <a:srgbClr val="000000"/>
                </a:solidFill>
                <a:effectLst/>
                <a:latin typeface="Calibri" panose="020F0502020204030204" pitchFamily="34" charset="0"/>
                <a:ea typeface="Times New Roman" panose="02020603050405020304" pitchFamily="18" charset="0"/>
              </a:rPr>
              <a:t>.</a:t>
            </a:r>
          </a:p>
          <a:p>
            <a:r>
              <a:rPr lang="en-IN" sz="1800" dirty="0">
                <a:solidFill>
                  <a:srgbClr val="000000"/>
                </a:solidFill>
                <a:effectLst/>
                <a:latin typeface="Calibri" panose="020F0502020204030204" pitchFamily="34" charset="0"/>
                <a:ea typeface="Times New Roman" panose="02020603050405020304" pitchFamily="18" charset="0"/>
              </a:rPr>
              <a:t>I used the </a:t>
            </a:r>
            <a:r>
              <a:rPr lang="en-IN" sz="1800" b="1" dirty="0" err="1">
                <a:solidFill>
                  <a:srgbClr val="000000"/>
                </a:solidFill>
                <a:effectLst/>
                <a:latin typeface="Calibri" panose="020F0502020204030204" pitchFamily="34" charset="0"/>
                <a:ea typeface="Times New Roman" panose="02020603050405020304" pitchFamily="18" charset="0"/>
              </a:rPr>
              <a:t>goepy</a:t>
            </a:r>
            <a:r>
              <a:rPr lang="en-IN" sz="1800" b="1" dirty="0">
                <a:solidFill>
                  <a:srgbClr val="000000"/>
                </a:solidFill>
                <a:effectLst/>
                <a:latin typeface="Calibri" panose="020F0502020204030204" pitchFamily="34" charset="0"/>
                <a:ea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rPr>
              <a:t>library to pass the name to get the latitudes and longitudes and merged the data into the above dataset.</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F3849EB-0B41-4079-A167-8A8A4DB65E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8393" y="3987165"/>
            <a:ext cx="3368040" cy="2407920"/>
          </a:xfrm>
          <a:prstGeom prst="rect">
            <a:avLst/>
          </a:prstGeom>
          <a:noFill/>
          <a:ln>
            <a:noFill/>
          </a:ln>
        </p:spPr>
      </p:pic>
      <p:pic>
        <p:nvPicPr>
          <p:cNvPr id="7" name="Picture 6">
            <a:extLst>
              <a:ext uri="{FF2B5EF4-FFF2-40B4-BE49-F238E27FC236}">
                <a16:creationId xmlns:a16="http://schemas.microsoft.com/office/drawing/2014/main" id="{75ED6474-382B-4BE9-BBB9-A81B7A8005F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6715" y="4034790"/>
            <a:ext cx="5199062" cy="2312670"/>
          </a:xfrm>
          <a:prstGeom prst="rect">
            <a:avLst/>
          </a:prstGeom>
          <a:noFill/>
          <a:ln>
            <a:noFill/>
          </a:ln>
        </p:spPr>
      </p:pic>
    </p:spTree>
    <p:extLst>
      <p:ext uri="{BB962C8B-B14F-4D97-AF65-F5344CB8AC3E}">
        <p14:creationId xmlns:p14="http://schemas.microsoft.com/office/powerpoint/2010/main" val="145741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1EBBD9-DB00-43D1-9B0B-141412B114A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4051" y="511968"/>
            <a:ext cx="4019550" cy="2583657"/>
          </a:xfrm>
          <a:prstGeom prst="rect">
            <a:avLst/>
          </a:prstGeom>
          <a:noFill/>
          <a:ln>
            <a:noFill/>
          </a:ln>
        </p:spPr>
      </p:pic>
      <p:pic>
        <p:nvPicPr>
          <p:cNvPr id="5" name="Picture 4">
            <a:extLst>
              <a:ext uri="{FF2B5EF4-FFF2-40B4-BE49-F238E27FC236}">
                <a16:creationId xmlns:a16="http://schemas.microsoft.com/office/drawing/2014/main" id="{41EB71E9-0B51-4B68-95C3-FC28320C3E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9504" y="3914775"/>
            <a:ext cx="5313046" cy="2943225"/>
          </a:xfrm>
          <a:prstGeom prst="rect">
            <a:avLst/>
          </a:prstGeom>
          <a:noFill/>
          <a:ln>
            <a:noFill/>
          </a:ln>
        </p:spPr>
      </p:pic>
      <p:pic>
        <p:nvPicPr>
          <p:cNvPr id="6" name="Picture 5">
            <a:extLst>
              <a:ext uri="{FF2B5EF4-FFF2-40B4-BE49-F238E27FC236}">
                <a16:creationId xmlns:a16="http://schemas.microsoft.com/office/drawing/2014/main" id="{804DA469-5B56-489D-AC46-DDA5009382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12330" y="518160"/>
            <a:ext cx="4282440" cy="2910840"/>
          </a:xfrm>
          <a:prstGeom prst="rect">
            <a:avLst/>
          </a:prstGeom>
          <a:noFill/>
          <a:ln>
            <a:noFill/>
          </a:ln>
        </p:spPr>
      </p:pic>
    </p:spTree>
    <p:extLst>
      <p:ext uri="{BB962C8B-B14F-4D97-AF65-F5344CB8AC3E}">
        <p14:creationId xmlns:p14="http://schemas.microsoft.com/office/powerpoint/2010/main" val="273929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EB77-0FE8-4A7C-8729-6FAF64A06A25}"/>
              </a:ext>
            </a:extLst>
          </p:cNvPr>
          <p:cNvSpPr>
            <a:spLocks noGrp="1"/>
          </p:cNvSpPr>
          <p:nvPr>
            <p:ph type="title"/>
          </p:nvPr>
        </p:nvSpPr>
        <p:spPr>
          <a:xfrm>
            <a:off x="1550986" y="180976"/>
            <a:ext cx="10018713" cy="118110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C0DD833D-A298-4BA3-BCC4-A4C3A53C146A}"/>
              </a:ext>
            </a:extLst>
          </p:cNvPr>
          <p:cNvSpPr>
            <a:spLocks noGrp="1"/>
          </p:cNvSpPr>
          <p:nvPr>
            <p:ph idx="1"/>
          </p:nvPr>
        </p:nvSpPr>
        <p:spPr>
          <a:xfrm>
            <a:off x="1798635" y="1362076"/>
            <a:ext cx="10018713" cy="2505073"/>
          </a:xfrm>
        </p:spPr>
        <p:txBody>
          <a:bodyPr/>
          <a:lstStyle/>
          <a:p>
            <a:r>
              <a:rPr lang="en-IN" sz="1800" b="1" dirty="0">
                <a:effectLst/>
                <a:latin typeface="Times New Roman" panose="02020603050405020304" pitchFamily="18" charset="0"/>
                <a:ea typeface="Times New Roman" panose="02020603050405020304" pitchFamily="18" charset="0"/>
              </a:rPr>
              <a:t>Cluster 1: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Restaurants aren't a common venue</a:t>
            </a:r>
          </a:p>
          <a:p>
            <a:r>
              <a:rPr lang="en-IN" sz="1800" b="1" dirty="0">
                <a:effectLst/>
                <a:latin typeface="Times New Roman" panose="02020603050405020304" pitchFamily="18" charset="0"/>
                <a:ea typeface="Times New Roman" panose="02020603050405020304" pitchFamily="18" charset="0"/>
              </a:rPr>
              <a:t>Cluster 2: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 are a common venue</a:t>
            </a:r>
          </a:p>
          <a:p>
            <a:r>
              <a:rPr lang="en-IN" sz="1800" b="1" dirty="0">
                <a:effectLst/>
                <a:latin typeface="Times New Roman" panose="02020603050405020304" pitchFamily="18" charset="0"/>
                <a:ea typeface="Times New Roman" panose="02020603050405020304" pitchFamily="18" charset="0"/>
              </a:rPr>
              <a:t>Cluster 3: </a:t>
            </a:r>
            <a:r>
              <a:rPr lang="en-IN" sz="1800" b="1" dirty="0" err="1">
                <a:effectLst/>
                <a:latin typeface="Times New Roman" panose="02020603050405020304" pitchFamily="18" charset="0"/>
                <a:ea typeface="Times New Roman" panose="02020603050405020304" pitchFamily="18" charset="0"/>
              </a:rPr>
              <a:t>Neighborhoods</a:t>
            </a:r>
            <a:r>
              <a:rPr lang="en-IN" sz="1800" b="1" dirty="0">
                <a:effectLst/>
                <a:latin typeface="Times New Roman" panose="02020603050405020304" pitchFamily="18" charset="0"/>
                <a:ea typeface="Times New Roman" panose="02020603050405020304" pitchFamily="18" charset="0"/>
              </a:rPr>
              <a:t> where Fast Food Restaurant are the most common venue</a:t>
            </a:r>
          </a:p>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E89170C-A9F8-46C1-B7A3-46254EDE58A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709" y="3200875"/>
            <a:ext cx="5483541" cy="1926908"/>
          </a:xfrm>
          <a:prstGeom prst="rect">
            <a:avLst/>
          </a:prstGeom>
          <a:noFill/>
          <a:ln>
            <a:noFill/>
          </a:ln>
        </p:spPr>
      </p:pic>
      <p:pic>
        <p:nvPicPr>
          <p:cNvPr id="5" name="Picture 4">
            <a:extLst>
              <a:ext uri="{FF2B5EF4-FFF2-40B4-BE49-F238E27FC236}">
                <a16:creationId xmlns:a16="http://schemas.microsoft.com/office/drawing/2014/main" id="{B7EE84B8-4B44-407B-8333-893F6791B92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0342" y="3200875"/>
            <a:ext cx="5202239" cy="1926908"/>
          </a:xfrm>
          <a:prstGeom prst="rect">
            <a:avLst/>
          </a:prstGeom>
          <a:noFill/>
          <a:ln>
            <a:noFill/>
          </a:ln>
        </p:spPr>
      </p:pic>
      <p:pic>
        <p:nvPicPr>
          <p:cNvPr id="6" name="Picture 5">
            <a:extLst>
              <a:ext uri="{FF2B5EF4-FFF2-40B4-BE49-F238E27FC236}">
                <a16:creationId xmlns:a16="http://schemas.microsoft.com/office/drawing/2014/main" id="{2E23468D-0B5B-4146-93F3-32D2D7AE5C5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4720" y="5245417"/>
            <a:ext cx="5731510" cy="993458"/>
          </a:xfrm>
          <a:prstGeom prst="rect">
            <a:avLst/>
          </a:prstGeom>
          <a:noFill/>
          <a:ln>
            <a:noFill/>
          </a:ln>
        </p:spPr>
      </p:pic>
    </p:spTree>
    <p:extLst>
      <p:ext uri="{BB962C8B-B14F-4D97-AF65-F5344CB8AC3E}">
        <p14:creationId xmlns:p14="http://schemas.microsoft.com/office/powerpoint/2010/main" val="281863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DF98-4E01-44BC-9B80-EB8A49B73B1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F975963-5C65-4E13-8188-BAD65E73AC79}"/>
              </a:ext>
            </a:extLst>
          </p:cNvPr>
          <p:cNvSpPr>
            <a:spLocks noGrp="1"/>
          </p:cNvSpPr>
          <p:nvPr>
            <p:ph idx="1"/>
          </p:nvPr>
        </p:nvSpPr>
        <p:spPr/>
        <p:txBody>
          <a:bodyPr/>
          <a:lstStyle/>
          <a:p>
            <a:pPr fontAlgn="base"/>
            <a:r>
              <a:rPr lang="en-IN" sz="1800" dirty="0">
                <a:effectLst/>
                <a:latin typeface="Calibri" panose="020F0502020204030204" pitchFamily="34" charset="0"/>
                <a:ea typeface="Times New Roman" panose="02020603050405020304" pitchFamily="18" charset="0"/>
              </a:rPr>
              <a:t>This project was concerned with the data science methodology where one identified a business problem, collected the data required, processed the data, used relevant methods to prepare data for analysis by the appropriate machine learning techniques, and lastly used the results to recommend solutions to relevant entrepreneurs. </a:t>
            </a:r>
            <a:endParaRPr lang="en-IN" sz="1800" dirty="0">
              <a:effectLst/>
              <a:latin typeface="Times New Roman" panose="02020603050405020304" pitchFamily="18" charset="0"/>
              <a:ea typeface="Times New Roman" panose="02020603050405020304" pitchFamily="18" charset="0"/>
            </a:endParaRPr>
          </a:p>
          <a:p>
            <a:pPr fontAlgn="base"/>
            <a:r>
              <a:rPr lang="en-IN" sz="1800" dirty="0">
                <a:effectLst/>
                <a:latin typeface="Calibri" panose="020F0502020204030204" pitchFamily="34" charset="0"/>
                <a:ea typeface="Times New Roman" panose="02020603050405020304" pitchFamily="18" charset="0"/>
              </a:rPr>
              <a:t>Based on the Clusters formed it would be a good idea to open a restaurant in Clusters 0 &amp; 1 since the other clusters already have fast-food restaurants in their vicinities. Also, clusters 0 &amp; 1 have many restaurants in the vicinity (Pizza restaurants, cafe, coffee shop, Indian restaurants) so one will be able to attract a good crowd.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09556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13</TotalTime>
  <Words>541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Corbel</vt:lpstr>
      <vt:lpstr>Times New Roman</vt:lpstr>
      <vt:lpstr>Parallax</vt:lpstr>
      <vt:lpstr>Restaurants in Mumbai</vt:lpstr>
      <vt:lpstr>Introduction</vt:lpstr>
      <vt:lpstr>Target Audience</vt:lpstr>
      <vt:lpstr>Data Description</vt:lpstr>
      <vt:lpstr>Methodology</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Mumbai</dc:title>
  <dc:creator>Vedang Pandya</dc:creator>
  <cp:lastModifiedBy>Vedang Pandya</cp:lastModifiedBy>
  <cp:revision>3</cp:revision>
  <dcterms:created xsi:type="dcterms:W3CDTF">2021-04-30T12:14:26Z</dcterms:created>
  <dcterms:modified xsi:type="dcterms:W3CDTF">2021-04-30T12:27:43Z</dcterms:modified>
</cp:coreProperties>
</file>