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8" r:id="rId3"/>
    <p:sldId id="259" r:id="rId4"/>
    <p:sldId id="264" r:id="rId5"/>
    <p:sldId id="256" r:id="rId6"/>
    <p:sldId id="260" r:id="rId7"/>
    <p:sldId id="262" r:id="rId8"/>
    <p:sldId id="261" r:id="rId9"/>
    <p:sldId id="263" r:id="rId10"/>
  </p:sldIdLst>
  <p:sldSz cx="9144000" cy="5143500" type="screen16x9"/>
  <p:notesSz cx="6858000" cy="9144000"/>
  <p:embeddedFontLst>
    <p:embeddedFont>
      <p:font typeface="Bookman Old Style" panose="02050604050505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font" Target="fonts/font7.fntdata" /><Relationship Id="rId3" Type="http://schemas.openxmlformats.org/officeDocument/2006/relationships/slide" Target="slides/slide2.xml" /><Relationship Id="rId21" Type="http://schemas.openxmlformats.org/officeDocument/2006/relationships/font" Target="fonts/font10.fntdata"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font" Target="fonts/font6.fntdata"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font" Target="fonts/font9.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4.fntdata" /><Relationship Id="rId23" Type="http://schemas.openxmlformats.org/officeDocument/2006/relationships/font" Target="fonts/font12.fntdata"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8.fntdata"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 Id="rId22" Type="http://schemas.openxmlformats.org/officeDocument/2006/relationships/font" Target="fonts/font11.fntdata" /><Relationship Id="rId56"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29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2923" y="765697"/>
            <a:ext cx="7415292" cy="857400"/>
          </a:xfrm>
        </p:spPr>
        <p:txBody>
          <a:bodyPr/>
          <a:lstStyle/>
          <a:p>
            <a:r>
              <a:rPr lang="en-US" sz="3600" dirty="0">
                <a:latin typeface="Times New Roman" panose="02020603050405020304" pitchFamily="18" charset="0"/>
                <a:cs typeface="Times New Roman" panose="02020603050405020304" pitchFamily="18" charset="0"/>
              </a:rPr>
              <a:t>WhatsApp Chat Analysis using Machine Learning</a:t>
            </a:r>
          </a:p>
        </p:txBody>
      </p:sp>
      <p:sp>
        <p:nvSpPr>
          <p:cNvPr id="3" name="TextBox 2"/>
          <p:cNvSpPr txBox="1"/>
          <p:nvPr/>
        </p:nvSpPr>
        <p:spPr>
          <a:xfrm>
            <a:off x="326170" y="1946889"/>
            <a:ext cx="2451406" cy="203132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 Kranthi Kumar (20EG105109)</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 Vedansh Reddy (20EG105118)</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J Naveen Kumar (20EG105138)</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Thoundur Preethi (20EG105151)</a:t>
            </a:r>
          </a:p>
        </p:txBody>
      </p:sp>
      <p:sp>
        <p:nvSpPr>
          <p:cNvPr id="8" name="TextBox 7"/>
          <p:cNvSpPr txBox="1"/>
          <p:nvPr/>
        </p:nvSpPr>
        <p:spPr>
          <a:xfrm>
            <a:off x="5116704" y="2881387"/>
            <a:ext cx="3251120"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 Supervisor </a:t>
            </a:r>
          </a:p>
          <a:p>
            <a:r>
              <a:rPr lang="en-US" dirty="0">
                <a:latin typeface="Times New Roman" panose="02020603050405020304" pitchFamily="18" charset="0"/>
                <a:cs typeface="Times New Roman" panose="02020603050405020304" pitchFamily="18" charset="0"/>
              </a:rPr>
              <a:t>Name:- Mr. P Rajasekhar Reddy</a:t>
            </a:r>
          </a:p>
          <a:p>
            <a:r>
              <a:rPr lang="en-US" dirty="0">
                <a:latin typeface="Times New Roman" panose="02020603050405020304" pitchFamily="18" charset="0"/>
                <a:cs typeface="Times New Roman" panose="02020603050405020304" pitchFamily="18" charset="0"/>
              </a:rPr>
              <a:t>Designation:- Assistant Professor</a:t>
            </a:r>
          </a:p>
        </p:txBody>
      </p:sp>
      <p:sp>
        <p:nvSpPr>
          <p:cNvPr id="4" name="Date Placeholder 3"/>
          <p:cNvSpPr>
            <a:spLocks noGrp="1"/>
          </p:cNvSpPr>
          <p:nvPr>
            <p:ph type="dt" idx="10"/>
          </p:nvPr>
        </p:nvSpPr>
        <p:spPr/>
        <p:txBody>
          <a:bodyPr/>
          <a:lstStyle/>
          <a:p>
            <a:r>
              <a:rPr lang="en-US" dirty="0"/>
              <a:t> </a:t>
            </a:r>
          </a:p>
        </p:txBody>
      </p:sp>
      <p:sp>
        <p:nvSpPr>
          <p:cNvPr id="5" name="Footer Placeholder 4"/>
          <p:cNvSpPr>
            <a:spLocks noGrp="1"/>
          </p:cNvSpPr>
          <p:nvPr>
            <p:ph type="ftr" idx="11"/>
          </p:nvPr>
        </p:nvSpPr>
        <p:spPr>
          <a:xfrm>
            <a:off x="2663562" y="4630314"/>
            <a:ext cx="2895600"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86404" y="102336"/>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964018" y="788003"/>
            <a:ext cx="6655982" cy="332398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WhatsApp is one of the most widely used instant messaging services globally with over 2 billion active users and has become a significant source of communication between people. WhatsApp Chat Analysis is the project we are working upon, this involves the examination of content of these conversations, the participants involved and the patterns of communication. Researchers can gather data from WhatsApp conversations to analyze various aspects of human behavior and gain insights into the way people interact with each other, how they express themselves and how they form relationships. In businesses companies can use the WhatsApp Chat Analysis to get to know their customers’ needs and preferences better by communicating with them and taking feedbacks. Sentiment Analysis which helps the computer understand the user’s emotion is also achieved here. By using WhatsApp Chat Analysis one can analyze their chats and get first hand data insights. All of this can be achieved by using Machine Learning and Python Programming. We have used Python Programming for data analysis and Machine Learning for detecting the emotion of the individual from the chat.</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a:xfrm>
            <a:off x="3048573" y="4679717"/>
            <a:ext cx="2895600"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8280" y="60386"/>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330154366"/>
              </p:ext>
            </p:extLst>
          </p:nvPr>
        </p:nvGraphicFramePr>
        <p:xfrm>
          <a:off x="1006998" y="717639"/>
          <a:ext cx="6803445" cy="4049625"/>
        </p:xfrm>
        <a:graphic>
          <a:graphicData uri="http://schemas.openxmlformats.org/drawingml/2006/table">
            <a:tbl>
              <a:tblPr firstRow="1" bandRow="1">
                <a:tableStyleId>{1D3205E1-8B83-452B-8570-0B3C4014EAE2}</a:tableStyleId>
              </a:tblPr>
              <a:tblGrid>
                <a:gridCol w="1650303">
                  <a:extLst>
                    <a:ext uri="{9D8B030D-6E8A-4147-A177-3AD203B41FA5}">
                      <a16:colId xmlns:a16="http://schemas.microsoft.com/office/drawing/2014/main" val="20000"/>
                    </a:ext>
                  </a:extLst>
                </a:gridCol>
                <a:gridCol w="1717714">
                  <a:extLst>
                    <a:ext uri="{9D8B030D-6E8A-4147-A177-3AD203B41FA5}">
                      <a16:colId xmlns:a16="http://schemas.microsoft.com/office/drawing/2014/main" val="20001"/>
                    </a:ext>
                  </a:extLst>
                </a:gridCol>
                <a:gridCol w="1717714">
                  <a:extLst>
                    <a:ext uri="{9D8B030D-6E8A-4147-A177-3AD203B41FA5}">
                      <a16:colId xmlns:a16="http://schemas.microsoft.com/office/drawing/2014/main" val="20002"/>
                    </a:ext>
                  </a:extLst>
                </a:gridCol>
                <a:gridCol w="1717714">
                  <a:extLst>
                    <a:ext uri="{9D8B030D-6E8A-4147-A177-3AD203B41FA5}">
                      <a16:colId xmlns:a16="http://schemas.microsoft.com/office/drawing/2014/main" val="20003"/>
                    </a:ext>
                  </a:extLst>
                </a:gridCol>
              </a:tblGrid>
              <a:tr h="251331">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Method</a:t>
                      </a:r>
                    </a:p>
                  </a:txBody>
                  <a:tcPr/>
                </a:tc>
                <a:tc>
                  <a:txBody>
                    <a:bodyPr/>
                    <a:lstStyle/>
                    <a:p>
                      <a:r>
                        <a:rPr lang="en-US" dirty="0">
                          <a:latin typeface="Times New Roman" panose="02020603050405020304" pitchFamily="18" charset="0"/>
                          <a:cs typeface="Times New Roman" panose="02020603050405020304" pitchFamily="18" charset="0"/>
                        </a:rPr>
                        <a:t>Advantages</a:t>
                      </a:r>
                    </a:p>
                  </a:txBody>
                  <a:tcPr/>
                </a:tc>
                <a:tc>
                  <a:txBody>
                    <a:bodyPr/>
                    <a:lstStyle/>
                    <a:p>
                      <a:r>
                        <a:rPr lang="en-US"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955056">
                <a:tc>
                  <a:txBody>
                    <a:bodyPr/>
                    <a:lstStyle/>
                    <a:p>
                      <a:r>
                        <a:rPr lang="en-US" dirty="0">
                          <a:latin typeface="Times New Roman" panose="02020603050405020304" pitchFamily="18" charset="0"/>
                          <a:cs typeface="Times New Roman" panose="02020603050405020304" pitchFamily="18" charset="0"/>
                        </a:rPr>
                        <a:t>Yongming Wang</a:t>
                      </a:r>
                    </a:p>
                    <a:p>
                      <a:r>
                        <a:rPr lang="en-US" dirty="0">
                          <a:latin typeface="Times New Roman" panose="02020603050405020304" pitchFamily="18" charset="0"/>
                          <a:cs typeface="Times New Roman" panose="02020603050405020304" pitchFamily="18" charset="0"/>
                        </a:rPr>
                        <a:t>(Analyze Library Chat Reference Transcripts)</a:t>
                      </a:r>
                    </a:p>
                  </a:txBody>
                  <a:tcPr/>
                </a:tc>
                <a:tc>
                  <a:txBody>
                    <a:bodyPr/>
                    <a:lstStyle/>
                    <a:p>
                      <a:r>
                        <a:rPr lang="en-US" dirty="0">
                          <a:latin typeface="Times New Roman" panose="02020603050405020304" pitchFamily="18" charset="0"/>
                          <a:cs typeface="Times New Roman" panose="02020603050405020304" pitchFamily="18" charset="0"/>
                        </a:rPr>
                        <a:t>AI / Machine Learning and NLP</a:t>
                      </a:r>
                    </a:p>
                  </a:txBody>
                  <a:tcPr/>
                </a:tc>
                <a:tc>
                  <a:txBody>
                    <a:bodyPr/>
                    <a:lstStyle/>
                    <a:p>
                      <a:r>
                        <a:rPr lang="en-US" dirty="0">
                          <a:latin typeface="Times New Roman" panose="02020603050405020304" pitchFamily="18" charset="0"/>
                          <a:cs typeface="Times New Roman" panose="02020603050405020304" pitchFamily="18" charset="0"/>
                        </a:rPr>
                        <a:t>Improved library services by applying AI/ML techniques to vast library data.</a:t>
                      </a:r>
                    </a:p>
                  </a:txBody>
                  <a:tcPr/>
                </a:tc>
                <a:tc>
                  <a:txBody>
                    <a:bodyPr/>
                    <a:lstStyle/>
                    <a:p>
                      <a:r>
                        <a:rPr lang="en-US" dirty="0">
                          <a:latin typeface="Times New Roman" panose="02020603050405020304" pitchFamily="18" charset="0"/>
                          <a:cs typeface="Times New Roman" panose="02020603050405020304" pitchFamily="18" charset="0"/>
                        </a:rPr>
                        <a:t>Limited only to the library.</a:t>
                      </a:r>
                    </a:p>
                  </a:txBody>
                  <a:tcPr/>
                </a:tc>
                <a:extLst>
                  <a:ext uri="{0D108BD9-81ED-4DB2-BD59-A6C34878D82A}">
                    <a16:rowId xmlns:a16="http://schemas.microsoft.com/office/drawing/2014/main" val="10001"/>
                  </a:ext>
                </a:extLst>
              </a:tr>
              <a:tr h="1306919">
                <a:tc>
                  <a:txBody>
                    <a:bodyPr/>
                    <a:lstStyle/>
                    <a:p>
                      <a:r>
                        <a:rPr lang="en-IN" dirty="0">
                          <a:latin typeface="Times New Roman" panose="02020603050405020304" pitchFamily="18" charset="0"/>
                          <a:cs typeface="Times New Roman" panose="02020603050405020304" pitchFamily="18" charset="0"/>
                        </a:rPr>
                        <a:t>Ahmad, Zishan, Raghav Jindal (Borrow from rich cousin: cross lingual embedding)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Convolutional Neural Network(CNN)</a:t>
                      </a:r>
                    </a:p>
                  </a:txBody>
                  <a:tcPr/>
                </a:tc>
                <a:tc>
                  <a:txBody>
                    <a:bodyPr/>
                    <a:lstStyle/>
                    <a:p>
                      <a:r>
                        <a:rPr lang="en-US" dirty="0">
                          <a:latin typeface="Times New Roman" panose="02020603050405020304" pitchFamily="18" charset="0"/>
                          <a:cs typeface="Times New Roman" panose="02020603050405020304" pitchFamily="18" charset="0"/>
                        </a:rPr>
                        <a:t>Mitigates the problem of resource scarcity for emotion detection in Hindi.</a:t>
                      </a:r>
                    </a:p>
                  </a:txBody>
                  <a:tcPr/>
                </a:tc>
                <a:tc>
                  <a:txBody>
                    <a:bodyPr/>
                    <a:lstStyle/>
                    <a:p>
                      <a:r>
                        <a:rPr lang="en-US" dirty="0">
                          <a:latin typeface="Times New Roman" panose="02020603050405020304" pitchFamily="18" charset="0"/>
                          <a:cs typeface="Times New Roman" panose="02020603050405020304" pitchFamily="18" charset="0"/>
                        </a:rPr>
                        <a:t>Very complex to implement. And chances of language mismatch. Limited resources.</a:t>
                      </a:r>
                    </a:p>
                  </a:txBody>
                  <a:tcPr/>
                </a:tc>
                <a:extLst>
                  <a:ext uri="{0D108BD9-81ED-4DB2-BD59-A6C34878D82A}">
                    <a16:rowId xmlns:a16="http://schemas.microsoft.com/office/drawing/2014/main" val="10002"/>
                  </a:ext>
                </a:extLst>
              </a:tr>
              <a:tr h="1482850">
                <a:tc>
                  <a:txBody>
                    <a:bodyPr/>
                    <a:lstStyle/>
                    <a:p>
                      <a:r>
                        <a:rPr lang="en-IN" dirty="0">
                          <a:latin typeface="Times New Roman" panose="02020603050405020304" pitchFamily="18" charset="0"/>
                          <a:cs typeface="Times New Roman" panose="02020603050405020304" pitchFamily="18" charset="0"/>
                        </a:rPr>
                        <a:t>Akhilesh Kumar, Bhavna Bajpai (Product Recommendation System using NLP)</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NLP </a:t>
                      </a:r>
                    </a:p>
                  </a:txBody>
                  <a:tcPr/>
                </a:tc>
                <a:tc>
                  <a:txBody>
                    <a:bodyPr/>
                    <a:lstStyle/>
                    <a:p>
                      <a:r>
                        <a:rPr lang="en-US" dirty="0">
                          <a:latin typeface="Times New Roman" panose="02020603050405020304" pitchFamily="18" charset="0"/>
                          <a:cs typeface="Times New Roman" panose="02020603050405020304" pitchFamily="18" charset="0"/>
                        </a:rPr>
                        <a:t>More accurate, relevant and personalized suggestions that enhance user experience</a:t>
                      </a:r>
                    </a:p>
                  </a:txBody>
                  <a:tcPr/>
                </a:tc>
                <a:tc>
                  <a:txBody>
                    <a:bodyPr/>
                    <a:lstStyle/>
                    <a:p>
                      <a:r>
                        <a:rPr lang="en-US" dirty="0">
                          <a:latin typeface="Times New Roman" panose="02020603050405020304" pitchFamily="18" charset="0"/>
                          <a:cs typeface="Times New Roman" panose="02020603050405020304" pitchFamily="18" charset="0"/>
                        </a:rPr>
                        <a:t>Since NLP model it is largely language dependent and hence might not work well with limited textual data, emojis.</a:t>
                      </a: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8280" y="60386"/>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1807416591"/>
              </p:ext>
            </p:extLst>
          </p:nvPr>
        </p:nvGraphicFramePr>
        <p:xfrm>
          <a:off x="1006998" y="813891"/>
          <a:ext cx="6803445" cy="3261360"/>
        </p:xfrm>
        <a:graphic>
          <a:graphicData uri="http://schemas.openxmlformats.org/drawingml/2006/table">
            <a:tbl>
              <a:tblPr firstRow="1" bandRow="1">
                <a:tableStyleId>{1D3205E1-8B83-452B-8570-0B3C4014EAE2}</a:tableStyleId>
              </a:tblPr>
              <a:tblGrid>
                <a:gridCol w="1650303">
                  <a:extLst>
                    <a:ext uri="{9D8B030D-6E8A-4147-A177-3AD203B41FA5}">
                      <a16:colId xmlns:a16="http://schemas.microsoft.com/office/drawing/2014/main" val="20000"/>
                    </a:ext>
                  </a:extLst>
                </a:gridCol>
                <a:gridCol w="1717714">
                  <a:extLst>
                    <a:ext uri="{9D8B030D-6E8A-4147-A177-3AD203B41FA5}">
                      <a16:colId xmlns:a16="http://schemas.microsoft.com/office/drawing/2014/main" val="20001"/>
                    </a:ext>
                  </a:extLst>
                </a:gridCol>
                <a:gridCol w="1717714">
                  <a:extLst>
                    <a:ext uri="{9D8B030D-6E8A-4147-A177-3AD203B41FA5}">
                      <a16:colId xmlns:a16="http://schemas.microsoft.com/office/drawing/2014/main" val="20002"/>
                    </a:ext>
                  </a:extLst>
                </a:gridCol>
                <a:gridCol w="1717714">
                  <a:extLst>
                    <a:ext uri="{9D8B030D-6E8A-4147-A177-3AD203B41FA5}">
                      <a16:colId xmlns:a16="http://schemas.microsoft.com/office/drawing/2014/main" val="20003"/>
                    </a:ext>
                  </a:extLst>
                </a:gridCol>
              </a:tblGrid>
              <a:tr h="251331">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Method</a:t>
                      </a:r>
                    </a:p>
                  </a:txBody>
                  <a:tcPr/>
                </a:tc>
                <a:tc>
                  <a:txBody>
                    <a:bodyPr/>
                    <a:lstStyle/>
                    <a:p>
                      <a:r>
                        <a:rPr lang="en-US" dirty="0">
                          <a:latin typeface="Times New Roman" panose="02020603050405020304" pitchFamily="18" charset="0"/>
                          <a:cs typeface="Times New Roman" panose="02020603050405020304" pitchFamily="18" charset="0"/>
                        </a:rPr>
                        <a:t>Advantages</a:t>
                      </a:r>
                    </a:p>
                  </a:txBody>
                  <a:tcPr/>
                </a:tc>
                <a:tc>
                  <a:txBody>
                    <a:bodyPr/>
                    <a:lstStyle/>
                    <a:p>
                      <a:r>
                        <a:rPr lang="en-US"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955056">
                <a:tc>
                  <a:txBody>
                    <a:bodyPr/>
                    <a:lstStyle/>
                    <a:p>
                      <a:r>
                        <a:rPr lang="en-US" dirty="0">
                          <a:latin typeface="Times New Roman" panose="02020603050405020304" pitchFamily="18" charset="0"/>
                          <a:cs typeface="Times New Roman" panose="02020603050405020304" pitchFamily="18" charset="0"/>
                        </a:rPr>
                        <a:t>Shashank and Pushpak Bhattacharya</a:t>
                      </a:r>
                    </a:p>
                    <a:p>
                      <a:r>
                        <a:rPr lang="en-US" dirty="0">
                          <a:latin typeface="Times New Roman" panose="02020603050405020304" pitchFamily="18" charset="0"/>
                          <a:cs typeface="Times New Roman" panose="02020603050405020304" pitchFamily="18" charset="0"/>
                        </a:rPr>
                        <a:t>(Emotion Analysis of Internet Chat)</a:t>
                      </a:r>
                    </a:p>
                  </a:txBody>
                  <a:tcPr/>
                </a:tc>
                <a:tc>
                  <a:txBody>
                    <a:bodyPr/>
                    <a:lstStyle/>
                    <a:p>
                      <a:r>
                        <a:rPr lang="en-US" dirty="0">
                          <a:latin typeface="Times New Roman" panose="02020603050405020304" pitchFamily="18" charset="0"/>
                          <a:cs typeface="Times New Roman" panose="02020603050405020304" pitchFamily="18" charset="0"/>
                        </a:rPr>
                        <a:t>XML, NLP, ML</a:t>
                      </a:r>
                    </a:p>
                  </a:txBody>
                  <a:tcPr/>
                </a:tc>
                <a:tc>
                  <a:txBody>
                    <a:bodyPr/>
                    <a:lstStyle/>
                    <a:p>
                      <a:r>
                        <a:rPr lang="en-US" dirty="0">
                          <a:latin typeface="Times New Roman" panose="02020603050405020304" pitchFamily="18" charset="0"/>
                          <a:cs typeface="Times New Roman" panose="02020603050405020304" pitchFamily="18" charset="0"/>
                        </a:rPr>
                        <a:t>Overcomes the effects of class imbalance by using undersampling.</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06919">
                <a:tc>
                  <a:txBody>
                    <a:bodyPr/>
                    <a:lstStyle/>
                    <a:p>
                      <a:r>
                        <a:rPr lang="en-US" dirty="0">
                          <a:latin typeface="Times New Roman" panose="02020603050405020304" pitchFamily="18" charset="0"/>
                          <a:cs typeface="Times New Roman" panose="02020603050405020304" pitchFamily="18" charset="0"/>
                        </a:rPr>
                        <a:t>M. A. Rahman, </a:t>
                      </a:r>
                    </a:p>
                    <a:p>
                      <a:pPr marL="0" indent="0">
                        <a:buNone/>
                      </a:pPr>
                      <a:r>
                        <a:rPr lang="en-US" dirty="0">
                          <a:latin typeface="Times New Roman" panose="02020603050405020304" pitchFamily="18" charset="0"/>
                          <a:cs typeface="Times New Roman" panose="02020603050405020304" pitchFamily="18" charset="0"/>
                        </a:rPr>
                        <a:t>A. H. M. Kamal (Analysis of WhatsApp chat data for crime investigation)</a:t>
                      </a:r>
                    </a:p>
                  </a:txBody>
                  <a:tcPr/>
                </a:tc>
                <a:tc>
                  <a:txBody>
                    <a:bodyPr/>
                    <a:lstStyle/>
                    <a:p>
                      <a:r>
                        <a:rPr lang="en-US" dirty="0">
                          <a:latin typeface="Times New Roman" panose="02020603050405020304" pitchFamily="18" charset="0"/>
                          <a:cs typeface="Times New Roman" panose="02020603050405020304" pitchFamily="18" charset="0"/>
                        </a:rPr>
                        <a:t>Python, Pandas, NLTK, Flask</a:t>
                      </a:r>
                    </a:p>
                  </a:txBody>
                  <a:tcPr/>
                </a:tc>
                <a:tc>
                  <a:txBody>
                    <a:bodyPr/>
                    <a:lstStyle/>
                    <a:p>
                      <a:r>
                        <a:rPr lang="en-US" dirty="0">
                          <a:latin typeface="Times New Roman" panose="02020603050405020304" pitchFamily="18" charset="0"/>
                          <a:cs typeface="Times New Roman" panose="02020603050405020304" pitchFamily="18" charset="0"/>
                        </a:rPr>
                        <a:t>Very useful in detecting cyber-crimes by detecting hate words.</a:t>
                      </a:r>
                    </a:p>
                  </a:txBody>
                  <a:tcPr/>
                </a:tc>
                <a:tc>
                  <a:txBody>
                    <a:bodyPr/>
                    <a:lstStyle/>
                    <a:p>
                      <a:r>
                        <a:rPr lang="en-US" dirty="0">
                          <a:latin typeface="Times New Roman" panose="02020603050405020304" pitchFamily="18" charset="0"/>
                          <a:cs typeface="Times New Roman" panose="02020603050405020304" pitchFamily="18" charset="0"/>
                        </a:rPr>
                        <a:t>Accessing and analyzing private conversations could infringe upon individuals’ right to privacy, raising ethical and legal concerns.</a:t>
                      </a: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08121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87288" y="137025"/>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5" name="TextBox 4"/>
          <p:cNvSpPr txBox="1"/>
          <p:nvPr/>
        </p:nvSpPr>
        <p:spPr>
          <a:xfrm>
            <a:off x="1244009" y="2884290"/>
            <a:ext cx="6655982" cy="116955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objective of this project is to develop a WhatsApp Chat Analyzer, so that the system can extract the words and words emojis to predict emotions i.e. Sentiment Analysis. This system aims to exploit Machine Learning techniques to assist in the prediction of emotions and recommendations. For businesses, this system can be used to analyze the customer feedbacks to identify the needs and preferences of their customers. </a:t>
            </a:r>
          </a:p>
        </p:txBody>
      </p:sp>
      <p:sp>
        <p:nvSpPr>
          <p:cNvPr id="13" name="Title 1"/>
          <p:cNvSpPr txBox="1">
            <a:spLocks/>
          </p:cNvSpPr>
          <p:nvPr/>
        </p:nvSpPr>
        <p:spPr>
          <a:xfrm>
            <a:off x="2994144" y="2293510"/>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Times New Roman" panose="02020603050405020304" pitchFamily="18" charset="0"/>
                <a:cs typeface="Times New Roman" panose="02020603050405020304" pitchFamily="18" charset="0"/>
              </a:rPr>
              <a:t>Objective</a:t>
            </a:r>
          </a:p>
        </p:txBody>
      </p:sp>
      <p:sp>
        <p:nvSpPr>
          <p:cNvPr id="14" name="TextBox 13"/>
          <p:cNvSpPr txBox="1"/>
          <p:nvPr/>
        </p:nvSpPr>
        <p:spPr>
          <a:xfrm>
            <a:off x="1244009" y="850448"/>
            <a:ext cx="6655982"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Develop a machine learning-based WhatsApp chat analyzer that extracts insights from chat conversations. The system should identify frequently used words, sentiment trends, and key topics, providing users with a summarized overview of their chats. The goal is to enable users to gain valuable insights and patterns from their WhatsApp conversations.</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56996" y="165523"/>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65D8D888-0B7C-3F28-C65C-17EE2394F029}"/>
              </a:ext>
            </a:extLst>
          </p:cNvPr>
          <p:cNvSpPr txBox="1"/>
          <p:nvPr/>
        </p:nvSpPr>
        <p:spPr>
          <a:xfrm>
            <a:off x="1156996" y="1052790"/>
            <a:ext cx="6552053" cy="24622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“WhatsApp Chat Analysis Using Machine Learning” provides a</a:t>
            </a:r>
          </a:p>
          <a:p>
            <a:pPr algn="just"/>
            <a:r>
              <a:rPr lang="en-US" dirty="0">
                <a:latin typeface="Times New Roman" panose="02020603050405020304" pitchFamily="18" charset="0"/>
                <a:cs typeface="Times New Roman" panose="02020603050405020304" pitchFamily="18" charset="0"/>
              </a:rPr>
              <a:t>platform to the user which enables users to analyze WhatsApp chats . We can get the insights of the chat. It becomes easy to understand the data with the help of the graphs and charts which are used to represent the data. It reduces a lot of time for analysis. Most importantly our system helps to detect the emotion of the individual by extracting the words used and running them through the Machine learning model that we have developed . It provides an upper hand to the businesses by making it easy for them to understand the customers, gaining</a:t>
            </a:r>
          </a:p>
          <a:p>
            <a:pPr algn="just"/>
            <a:r>
              <a:rPr lang="en-US" dirty="0">
                <a:latin typeface="Times New Roman" panose="02020603050405020304" pitchFamily="18" charset="0"/>
                <a:cs typeface="Times New Roman" panose="02020603050405020304" pitchFamily="18" charset="0"/>
              </a:rPr>
              <a:t>insights into the customers interests helping them to increase their repeated customers count. It also provides the typical information such as the number of users, number of chats, most busiest days, most active hours, most active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92659" y="217713"/>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69D5907F-6D31-8D2E-01D7-33EE826CA22F}"/>
              </a:ext>
            </a:extLst>
          </p:cNvPr>
          <p:cNvSpPr txBox="1"/>
          <p:nvPr/>
        </p:nvSpPr>
        <p:spPr>
          <a:xfrm>
            <a:off x="1373073" y="1394799"/>
            <a:ext cx="4083862" cy="160043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Advantages of Proposed System: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Compatible with all devices</a:t>
            </a:r>
          </a:p>
          <a:p>
            <a:pPr algn="just"/>
            <a:r>
              <a:rPr lang="en-US" dirty="0">
                <a:latin typeface="Times New Roman" panose="02020603050405020304" pitchFamily="18" charset="0"/>
                <a:cs typeface="Times New Roman" panose="02020603050405020304" pitchFamily="18" charset="0"/>
              </a:rPr>
              <a:t>● Time efficient</a:t>
            </a:r>
          </a:p>
          <a:p>
            <a:pPr algn="just"/>
            <a:r>
              <a:rPr lang="en-US" dirty="0">
                <a:latin typeface="Times New Roman" panose="02020603050405020304" pitchFamily="18" charset="0"/>
                <a:cs typeface="Times New Roman" panose="02020603050405020304" pitchFamily="18" charset="0"/>
              </a:rPr>
              <a:t>● Easy to use</a:t>
            </a:r>
          </a:p>
          <a:p>
            <a:pPr algn="just"/>
            <a:r>
              <a:rPr lang="en-US" dirty="0">
                <a:latin typeface="Times New Roman" panose="02020603050405020304" pitchFamily="18" charset="0"/>
                <a:cs typeface="Times New Roman" panose="02020603050405020304" pitchFamily="18" charset="0"/>
              </a:rPr>
              <a:t>● Emotion detection</a:t>
            </a:r>
          </a:p>
          <a:p>
            <a:pPr algn="just"/>
            <a:r>
              <a:rPr lang="en-US" dirty="0">
                <a:latin typeface="Times New Roman" panose="02020603050405020304" pitchFamily="18" charset="0"/>
                <a:cs typeface="Times New Roman" panose="02020603050405020304" pitchFamily="18" charset="0"/>
              </a:rPr>
              <a:t>● Free to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Times New Roman" panose="02020603050405020304" pitchFamily="18" charset="0"/>
                <a:cs typeface="Times New Roman" panose="020206030504050203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644828813"/>
              </p:ext>
            </p:extLst>
          </p:nvPr>
        </p:nvGraphicFramePr>
        <p:xfrm>
          <a:off x="1075181" y="1130280"/>
          <a:ext cx="6602859" cy="281432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Functionality</a:t>
                      </a:r>
                    </a:p>
                  </a:txBody>
                  <a:tcPr/>
                </a:tc>
                <a:tc>
                  <a:txBody>
                    <a:bodyPr/>
                    <a:lstStyle/>
                    <a:p>
                      <a:r>
                        <a:rPr lang="en-US" dirty="0">
                          <a:latin typeface="Times New Roman" panose="02020603050405020304" pitchFamily="18" charset="0"/>
                          <a:cs typeface="Times New Roman" panose="02020603050405020304" pitchFamily="18" charset="0"/>
                        </a:rPr>
                        <a:t>Status</a:t>
                      </a:r>
                    </a:p>
                    <a:p>
                      <a:r>
                        <a:rPr lang="en-US" sz="1000" dirty="0">
                          <a:latin typeface="Times New Roman" panose="02020603050405020304" pitchFamily="18" charset="0"/>
                          <a:cs typeface="Times New Roman" panose="02020603050405020304" pitchFamily="18" charset="0"/>
                        </a:rPr>
                        <a:t>(Completed /in-progress/Not</a:t>
                      </a:r>
                      <a:r>
                        <a:rPr lang="en-US" sz="1000" baseline="0" dirty="0">
                          <a:latin typeface="Times New Roman" panose="02020603050405020304" pitchFamily="18" charset="0"/>
                          <a:cs typeface="Times New Roman" panose="02020603050405020304" pitchFamily="18" charset="0"/>
                        </a:rPr>
                        <a:t> started)</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Constructing Dataset: Exporting WhatsApp group chat for training the model. </a:t>
                      </a: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Installing Python 3, Jupyter </a:t>
                      </a: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Importing Required Libraries: Tensorflow by Google (for image classification, NLP, etc.), Matplotlib, Pandas</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3"/>
                  </a:ext>
                </a:extLst>
              </a:tr>
              <a:tr h="370840">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Data pre-processing of raw WhatsApp chats </a:t>
                      </a:r>
                    </a:p>
                  </a:txBody>
                  <a:tcPr/>
                </a:tc>
                <a:tc>
                  <a:txBody>
                    <a:bodyPr/>
                    <a:lstStyle/>
                    <a:p>
                      <a:r>
                        <a:rPr lang="en-US" dirty="0">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20779" y="0"/>
            <a:ext cx="6117431" cy="627321"/>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B9F0888C-9E4B-CF3D-F1C7-6439FB65ACF0}"/>
              </a:ext>
            </a:extLst>
          </p:cNvPr>
          <p:cNvSpPr txBox="1"/>
          <p:nvPr/>
        </p:nvSpPr>
        <p:spPr>
          <a:xfrm>
            <a:off x="1223783" y="799200"/>
            <a:ext cx="6503928" cy="28931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Wang, Yongming. "Using Machine Learning and Natural Language Processing to Analyse Library Chat Reference Transcripts." Information Technology and Libraries 41, no. 3 (2022).</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"Analysis of WhatsApp Chat Data for Crime Investigation" by M. A. Rahman and A. H. M. Kamal (2021)</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Ahmad, Zishan, Raghav Jindal, Asif Ekbal, and Pushpak Bhattachharyya. "Borrow from rich cousin: transfer learning for emotion detection using cross lingual embedding." Expert </a:t>
            </a:r>
          </a:p>
          <a:p>
            <a:r>
              <a:rPr lang="en-IN" dirty="0">
                <a:latin typeface="Times New Roman" panose="02020603050405020304" pitchFamily="18" charset="0"/>
                <a:cs typeface="Times New Roman" panose="02020603050405020304" pitchFamily="18" charset="0"/>
              </a:rPr>
              <a:t>Systems with Applications 139 (2020): 112851.</a:t>
            </a:r>
          </a:p>
          <a:p>
            <a:r>
              <a:rPr lang="en-IN" dirty="0">
                <a:latin typeface="Times New Roman" panose="02020603050405020304" pitchFamily="18" charset="0"/>
                <a:cs typeface="Times New Roman" panose="02020603050405020304" pitchFamily="18" charset="0"/>
              </a:rPr>
              <a:t>● Sharma, Akhilesh Kumar, Bhavna Bajpai, Rachit Adhvaryu, Suthar Dhruvi Pankajkumar, Prajapati Parthkumar Gordhanbhai, and Atul Kumar. "An Efficient Approach of Product Recommendation System using NLP Technique." Materials Today: Proceedings (2021).</a:t>
            </a:r>
          </a:p>
        </p:txBody>
      </p:sp>
    </p:spTree>
    <p:extLst>
      <p:ext uri="{BB962C8B-B14F-4D97-AF65-F5344CB8AC3E}">
        <p14:creationId xmlns:p14="http://schemas.microsoft.com/office/powerpoint/2010/main" val="190410797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1066</Words>
  <Application>Microsoft Office PowerPoint</Application>
  <PresentationFormat>On-screen Show (16:9)</PresentationFormat>
  <Paragraphs>101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WhatsApp Chat Analysis using Machine Learning</vt:lpstr>
      <vt:lpstr>Introduction</vt:lpstr>
      <vt:lpstr>Literature </vt:lpstr>
      <vt:lpstr>Literature </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Nikhil Reddy</cp:lastModifiedBy>
  <cp:revision>14</cp:revision>
  <dcterms:modified xsi:type="dcterms:W3CDTF">2023-08-31T10:52:11Z</dcterms:modified>
</cp:coreProperties>
</file>