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7" r:id="rId2"/>
    <p:sldId id="258" r:id="rId3"/>
    <p:sldId id="256" r:id="rId4"/>
    <p:sldId id="260" r:id="rId5"/>
    <p:sldId id="262" r:id="rId6"/>
    <p:sldId id="265" r:id="rId7"/>
    <p:sldId id="259" r:id="rId8"/>
    <p:sldId id="268" r:id="rId9"/>
    <p:sldId id="269" r:id="rId10"/>
    <p:sldId id="271" r:id="rId11"/>
    <p:sldId id="266" r:id="rId12"/>
    <p:sldId id="272" r:id="rId13"/>
    <p:sldId id="273" r:id="rId14"/>
    <p:sldId id="261" r:id="rId15"/>
    <p:sldId id="263" r:id="rId16"/>
    <p:sldId id="267" r:id="rId17"/>
    <p:sldId id="27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C82A07-DCB7-4A22-93C3-6074DD104E00}" v="3" dt="2023-09-30T04:01:54.446"/>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5388" autoAdjust="0"/>
  </p:normalViewPr>
  <p:slideViewPr>
    <p:cSldViewPr snapToGrid="0">
      <p:cViewPr varScale="1">
        <p:scale>
          <a:sx n="112" d="100"/>
          <a:sy n="112" d="100"/>
        </p:scale>
        <p:origin x="571" y="6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nsh.r@outlook.com" userId="17f6076e8d45651a" providerId="LiveId" clId="{80C82A07-DCB7-4A22-93C3-6074DD104E00}"/>
    <pc:docChg chg="modSld">
      <pc:chgData name="vedansh.r@outlook.com" userId="17f6076e8d45651a" providerId="LiveId" clId="{80C82A07-DCB7-4A22-93C3-6074DD104E00}" dt="2023-09-30T04:45:49.224" v="96" actId="20577"/>
      <pc:docMkLst>
        <pc:docMk/>
      </pc:docMkLst>
      <pc:sldChg chg="modSp mod">
        <pc:chgData name="vedansh.r@outlook.com" userId="17f6076e8d45651a" providerId="LiveId" clId="{80C82A07-DCB7-4A22-93C3-6074DD104E00}" dt="2023-09-30T04:19:52.749" v="83" actId="123"/>
        <pc:sldMkLst>
          <pc:docMk/>
          <pc:sldMk cId="0" sldId="256"/>
        </pc:sldMkLst>
        <pc:spChg chg="mod">
          <ac:chgData name="vedansh.r@outlook.com" userId="17f6076e8d45651a" providerId="LiveId" clId="{80C82A07-DCB7-4A22-93C3-6074DD104E00}" dt="2023-09-30T04:19:52.749" v="83" actId="123"/>
          <ac:spMkLst>
            <pc:docMk/>
            <pc:sldMk cId="0" sldId="256"/>
            <ac:spMk id="14" creationId="{00000000-0000-0000-0000-000000000000}"/>
          </ac:spMkLst>
        </pc:spChg>
      </pc:sldChg>
      <pc:sldChg chg="modSp mod">
        <pc:chgData name="vedansh.r@outlook.com" userId="17f6076e8d45651a" providerId="LiveId" clId="{80C82A07-DCB7-4A22-93C3-6074DD104E00}" dt="2023-09-30T04:19:35.772" v="82" actId="123"/>
        <pc:sldMkLst>
          <pc:docMk/>
          <pc:sldMk cId="4211881276" sldId="258"/>
        </pc:sldMkLst>
        <pc:spChg chg="mod">
          <ac:chgData name="vedansh.r@outlook.com" userId="17f6076e8d45651a" providerId="LiveId" clId="{80C82A07-DCB7-4A22-93C3-6074DD104E00}" dt="2023-09-30T04:19:35.772" v="82" actId="123"/>
          <ac:spMkLst>
            <pc:docMk/>
            <pc:sldMk cId="4211881276" sldId="258"/>
            <ac:spMk id="5" creationId="{00000000-0000-0000-0000-000000000000}"/>
          </ac:spMkLst>
        </pc:spChg>
      </pc:sldChg>
      <pc:sldChg chg="modSp mod">
        <pc:chgData name="vedansh.r@outlook.com" userId="17f6076e8d45651a" providerId="LiveId" clId="{80C82A07-DCB7-4A22-93C3-6074DD104E00}" dt="2023-09-30T04:20:06.801" v="84" actId="123"/>
        <pc:sldMkLst>
          <pc:docMk/>
          <pc:sldMk cId="133783369" sldId="260"/>
        </pc:sldMkLst>
        <pc:spChg chg="mod">
          <ac:chgData name="vedansh.r@outlook.com" userId="17f6076e8d45651a" providerId="LiveId" clId="{80C82A07-DCB7-4A22-93C3-6074DD104E00}" dt="2023-09-30T04:20:06.801" v="84" actId="123"/>
          <ac:spMkLst>
            <pc:docMk/>
            <pc:sldMk cId="133783369" sldId="260"/>
            <ac:spMk id="6" creationId="{FD702E24-AF43-3C5B-A9C6-AFCA663E3722}"/>
          </ac:spMkLst>
        </pc:spChg>
      </pc:sldChg>
      <pc:sldChg chg="modSp mod">
        <pc:chgData name="vedansh.r@outlook.com" userId="17f6076e8d45651a" providerId="LiveId" clId="{80C82A07-DCB7-4A22-93C3-6074DD104E00}" dt="2023-09-30T04:20:44.835" v="87" actId="123"/>
        <pc:sldMkLst>
          <pc:docMk/>
          <pc:sldMk cId="747321048" sldId="261"/>
        </pc:sldMkLst>
        <pc:spChg chg="mod">
          <ac:chgData name="vedansh.r@outlook.com" userId="17f6076e8d45651a" providerId="LiveId" clId="{80C82A07-DCB7-4A22-93C3-6074DD104E00}" dt="2023-09-30T04:20:44.835" v="87" actId="123"/>
          <ac:spMkLst>
            <pc:docMk/>
            <pc:sldMk cId="747321048" sldId="261"/>
            <ac:spMk id="3" creationId="{8C89345D-F785-8727-4191-9E1A5D08D1CC}"/>
          </ac:spMkLst>
        </pc:spChg>
      </pc:sldChg>
      <pc:sldChg chg="modSp mod">
        <pc:chgData name="vedansh.r@outlook.com" userId="17f6076e8d45651a" providerId="LiveId" clId="{80C82A07-DCB7-4A22-93C3-6074DD104E00}" dt="2023-09-30T04:20:23.368" v="85" actId="123"/>
        <pc:sldMkLst>
          <pc:docMk/>
          <pc:sldMk cId="2864419330" sldId="262"/>
        </pc:sldMkLst>
        <pc:spChg chg="mod">
          <ac:chgData name="vedansh.r@outlook.com" userId="17f6076e8d45651a" providerId="LiveId" clId="{80C82A07-DCB7-4A22-93C3-6074DD104E00}" dt="2023-09-30T04:20:23.368" v="85" actId="123"/>
          <ac:spMkLst>
            <pc:docMk/>
            <pc:sldMk cId="2864419330" sldId="262"/>
            <ac:spMk id="7" creationId="{D6AE6D33-363D-1DCA-3897-4EF6AAC34E54}"/>
          </ac:spMkLst>
        </pc:spChg>
      </pc:sldChg>
      <pc:sldChg chg="modSp mod">
        <pc:chgData name="vedansh.r@outlook.com" userId="17f6076e8d45651a" providerId="LiveId" clId="{80C82A07-DCB7-4A22-93C3-6074DD104E00}" dt="2023-09-30T04:45:49.224" v="96" actId="20577"/>
        <pc:sldMkLst>
          <pc:docMk/>
          <pc:sldMk cId="1904107973" sldId="263"/>
        </pc:sldMkLst>
        <pc:spChg chg="mod">
          <ac:chgData name="vedansh.r@outlook.com" userId="17f6076e8d45651a" providerId="LiveId" clId="{80C82A07-DCB7-4A22-93C3-6074DD104E00}" dt="2023-09-30T04:45:49.224" v="96" actId="20577"/>
          <ac:spMkLst>
            <pc:docMk/>
            <pc:sldMk cId="1904107973" sldId="263"/>
            <ac:spMk id="5" creationId="{00000000-0000-0000-0000-000000000000}"/>
          </ac:spMkLst>
        </pc:spChg>
      </pc:sldChg>
      <pc:sldChg chg="modSp mod">
        <pc:chgData name="vedansh.r@outlook.com" userId="17f6076e8d45651a" providerId="LiveId" clId="{80C82A07-DCB7-4A22-93C3-6074DD104E00}" dt="2023-09-30T04:20:33.440" v="86" actId="123"/>
        <pc:sldMkLst>
          <pc:docMk/>
          <pc:sldMk cId="282715960" sldId="265"/>
        </pc:sldMkLst>
        <pc:spChg chg="mod">
          <ac:chgData name="vedansh.r@outlook.com" userId="17f6076e8d45651a" providerId="LiveId" clId="{80C82A07-DCB7-4A22-93C3-6074DD104E00}" dt="2023-09-30T04:20:33.440" v="86" actId="123"/>
          <ac:spMkLst>
            <pc:docMk/>
            <pc:sldMk cId="282715960" sldId="265"/>
            <ac:spMk id="3" creationId="{0CBB16F7-980E-4BA9-2E60-69280F8BA24F}"/>
          </ac:spMkLst>
        </pc:spChg>
      </pc:sldChg>
      <pc:sldChg chg="modSp mod">
        <pc:chgData name="vedansh.r@outlook.com" userId="17f6076e8d45651a" providerId="LiveId" clId="{80C82A07-DCB7-4A22-93C3-6074DD104E00}" dt="2023-09-30T04:02:49.270" v="54" actId="1076"/>
        <pc:sldMkLst>
          <pc:docMk/>
          <pc:sldMk cId="991037418" sldId="266"/>
        </pc:sldMkLst>
        <pc:picChg chg="mod">
          <ac:chgData name="vedansh.r@outlook.com" userId="17f6076e8d45651a" providerId="LiveId" clId="{80C82A07-DCB7-4A22-93C3-6074DD104E00}" dt="2023-09-30T04:02:49.270" v="54" actId="1076"/>
          <ac:picMkLst>
            <pc:docMk/>
            <pc:sldMk cId="991037418" sldId="266"/>
            <ac:picMk id="9" creationId="{2A2D086B-4A87-71B7-50A0-553075B50762}"/>
          </ac:picMkLst>
        </pc:picChg>
      </pc:sldChg>
      <pc:sldChg chg="modSp mod">
        <pc:chgData name="vedansh.r@outlook.com" userId="17f6076e8d45651a" providerId="LiveId" clId="{80C82A07-DCB7-4A22-93C3-6074DD104E00}" dt="2023-09-30T04:21:04.580" v="89" actId="123"/>
        <pc:sldMkLst>
          <pc:docMk/>
          <pc:sldMk cId="781017023" sldId="267"/>
        </pc:sldMkLst>
        <pc:spChg chg="mod">
          <ac:chgData name="vedansh.r@outlook.com" userId="17f6076e8d45651a" providerId="LiveId" clId="{80C82A07-DCB7-4A22-93C3-6074DD104E00}" dt="2023-09-30T04:21:04.580" v="89" actId="123"/>
          <ac:spMkLst>
            <pc:docMk/>
            <pc:sldMk cId="781017023" sldId="267"/>
            <ac:spMk id="5" creationId="{00000000-0000-0000-0000-000000000000}"/>
          </ac:spMkLst>
        </pc:spChg>
      </pc:sldChg>
      <pc:sldChg chg="modSp mod">
        <pc:chgData name="vedansh.r@outlook.com" userId="17f6076e8d45651a" providerId="LiveId" clId="{80C82A07-DCB7-4A22-93C3-6074DD104E00}" dt="2023-09-30T03:57:02.883" v="0" actId="1076"/>
        <pc:sldMkLst>
          <pc:docMk/>
          <pc:sldMk cId="763432642" sldId="268"/>
        </pc:sldMkLst>
        <pc:picChg chg="mod">
          <ac:chgData name="vedansh.r@outlook.com" userId="17f6076e8d45651a" providerId="LiveId" clId="{80C82A07-DCB7-4A22-93C3-6074DD104E00}" dt="2023-09-30T03:57:02.883" v="0" actId="1076"/>
          <ac:picMkLst>
            <pc:docMk/>
            <pc:sldMk cId="763432642" sldId="268"/>
            <ac:picMk id="14" creationId="{D18BFEC2-E3A2-4379-3741-671D220E184D}"/>
          </ac:picMkLst>
        </pc:picChg>
      </pc:sldChg>
      <pc:sldChg chg="addSp modSp mod">
        <pc:chgData name="vedansh.r@outlook.com" userId="17f6076e8d45651a" providerId="LiveId" clId="{80C82A07-DCB7-4A22-93C3-6074DD104E00}" dt="2023-09-30T04:01:49.278" v="53" actId="20577"/>
        <pc:sldMkLst>
          <pc:docMk/>
          <pc:sldMk cId="4031196206" sldId="273"/>
        </pc:sldMkLst>
        <pc:spChg chg="add mod">
          <ac:chgData name="vedansh.r@outlook.com" userId="17f6076e8d45651a" providerId="LiveId" clId="{80C82A07-DCB7-4A22-93C3-6074DD104E00}" dt="2023-09-30T04:01:49.278" v="53" actId="20577"/>
          <ac:spMkLst>
            <pc:docMk/>
            <pc:sldMk cId="4031196206" sldId="273"/>
            <ac:spMk id="9" creationId="{E5FA8148-F145-7AA2-A606-2374AD2C3798}"/>
          </ac:spMkLst>
        </pc:spChg>
        <pc:picChg chg="add mod">
          <ac:chgData name="vedansh.r@outlook.com" userId="17f6076e8d45651a" providerId="LiveId" clId="{80C82A07-DCB7-4A22-93C3-6074DD104E00}" dt="2023-09-30T04:00:57.351" v="11" actId="1076"/>
          <ac:picMkLst>
            <pc:docMk/>
            <pc:sldMk cId="4031196206" sldId="273"/>
            <ac:picMk id="5" creationId="{FF5958C9-425E-9CF1-00C7-856A10848B6D}"/>
          </ac:picMkLst>
        </pc:picChg>
        <pc:picChg chg="mod">
          <ac:chgData name="vedansh.r@outlook.com" userId="17f6076e8d45651a" providerId="LiveId" clId="{80C82A07-DCB7-4A22-93C3-6074DD104E00}" dt="2023-09-30T03:59:29.399" v="5" actId="14100"/>
          <ac:picMkLst>
            <pc:docMk/>
            <pc:sldMk cId="4031196206" sldId="273"/>
            <ac:picMk id="8" creationId="{2819C440-7D0D-E219-50B6-CEC1B308B8C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3063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4084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1748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7241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1866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795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publicdomainpictures.net/view-image.php?image=80234&amp;picture=thank-you-text" TargetMode="External"/><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570535" y="2092271"/>
            <a:ext cx="7887665" cy="2765479"/>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52562" y="867904"/>
            <a:ext cx="7815262" cy="954107"/>
          </a:xfrm>
        </p:spPr>
        <p:txBody>
          <a:bodyPr/>
          <a:lstStyle/>
          <a:p>
            <a:r>
              <a:rPr lang="en-US" sz="3600" dirty="0">
                <a:latin typeface="Sitka Heading" pitchFamily="2" charset="0"/>
                <a:cs typeface="Times New Roman" panose="02020603050405020304" pitchFamily="18" charset="0"/>
              </a:rPr>
              <a:t>WhatsApp Chat Analysis using Machine Learning</a:t>
            </a:r>
            <a:endParaRPr lang="en-US" sz="3600" dirty="0">
              <a:latin typeface="Sitka Heading" pitchFamily="2" charset="0"/>
            </a:endParaRPr>
          </a:p>
        </p:txBody>
      </p:sp>
      <p:sp>
        <p:nvSpPr>
          <p:cNvPr id="3" name="TextBox 2"/>
          <p:cNvSpPr txBox="1"/>
          <p:nvPr/>
        </p:nvSpPr>
        <p:spPr>
          <a:xfrm>
            <a:off x="570535" y="2188889"/>
            <a:ext cx="2064467" cy="2739211"/>
          </a:xfrm>
          <a:prstGeom prst="rect">
            <a:avLst/>
          </a:prstGeom>
          <a:noFill/>
        </p:spPr>
        <p:txBody>
          <a:bodyPr wrap="square" rtlCol="0">
            <a:spAutoFit/>
          </a:bodyPr>
          <a:lstStyle/>
          <a:p>
            <a:endParaRPr lang="en-US" dirty="0">
              <a:latin typeface="Bookman Old Style" panose="02050604050505020204" pitchFamily="18" charset="0"/>
            </a:endParaRPr>
          </a:p>
          <a:p>
            <a:pPr algn="ctr"/>
            <a:r>
              <a:rPr lang="en-US" sz="1600" dirty="0">
                <a:latin typeface="Times New Roman" panose="02020603050405020304" pitchFamily="18" charset="0"/>
                <a:cs typeface="Times New Roman" panose="02020603050405020304" pitchFamily="18" charset="0"/>
              </a:rPr>
              <a:t>Team Details:-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D Kranthi Kumar (20EG105109)</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M Vedansh Reddy (20EG105118)</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J Naveen Kumar (20EG105138)</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Thoundur Preethi (20EG105151)</a:t>
            </a:r>
          </a:p>
          <a:p>
            <a:pPr marL="342900" indent="-342900">
              <a:buFont typeface="+mj-lt"/>
              <a:buAutoNum type="arabicPeriod"/>
            </a:pPr>
            <a:endParaRPr lang="en-US" dirty="0">
              <a:latin typeface="Bookman Old Style" panose="02050604050505020204" pitchFamily="18" charset="0"/>
            </a:endParaRPr>
          </a:p>
        </p:txBody>
      </p:sp>
      <p:sp>
        <p:nvSpPr>
          <p:cNvPr id="8" name="TextBox 7"/>
          <p:cNvSpPr txBox="1"/>
          <p:nvPr/>
        </p:nvSpPr>
        <p:spPr>
          <a:xfrm>
            <a:off x="4781228" y="2548800"/>
            <a:ext cx="3440624" cy="1138773"/>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Project Supervisor </a:t>
            </a:r>
          </a:p>
          <a:p>
            <a:r>
              <a:rPr lang="en-US" sz="1800" dirty="0">
                <a:latin typeface="Times New Roman" panose="02020603050405020304" pitchFamily="18" charset="0"/>
                <a:cs typeface="Times New Roman" panose="02020603050405020304" pitchFamily="18" charset="0"/>
              </a:rPr>
              <a:t>Name:- Mr. P Rajasekhar Reddy</a:t>
            </a:r>
          </a:p>
          <a:p>
            <a:r>
              <a:rPr lang="en-US" sz="1800" dirty="0">
                <a:latin typeface="Times New Roman" panose="02020603050405020304" pitchFamily="18" charset="0"/>
                <a:cs typeface="Times New Roman" panose="02020603050405020304" pitchFamily="18" charset="0"/>
              </a:rPr>
              <a:t>Designation:- Assistant Professor</a:t>
            </a:r>
          </a:p>
          <a:p>
            <a:endParaRPr lang="en-US" dirty="0">
              <a:latin typeface="Bookman Old Style" panose="02050604050505020204" pitchFamily="18" charset="0"/>
            </a:endParaRPr>
          </a:p>
        </p:txBody>
      </p:sp>
      <p:sp>
        <p:nvSpPr>
          <p:cNvPr id="4" name="Date Placeholder 3"/>
          <p:cNvSpPr>
            <a:spLocks noGrp="1"/>
          </p:cNvSpPr>
          <p:nvPr>
            <p:ph type="dt" idx="10"/>
          </p:nvPr>
        </p:nvSpPr>
        <p:spPr/>
        <p:txBody>
          <a:bodyPr/>
          <a:lstStyle/>
          <a:p>
            <a:r>
              <a:rPr lang="en-US" dirty="0"/>
              <a:t>30</a:t>
            </a:r>
            <a:r>
              <a:rPr lang="en-US" baseline="30000" dirty="0"/>
              <a:t>th</a:t>
            </a:r>
            <a:r>
              <a:rPr lang="en-US" dirty="0"/>
              <a:t> September 2023</a:t>
            </a:r>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13905" y="0"/>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r>
              <a:rPr lang="en-US" dirty="0"/>
              <a:t>30</a:t>
            </a:r>
            <a:r>
              <a:rPr lang="en-US" baseline="30000" dirty="0"/>
              <a:t>th</a:t>
            </a:r>
            <a:r>
              <a:rPr lang="en-US" dirty="0"/>
              <a:t> September 2023</a:t>
            </a:r>
          </a:p>
          <a:p>
            <a:endParaRPr lang="en-US" dirty="0"/>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1243B828-B224-72CE-EAFD-9F9CFC749979}"/>
              </a:ext>
            </a:extLst>
          </p:cNvPr>
          <p:cNvPicPr>
            <a:picLocks noChangeAspect="1"/>
          </p:cNvPicPr>
          <p:nvPr/>
        </p:nvPicPr>
        <p:blipFill>
          <a:blip r:embed="rId3"/>
          <a:stretch>
            <a:fillRect/>
          </a:stretch>
        </p:blipFill>
        <p:spPr>
          <a:xfrm>
            <a:off x="193791" y="1623060"/>
            <a:ext cx="3834441" cy="2202180"/>
          </a:xfrm>
          <a:prstGeom prst="rect">
            <a:avLst/>
          </a:prstGeom>
        </p:spPr>
      </p:pic>
      <p:sp>
        <p:nvSpPr>
          <p:cNvPr id="10" name="TextBox 9">
            <a:extLst>
              <a:ext uri="{FF2B5EF4-FFF2-40B4-BE49-F238E27FC236}">
                <a16:creationId xmlns:a16="http://schemas.microsoft.com/office/drawing/2014/main" id="{98B5E8DC-51B4-EFC2-7D57-39AD769FFA3D}"/>
              </a:ext>
            </a:extLst>
          </p:cNvPr>
          <p:cNvSpPr txBox="1"/>
          <p:nvPr/>
        </p:nvSpPr>
        <p:spPr>
          <a:xfrm>
            <a:off x="248248" y="1099840"/>
            <a:ext cx="3624372"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Wordcloud function to show commonly used words</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4943D5C-678B-A30F-C40E-C16F6085CCA3}"/>
              </a:ext>
            </a:extLst>
          </p:cNvPr>
          <p:cNvSpPr txBox="1"/>
          <p:nvPr/>
        </p:nvSpPr>
        <p:spPr>
          <a:xfrm>
            <a:off x="4213859" y="1207561"/>
            <a:ext cx="4300726"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Function for timeline graph to get monthly usage </a:t>
            </a:r>
            <a:endParaRPr lang="en-IN"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B69E0CD2-BF22-297D-80A3-0FB01B170985}"/>
              </a:ext>
            </a:extLst>
          </p:cNvPr>
          <p:cNvPicPr>
            <a:picLocks noChangeAspect="1"/>
          </p:cNvPicPr>
          <p:nvPr/>
        </p:nvPicPr>
        <p:blipFill>
          <a:blip r:embed="rId4"/>
          <a:stretch>
            <a:fillRect/>
          </a:stretch>
        </p:blipFill>
        <p:spPr>
          <a:xfrm>
            <a:off x="4305301" y="1569345"/>
            <a:ext cx="3834442" cy="2796176"/>
          </a:xfrm>
          <a:prstGeom prst="rect">
            <a:avLst/>
          </a:prstGeom>
        </p:spPr>
      </p:pic>
    </p:spTree>
    <p:extLst>
      <p:ext uri="{BB962C8B-B14F-4D97-AF65-F5344CB8AC3E}">
        <p14:creationId xmlns:p14="http://schemas.microsoft.com/office/powerpoint/2010/main" val="324897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00154"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30</a:t>
            </a:r>
            <a:r>
              <a:rPr lang="en-US" baseline="30000" dirty="0"/>
              <a:t>th</a:t>
            </a:r>
            <a:r>
              <a:rPr lang="en-US" dirty="0"/>
              <a:t> September 2023</a:t>
            </a:r>
          </a:p>
          <a:p>
            <a:endParaRPr lang="en-US" dirty="0"/>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09F2A5A8-9F76-0C7D-B9A2-A861440178DD}"/>
              </a:ext>
            </a:extLst>
          </p:cNvPr>
          <p:cNvPicPr>
            <a:picLocks noChangeAspect="1"/>
          </p:cNvPicPr>
          <p:nvPr/>
        </p:nvPicPr>
        <p:blipFill>
          <a:blip r:embed="rId3"/>
          <a:stretch>
            <a:fillRect/>
          </a:stretch>
        </p:blipFill>
        <p:spPr>
          <a:xfrm>
            <a:off x="228271" y="1493520"/>
            <a:ext cx="3269309" cy="2964180"/>
          </a:xfrm>
          <a:prstGeom prst="rect">
            <a:avLst/>
          </a:prstGeom>
        </p:spPr>
      </p:pic>
      <p:sp>
        <p:nvSpPr>
          <p:cNvPr id="7" name="TextBox 6">
            <a:extLst>
              <a:ext uri="{FF2B5EF4-FFF2-40B4-BE49-F238E27FC236}">
                <a16:creationId xmlns:a16="http://schemas.microsoft.com/office/drawing/2014/main" id="{561C4BA4-A6D1-99D5-E3A4-AD1EEA4A294D}"/>
              </a:ext>
            </a:extLst>
          </p:cNvPr>
          <p:cNvSpPr txBox="1"/>
          <p:nvPr/>
        </p:nvSpPr>
        <p:spPr>
          <a:xfrm>
            <a:off x="260323" y="1079063"/>
            <a:ext cx="3269309"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Unique Users &amp; Total Messages Pie Chart</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A2D086B-4A87-71B7-50A0-553075B50762}"/>
              </a:ext>
            </a:extLst>
          </p:cNvPr>
          <p:cNvPicPr>
            <a:picLocks noChangeAspect="1"/>
          </p:cNvPicPr>
          <p:nvPr/>
        </p:nvPicPr>
        <p:blipFill>
          <a:blip r:embed="rId4"/>
          <a:stretch>
            <a:fillRect/>
          </a:stretch>
        </p:blipFill>
        <p:spPr>
          <a:xfrm>
            <a:off x="4328160" y="1493520"/>
            <a:ext cx="3383280" cy="2964180"/>
          </a:xfrm>
          <a:prstGeom prst="rect">
            <a:avLst/>
          </a:prstGeom>
        </p:spPr>
      </p:pic>
      <p:sp>
        <p:nvSpPr>
          <p:cNvPr id="10" name="TextBox 9">
            <a:extLst>
              <a:ext uri="{FF2B5EF4-FFF2-40B4-BE49-F238E27FC236}">
                <a16:creationId xmlns:a16="http://schemas.microsoft.com/office/drawing/2014/main" id="{E5B28C45-DDAA-82F3-6CBA-807562B6D7C7}"/>
              </a:ext>
            </a:extLst>
          </p:cNvPr>
          <p:cNvSpPr txBox="1"/>
          <p:nvPr/>
        </p:nvSpPr>
        <p:spPr>
          <a:xfrm>
            <a:off x="4450080" y="1079062"/>
            <a:ext cx="338328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Daily Analysis Pie Chart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03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792534"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30</a:t>
            </a:r>
            <a:r>
              <a:rPr lang="en-US" baseline="30000" dirty="0"/>
              <a:t>th</a:t>
            </a:r>
            <a:r>
              <a:rPr lang="en-US" dirty="0"/>
              <a:t> September 2023</a:t>
            </a:r>
          </a:p>
          <a:p>
            <a:endParaRPr lang="en-US" dirty="0"/>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A4D24B6E-C421-94D4-1C4D-4C80D4AABF55}"/>
              </a:ext>
            </a:extLst>
          </p:cNvPr>
          <p:cNvPicPr>
            <a:picLocks noChangeAspect="1"/>
          </p:cNvPicPr>
          <p:nvPr/>
        </p:nvPicPr>
        <p:blipFill>
          <a:blip r:embed="rId3"/>
          <a:stretch>
            <a:fillRect/>
          </a:stretch>
        </p:blipFill>
        <p:spPr>
          <a:xfrm>
            <a:off x="283409" y="1195998"/>
            <a:ext cx="3762811" cy="2827020"/>
          </a:xfrm>
          <a:prstGeom prst="rect">
            <a:avLst/>
          </a:prstGeom>
        </p:spPr>
      </p:pic>
      <p:sp>
        <p:nvSpPr>
          <p:cNvPr id="7" name="TextBox 6">
            <a:extLst>
              <a:ext uri="{FF2B5EF4-FFF2-40B4-BE49-F238E27FC236}">
                <a16:creationId xmlns:a16="http://schemas.microsoft.com/office/drawing/2014/main" id="{C2ADC9CD-BC10-305B-41BE-164A904ED1D8}"/>
              </a:ext>
            </a:extLst>
          </p:cNvPr>
          <p:cNvSpPr txBox="1"/>
          <p:nvPr/>
        </p:nvSpPr>
        <p:spPr>
          <a:xfrm>
            <a:off x="603449" y="797260"/>
            <a:ext cx="3762811"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Month-wise usage plotline chart</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9A002E3-EAF3-498D-3D0B-8B6072BFABCA}"/>
              </a:ext>
            </a:extLst>
          </p:cNvPr>
          <p:cNvPicPr>
            <a:picLocks noChangeAspect="1"/>
          </p:cNvPicPr>
          <p:nvPr/>
        </p:nvPicPr>
        <p:blipFill>
          <a:blip r:embed="rId4"/>
          <a:stretch>
            <a:fillRect/>
          </a:stretch>
        </p:blipFill>
        <p:spPr>
          <a:xfrm>
            <a:off x="4191000" y="1228154"/>
            <a:ext cx="4572000" cy="2827020"/>
          </a:xfrm>
          <a:prstGeom prst="rect">
            <a:avLst/>
          </a:prstGeom>
        </p:spPr>
      </p:pic>
      <p:sp>
        <p:nvSpPr>
          <p:cNvPr id="10" name="TextBox 9">
            <a:extLst>
              <a:ext uri="{FF2B5EF4-FFF2-40B4-BE49-F238E27FC236}">
                <a16:creationId xmlns:a16="http://schemas.microsoft.com/office/drawing/2014/main" id="{D01DC8B2-4A38-5885-2DED-A4D95DCD4AF9}"/>
              </a:ext>
            </a:extLst>
          </p:cNvPr>
          <p:cNvSpPr txBox="1"/>
          <p:nvPr/>
        </p:nvSpPr>
        <p:spPr>
          <a:xfrm>
            <a:off x="4354830" y="793031"/>
            <a:ext cx="439674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Heatmap of period of a day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400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792534"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30</a:t>
            </a:r>
            <a:r>
              <a:rPr lang="en-US" baseline="30000" dirty="0"/>
              <a:t>th</a:t>
            </a:r>
            <a:r>
              <a:rPr lang="en-US" dirty="0"/>
              <a:t> September 2023</a:t>
            </a:r>
          </a:p>
          <a:p>
            <a:endParaRPr lang="en-US" dirty="0"/>
          </a:p>
        </p:txBody>
      </p:sp>
      <p:sp>
        <p:nvSpPr>
          <p:cNvPr id="6" name="Footer Placeholder 5"/>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C2ADC9CD-BC10-305B-41BE-164A904ED1D8}"/>
              </a:ext>
            </a:extLst>
          </p:cNvPr>
          <p:cNvSpPr txBox="1"/>
          <p:nvPr/>
        </p:nvSpPr>
        <p:spPr>
          <a:xfrm>
            <a:off x="603449" y="797260"/>
            <a:ext cx="3762811"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Emotion Detection Chart</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819C440-7D0D-E219-50B6-CEC1B308B8CB}"/>
              </a:ext>
            </a:extLst>
          </p:cNvPr>
          <p:cNvPicPr>
            <a:picLocks noChangeAspect="1"/>
          </p:cNvPicPr>
          <p:nvPr/>
        </p:nvPicPr>
        <p:blipFill>
          <a:blip r:embed="rId3"/>
          <a:stretch>
            <a:fillRect/>
          </a:stretch>
        </p:blipFill>
        <p:spPr>
          <a:xfrm>
            <a:off x="170597" y="1274976"/>
            <a:ext cx="3814549" cy="3071264"/>
          </a:xfrm>
          <a:prstGeom prst="rect">
            <a:avLst/>
          </a:prstGeom>
        </p:spPr>
      </p:pic>
      <p:pic>
        <p:nvPicPr>
          <p:cNvPr id="5" name="Picture 4">
            <a:extLst>
              <a:ext uri="{FF2B5EF4-FFF2-40B4-BE49-F238E27FC236}">
                <a16:creationId xmlns:a16="http://schemas.microsoft.com/office/drawing/2014/main" id="{FF5958C9-425E-9CF1-00C7-856A10848B6D}"/>
              </a:ext>
            </a:extLst>
          </p:cNvPr>
          <p:cNvPicPr>
            <a:picLocks noChangeAspect="1"/>
          </p:cNvPicPr>
          <p:nvPr/>
        </p:nvPicPr>
        <p:blipFill>
          <a:blip r:embed="rId4"/>
          <a:stretch>
            <a:fillRect/>
          </a:stretch>
        </p:blipFill>
        <p:spPr>
          <a:xfrm>
            <a:off x="4701654" y="1274045"/>
            <a:ext cx="3520418" cy="3071264"/>
          </a:xfrm>
          <a:prstGeom prst="rect">
            <a:avLst/>
          </a:prstGeom>
        </p:spPr>
      </p:pic>
      <p:sp>
        <p:nvSpPr>
          <p:cNvPr id="9" name="TextBox 8">
            <a:extLst>
              <a:ext uri="{FF2B5EF4-FFF2-40B4-BE49-F238E27FC236}">
                <a16:creationId xmlns:a16="http://schemas.microsoft.com/office/drawing/2014/main" id="{E5FA8148-F145-7AA2-A606-2374AD2C3798}"/>
              </a:ext>
            </a:extLst>
          </p:cNvPr>
          <p:cNvSpPr txBox="1"/>
          <p:nvPr/>
        </p:nvSpPr>
        <p:spPr>
          <a:xfrm>
            <a:off x="4572000" y="802945"/>
            <a:ext cx="3581832"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WordCloud for most used words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1196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r>
              <a:rPr lang="en-US" dirty="0"/>
              <a:t>30</a:t>
            </a:r>
            <a:r>
              <a:rPr lang="en-US" baseline="30000" dirty="0"/>
              <a:t>th</a:t>
            </a:r>
            <a:r>
              <a:rPr lang="en-US" dirty="0"/>
              <a:t> September 2023</a:t>
            </a:r>
          </a:p>
          <a:p>
            <a:endParaRPr lang="en-US" dirty="0"/>
          </a:p>
        </p:txBody>
      </p:sp>
      <p:sp>
        <p:nvSpPr>
          <p:cNvPr id="7" name="Footer Placeholder 6"/>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8C89345D-F785-8727-4191-9E1A5D08D1CC}"/>
              </a:ext>
            </a:extLst>
          </p:cNvPr>
          <p:cNvSpPr txBox="1"/>
          <p:nvPr/>
        </p:nvSpPr>
        <p:spPr>
          <a:xfrm>
            <a:off x="673768" y="756270"/>
            <a:ext cx="7528331" cy="397031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Previously there was no analysis for WhatsApp chat. One had to look after each and every message from the chat to extract the various information, statistics and emotions. We didn’t have a system capable to analyze thousands of messages and extract information from it. There isn’t a CSV file available for analysis if someone wants to do it. </a:t>
            </a:r>
          </a:p>
          <a:p>
            <a:pPr algn="just"/>
            <a:r>
              <a:rPr lang="en-US" dirty="0">
                <a:latin typeface="Times New Roman" panose="02020603050405020304" pitchFamily="18" charset="0"/>
                <a:cs typeface="Times New Roman" panose="02020603050405020304" pitchFamily="18" charset="0"/>
              </a:rPr>
              <a:t>	Our proposed system, WhatsApp chat analysis using Machine Learning, provides a platform to the users which enables them to analyze through the WhatsApp chats to gain informative insights. With our model we have tried to overcome the limitations of the existing system like more time consumption, required man power, unavailability of raw data and difficulty to understand. We also have provided with the service of emotion detection, which helps to detect the emotion of the individual by extracting the words and running them through the machine learning model that we have developed. Our model is improved in the following ways:-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Easy to use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Easy to understand (through charts and graphs)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Better scalability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Emotion detection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Implementation on WhatsApp, where the identity of users is known unlike in the case of X(formerly Twitter)</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32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20398" y="267084"/>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30</a:t>
            </a:r>
            <a:r>
              <a:rPr lang="en-US" baseline="30000" dirty="0"/>
              <a:t>th</a:t>
            </a:r>
            <a:r>
              <a:rPr lang="en-US" dirty="0"/>
              <a:t> September 2023</a:t>
            </a:r>
          </a:p>
          <a:p>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820398" y="724626"/>
            <a:ext cx="7271697" cy="375487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1.What are parameters improved by your method? Why should the parameters be improved?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Earlier there was no chat analysis for WhatsApp, there was a chat analyzer for X (Twitter) based on which we have developed our project. Since, WhatsApp is one of the largest means of communication among masses, we have thought that developing a chat analyzer for an </a:t>
            </a:r>
            <a:r>
              <a:rPr lang="en-US">
                <a:latin typeface="Times New Roman" panose="02020603050405020304" pitchFamily="18" charset="0"/>
                <a:cs typeface="Times New Roman" panose="02020603050405020304" pitchFamily="18" charset="0"/>
              </a:rPr>
              <a:t>app which </a:t>
            </a:r>
            <a:r>
              <a:rPr lang="en-US" dirty="0">
                <a:latin typeface="Times New Roman" panose="02020603050405020304" pitchFamily="18" charset="0"/>
                <a:cs typeface="Times New Roman" panose="02020603050405020304" pitchFamily="18" charset="0"/>
              </a:rPr>
              <a:t>is used by a large population of people and whose identity is known unlike X where in some cases the user’s identity is anonymous. This would provide better insights and information about the people and their communication pattern.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Many businesses today operate through WhatsApp also. There is an option provided by WhatsApp that is known as WhatsApp business account which is specifically designed for the businesses. WhatsApp chat analyzer plays an important role here which has not been done before, i.e. it analyzes the chats with customers and provides insights to help the business improve.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Emotion detection is most pivotal feature in our model. Individual’s emotion can be detected from their chats by analyzing their texts, emojis and tone. This is important for personal usage and also professional, business usage.</a:t>
            </a:r>
          </a:p>
          <a:p>
            <a:pPr algn="just"/>
            <a:r>
              <a:rPr lang="en-US" dirty="0"/>
              <a:t> </a:t>
            </a:r>
          </a:p>
        </p:txBody>
      </p:sp>
    </p:spTree>
    <p:extLst>
      <p:ext uri="{BB962C8B-B14F-4D97-AF65-F5344CB8AC3E}">
        <p14:creationId xmlns:p14="http://schemas.microsoft.com/office/powerpoint/2010/main" val="1904107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14710" y="245962"/>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30</a:t>
            </a:r>
            <a:r>
              <a:rPr lang="en-US" baseline="30000" dirty="0"/>
              <a:t>th</a:t>
            </a:r>
            <a:r>
              <a:rPr lang="en-US" dirty="0"/>
              <a:t> September 2023</a:t>
            </a:r>
          </a:p>
          <a:p>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959668" y="780192"/>
            <a:ext cx="7256182" cy="3108543"/>
          </a:xfrm>
          <a:prstGeom prst="rect">
            <a:avLst/>
          </a:prstGeom>
          <a:noFill/>
        </p:spPr>
        <p:txBody>
          <a:bodyPr wrap="square" rtlCol="0">
            <a:spAutoFit/>
          </a:bodyPr>
          <a:lstStyle/>
          <a:p>
            <a:pPr algn="just"/>
            <a:endParaRPr lang="en-US" dirty="0"/>
          </a:p>
          <a:p>
            <a:pPr algn="just"/>
            <a:r>
              <a:rPr lang="en-US" dirty="0">
                <a:latin typeface="Times New Roman" panose="02020603050405020304" pitchFamily="18" charset="0"/>
                <a:cs typeface="Times New Roman" panose="02020603050405020304" pitchFamily="18" charset="0"/>
              </a:rPr>
              <a:t>2. Mathematic formulas for calculating parameter values</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General Counting for calculating the parameters like: total number of users, total number of messages, number of text messages, number of media messages, etc. Achieved by using “count”.</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To build a pie-chart of unique users, we have used the formula:- </a:t>
            </a:r>
          </a:p>
          <a:p>
            <a:pPr algn="just"/>
            <a:r>
              <a:rPr lang="en-US" dirty="0">
                <a:latin typeface="Times New Roman" panose="02020603050405020304" pitchFamily="18" charset="0"/>
                <a:cs typeface="Times New Roman" panose="02020603050405020304" pitchFamily="18" charset="0"/>
              </a:rPr>
              <a:t>        Number of messages by a particular participant/ Total number of messages * 100; like this we     </a:t>
            </a:r>
          </a:p>
          <a:p>
            <a:pPr algn="just"/>
            <a:r>
              <a:rPr lang="en-US" dirty="0">
                <a:latin typeface="Times New Roman" panose="02020603050405020304" pitchFamily="18" charset="0"/>
                <a:cs typeface="Times New Roman" panose="02020603050405020304" pitchFamily="18" charset="0"/>
              </a:rPr>
              <a:t>        get the percentage of messages sent by a participant among a group of other participants.</a:t>
            </a:r>
          </a:p>
          <a:p>
            <a:pPr algn="just"/>
            <a:endParaRPr lang="en-US" dirty="0">
              <a:latin typeface="Times New Roman" panose="02020603050405020304" pitchFamily="18" charset="0"/>
              <a:cs typeface="Times New Roman" panose="02020603050405020304" pitchFamily="18" charset="0"/>
            </a:endParaRPr>
          </a:p>
          <a:p>
            <a:pPr marL="342900" indent="-342900" algn="just">
              <a:buAutoNum type="arabicPeriod" startAt="3"/>
            </a:pPr>
            <a:r>
              <a:rPr lang="en-US" dirty="0">
                <a:latin typeface="Times New Roman" panose="02020603050405020304" pitchFamily="18" charset="0"/>
                <a:cs typeface="Times New Roman" panose="02020603050405020304" pitchFamily="18" charset="0"/>
              </a:rPr>
              <a:t>To build a pie-chart of data analysis, which extracts the most busiest days based on number of messages sent on that day, we use the formula:-</a:t>
            </a:r>
          </a:p>
          <a:p>
            <a:pPr algn="just"/>
            <a:r>
              <a:rPr lang="en-US" dirty="0">
                <a:latin typeface="Times New Roman" panose="02020603050405020304" pitchFamily="18" charset="0"/>
                <a:cs typeface="Times New Roman" panose="02020603050405020304" pitchFamily="18" charset="0"/>
              </a:rPr>
              <a:t>        No. of messages on a particular weekday/ Total no. of messages * 100</a:t>
            </a:r>
          </a:p>
          <a:p>
            <a:pPr algn="just"/>
            <a:endParaRPr lang="en-US" dirty="0"/>
          </a:p>
        </p:txBody>
      </p:sp>
    </p:spTree>
    <p:extLst>
      <p:ext uri="{BB962C8B-B14F-4D97-AF65-F5344CB8AC3E}">
        <p14:creationId xmlns:p14="http://schemas.microsoft.com/office/powerpoint/2010/main" val="781017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4245BF3-E7D8-4757-A794-79B54FA01B61}"/>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C4DE03C0-18EE-61B9-D64F-A87EF46F67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pic>
        <p:nvPicPr>
          <p:cNvPr id="8" name="Picture 7">
            <a:extLst>
              <a:ext uri="{FF2B5EF4-FFF2-40B4-BE49-F238E27FC236}">
                <a16:creationId xmlns:a16="http://schemas.microsoft.com/office/drawing/2014/main" id="{FFA0E739-A1A9-D1B1-D98E-B8D97B8E46E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19200" y="1366772"/>
            <a:ext cx="6441440" cy="2576576"/>
          </a:xfrm>
          <a:prstGeom prst="rect">
            <a:avLst/>
          </a:prstGeom>
        </p:spPr>
      </p:pic>
      <p:sp>
        <p:nvSpPr>
          <p:cNvPr id="9" name="Text Placeholder 2">
            <a:extLst>
              <a:ext uri="{FF2B5EF4-FFF2-40B4-BE49-F238E27FC236}">
                <a16:creationId xmlns:a16="http://schemas.microsoft.com/office/drawing/2014/main" id="{F8F58374-4725-6871-0B19-C735CC032704}"/>
              </a:ext>
            </a:extLst>
          </p:cNvPr>
          <p:cNvSpPr>
            <a:spLocks noGrp="1"/>
          </p:cNvSpPr>
          <p:nvPr>
            <p:ph type="dt" idx="10"/>
          </p:nvPr>
        </p:nvSpPr>
        <p:spPr>
          <a:xfrm>
            <a:off x="457200" y="4767263"/>
            <a:ext cx="2133600" cy="274637"/>
          </a:xfrm>
        </p:spPr>
        <p:txBody>
          <a:bodyPr/>
          <a:lstStyle/>
          <a:p>
            <a:r>
              <a:rPr lang="en-US" dirty="0"/>
              <a:t>30</a:t>
            </a:r>
            <a:r>
              <a:rPr lang="en-US" baseline="30000" dirty="0"/>
              <a:t>th</a:t>
            </a:r>
            <a:r>
              <a:rPr lang="en-US" dirty="0"/>
              <a:t> September 2023</a:t>
            </a:r>
            <a:endParaRPr lang="en-IN" dirty="0"/>
          </a:p>
        </p:txBody>
      </p:sp>
    </p:spTree>
    <p:extLst>
      <p:ext uri="{BB962C8B-B14F-4D97-AF65-F5344CB8AC3E}">
        <p14:creationId xmlns:p14="http://schemas.microsoft.com/office/powerpoint/2010/main" val="1147006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786404" y="-1"/>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56996" y="927577"/>
            <a:ext cx="6655982" cy="35394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WhatsApp is one of the most widely used instant messaging services globally with over 2 billion active users and has become a significant source of communication between people. WhatsApp Chat Analysis is the project we are working upon, this involves the examination of content of these conversations, the participants involved and the patterns of communication. Researchers can gather data from WhatsApp conversations to analyze various aspects of human behavior and gain insights into the way people interact with each other, how they express themselves and how they form relationships. In businesses companies can use the WhatsApp Chat Analysis to get to know their customers’ needs and preferences better by communicating with them and taking feedbacks. Sentiment Analysis which helps the computer understand the user’s emotion is also achieved here. By using WhatsApp Chat Analysis one can analyze their chats and get first hand data insights. All of this can be achieved by using Machine Learning and Python Programming. We have used Python Programming for data analysis and Machine Learning for detecting the emotion of the individual from the chat.</a:t>
            </a:r>
          </a:p>
          <a:p>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30</a:t>
            </a:r>
            <a:r>
              <a:rPr lang="en-US" baseline="30000" dirty="0"/>
              <a:t>th</a:t>
            </a:r>
            <a:r>
              <a:rPr lang="en-US" dirty="0"/>
              <a:t> September 2023</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08820" y="0"/>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1290083" y="1325414"/>
            <a:ext cx="6655982" cy="954107"/>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Develop a machine learning-based WhatsApp chat analyzer that extracts insights from chat conversations. The system should identify frequently used words, sentiment trends, and key topics, providing users with a summarized overview of their chats. The goal is to enable users to gain valuable insights and patterns from their WhatsApp conversations.</a:t>
            </a:r>
          </a:p>
        </p:txBody>
      </p:sp>
      <p:sp>
        <p:nvSpPr>
          <p:cNvPr id="9" name="Date Placeholder 8"/>
          <p:cNvSpPr>
            <a:spLocks noGrp="1"/>
          </p:cNvSpPr>
          <p:nvPr>
            <p:ph type="dt" idx="10"/>
          </p:nvPr>
        </p:nvSpPr>
        <p:spPr/>
        <p:txBody>
          <a:bodyPr/>
          <a:lstStyle/>
          <a:p>
            <a:r>
              <a:rPr lang="en-US" dirty="0"/>
              <a:t>30</a:t>
            </a:r>
            <a:r>
              <a:rPr lang="en-US" baseline="30000" dirty="0"/>
              <a:t>th</a:t>
            </a:r>
            <a:r>
              <a:rPr lang="en-US" dirty="0"/>
              <a:t> September 2023</a:t>
            </a:r>
          </a:p>
          <a:p>
            <a:endParaRPr lang="en-US" dirty="0"/>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341971"/>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r>
              <a:rPr lang="en-US" dirty="0"/>
              <a:t>30</a:t>
            </a:r>
            <a:r>
              <a:rPr lang="en-US" baseline="30000" dirty="0"/>
              <a:t>th</a:t>
            </a:r>
            <a:r>
              <a:rPr lang="en-US" dirty="0"/>
              <a:t> September 2023</a:t>
            </a:r>
          </a:p>
          <a:p>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FD702E24-AF43-3C5B-A9C6-AFCA663E3722}"/>
              </a:ext>
            </a:extLst>
          </p:cNvPr>
          <p:cNvSpPr txBox="1"/>
          <p:nvPr/>
        </p:nvSpPr>
        <p:spPr>
          <a:xfrm>
            <a:off x="1071610" y="1173227"/>
            <a:ext cx="6729764" cy="224676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“WhatsApp Chat Analysis Using Machine Learning” provides a platform to the user which enables users to analyze WhatsApp chats . We can get the insights of the chat. It becomes easy to understand the data with the help of the graphs and charts which are used to represent the data. It reduces a lot of time for analysis. Most importantly our system helps to detect the emotion of the individual by extracting the words used and running them through the Machine learning model that we have developed. It provides an upper hand to the businesses by making it easy for them to understand the customers, gaining insights into the customers interests helping them to increase their repeated customers count. It also provides the typical information such as the number of users, number of chats, most busiest days, most active hours, most active users.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494420" cy="632517"/>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r>
              <a:rPr lang="en-US" dirty="0"/>
              <a:t>30</a:t>
            </a:r>
            <a:r>
              <a:rPr lang="en-US" baseline="30000" dirty="0"/>
              <a:t>th</a:t>
            </a:r>
            <a:r>
              <a:rPr lang="en-US" dirty="0"/>
              <a:t> September 2023</a:t>
            </a:r>
          </a:p>
          <a:p>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D6AE6D33-363D-1DCA-3897-4EF6AAC34E54}"/>
              </a:ext>
            </a:extLst>
          </p:cNvPr>
          <p:cNvSpPr txBox="1"/>
          <p:nvPr/>
        </p:nvSpPr>
        <p:spPr>
          <a:xfrm>
            <a:off x="1375317" y="1219199"/>
            <a:ext cx="5417369" cy="160043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Advantages of Proposed System:</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Compatible with all devices</a:t>
            </a:r>
          </a:p>
          <a:p>
            <a:pPr algn="just"/>
            <a:r>
              <a:rPr lang="en-US" dirty="0">
                <a:latin typeface="Times New Roman" panose="02020603050405020304" pitchFamily="18" charset="0"/>
                <a:cs typeface="Times New Roman" panose="02020603050405020304" pitchFamily="18" charset="0"/>
              </a:rPr>
              <a:t>● Time efficient</a:t>
            </a:r>
          </a:p>
          <a:p>
            <a:pPr algn="just"/>
            <a:r>
              <a:rPr lang="en-US" dirty="0">
                <a:latin typeface="Times New Roman" panose="02020603050405020304" pitchFamily="18" charset="0"/>
                <a:cs typeface="Times New Roman" panose="02020603050405020304" pitchFamily="18" charset="0"/>
              </a:rPr>
              <a:t>● Easy to use</a:t>
            </a:r>
          </a:p>
          <a:p>
            <a:pPr algn="just"/>
            <a:r>
              <a:rPr lang="en-US" dirty="0">
                <a:latin typeface="Times New Roman" panose="02020603050405020304" pitchFamily="18" charset="0"/>
                <a:cs typeface="Times New Roman" panose="02020603050405020304" pitchFamily="18" charset="0"/>
              </a:rPr>
              <a:t>● Emotion detection</a:t>
            </a:r>
          </a:p>
          <a:p>
            <a:pPr algn="just"/>
            <a:r>
              <a:rPr lang="en-US" dirty="0">
                <a:latin typeface="Times New Roman" panose="02020603050405020304" pitchFamily="18" charset="0"/>
                <a:cs typeface="Times New Roman" panose="02020603050405020304" pitchFamily="18" charset="0"/>
              </a:rPr>
              <a:t>● Free to use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06179" y="0"/>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r>
              <a:rPr lang="en-US" dirty="0"/>
              <a:t>30</a:t>
            </a:r>
            <a:r>
              <a:rPr lang="en-US" baseline="30000" dirty="0"/>
              <a:t>th</a:t>
            </a:r>
            <a:r>
              <a:rPr lang="en-US" dirty="0"/>
              <a:t> September 2023</a:t>
            </a:r>
          </a:p>
          <a:p>
            <a:endParaRPr lang="en-US" dirty="0"/>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0CBB16F7-980E-4BA9-2E60-69280F8BA24F}"/>
              </a:ext>
            </a:extLst>
          </p:cNvPr>
          <p:cNvSpPr txBox="1"/>
          <p:nvPr/>
        </p:nvSpPr>
        <p:spPr>
          <a:xfrm>
            <a:off x="921275" y="1079405"/>
            <a:ext cx="7280824" cy="160043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project requires to be coded in Python and needs Machine Learning to train the raw whatsapp data and get insights from it. We needed an environment which can satisfy the needs of both Python and ML. And hence we opted to go for Jupyter Notebook. It provides a vast range of libraries which makes our task of data analysis and visualization much simpler. Also it is very easy to install more libraries if required. It is in a cell format making it easy to organize the code. We can execute the code at the end of every block so, we can correct the errors right then instead of typing the whole code, receiving errors at the end. </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D8F9E70-2FFE-CAA5-5B91-31CCC1D369F4}"/>
              </a:ext>
            </a:extLst>
          </p:cNvPr>
          <p:cNvPicPr>
            <a:picLocks noChangeAspect="1"/>
          </p:cNvPicPr>
          <p:nvPr/>
        </p:nvPicPr>
        <p:blipFill>
          <a:blip r:embed="rId3"/>
          <a:stretch>
            <a:fillRect/>
          </a:stretch>
        </p:blipFill>
        <p:spPr>
          <a:xfrm>
            <a:off x="2470356" y="2679843"/>
            <a:ext cx="3549444" cy="1996563"/>
          </a:xfrm>
          <a:prstGeom prst="rect">
            <a:avLst/>
          </a:prstGeom>
        </p:spPr>
      </p:pic>
    </p:spTree>
    <p:extLst>
      <p:ext uri="{BB962C8B-B14F-4D97-AF65-F5344CB8AC3E}">
        <p14:creationId xmlns:p14="http://schemas.microsoft.com/office/powerpoint/2010/main" val="28271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13905" y="0"/>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r>
              <a:rPr lang="en-US" dirty="0"/>
              <a:t>30</a:t>
            </a:r>
            <a:r>
              <a:rPr lang="en-US" baseline="30000" dirty="0"/>
              <a:t>th</a:t>
            </a:r>
            <a:r>
              <a:rPr lang="en-US" dirty="0"/>
              <a:t> September 2023</a:t>
            </a:r>
          </a:p>
          <a:p>
            <a:endParaRPr lang="en-US" dirty="0"/>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0DC4675F-3718-CFC6-883F-CE02C3EB7F80}"/>
              </a:ext>
            </a:extLst>
          </p:cNvPr>
          <p:cNvPicPr>
            <a:picLocks noChangeAspect="1"/>
          </p:cNvPicPr>
          <p:nvPr/>
        </p:nvPicPr>
        <p:blipFill>
          <a:blip r:embed="rId3"/>
          <a:stretch>
            <a:fillRect/>
          </a:stretch>
        </p:blipFill>
        <p:spPr>
          <a:xfrm>
            <a:off x="272143" y="1411970"/>
            <a:ext cx="3263538" cy="2527570"/>
          </a:xfrm>
          <a:prstGeom prst="rect">
            <a:avLst/>
          </a:prstGeom>
        </p:spPr>
      </p:pic>
      <p:sp>
        <p:nvSpPr>
          <p:cNvPr id="11" name="TextBox 10">
            <a:extLst>
              <a:ext uri="{FF2B5EF4-FFF2-40B4-BE49-F238E27FC236}">
                <a16:creationId xmlns:a16="http://schemas.microsoft.com/office/drawing/2014/main" id="{9CDFC8E3-CB31-07E5-4208-C1EB468FB9BD}"/>
              </a:ext>
            </a:extLst>
          </p:cNvPr>
          <p:cNvSpPr txBox="1"/>
          <p:nvPr/>
        </p:nvSpPr>
        <p:spPr>
          <a:xfrm>
            <a:off x="364671" y="1047039"/>
            <a:ext cx="3078481"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Importing Libraries</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12D157C-40A9-C0DC-366F-D44D347C5F2D}"/>
              </a:ext>
            </a:extLst>
          </p:cNvPr>
          <p:cNvSpPr txBox="1"/>
          <p:nvPr/>
        </p:nvSpPr>
        <p:spPr>
          <a:xfrm>
            <a:off x="3872620" y="996520"/>
            <a:ext cx="451866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Exporting &amp; Printing WhatsApp chat as  dataset</a:t>
            </a:r>
            <a:endParaRPr lang="en-IN"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3C34703D-A78C-79C9-A4D6-D60B54AFE921}"/>
              </a:ext>
            </a:extLst>
          </p:cNvPr>
          <p:cNvPicPr>
            <a:picLocks noChangeAspect="1"/>
          </p:cNvPicPr>
          <p:nvPr/>
        </p:nvPicPr>
        <p:blipFill>
          <a:blip r:embed="rId4"/>
          <a:stretch>
            <a:fillRect/>
          </a:stretch>
        </p:blipFill>
        <p:spPr>
          <a:xfrm>
            <a:off x="3703320" y="1411969"/>
            <a:ext cx="4853940" cy="2527571"/>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13905" y="0"/>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r>
              <a:rPr lang="en-US" dirty="0"/>
              <a:t>30</a:t>
            </a:r>
            <a:r>
              <a:rPr lang="en-US" baseline="30000" dirty="0"/>
              <a:t>th</a:t>
            </a:r>
            <a:r>
              <a:rPr lang="en-US" dirty="0"/>
              <a:t> September 2023</a:t>
            </a:r>
          </a:p>
          <a:p>
            <a:endParaRPr lang="en-US" dirty="0"/>
          </a:p>
        </p:txBody>
      </p:sp>
      <p:sp>
        <p:nvSpPr>
          <p:cNvPr id="6" name="Footer Placeholder 5"/>
          <p:cNvSpPr>
            <a:spLocks noGrp="1"/>
          </p:cNvSpPr>
          <p:nvPr>
            <p:ph type="ftr" idx="11"/>
          </p:nvPr>
        </p:nvSpPr>
        <p:spPr/>
        <p:txBody>
          <a:bodyPr/>
          <a:lstStyle/>
          <a:p>
            <a:r>
              <a:rPr lang="en-US"/>
              <a:t>Department of Computer Science and Engineering</a:t>
            </a:r>
          </a:p>
        </p:txBody>
      </p:sp>
      <p:sp>
        <p:nvSpPr>
          <p:cNvPr id="9" name="TextBox 8">
            <a:extLst>
              <a:ext uri="{FF2B5EF4-FFF2-40B4-BE49-F238E27FC236}">
                <a16:creationId xmlns:a16="http://schemas.microsoft.com/office/drawing/2014/main" id="{6FEC5515-BC3E-2A12-D59E-DDA6B0D794A0}"/>
              </a:ext>
            </a:extLst>
          </p:cNvPr>
          <p:cNvSpPr txBox="1"/>
          <p:nvPr/>
        </p:nvSpPr>
        <p:spPr>
          <a:xfrm>
            <a:off x="457200" y="1060449"/>
            <a:ext cx="335280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Splitting messages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2CAC63B-E103-DE5E-586F-F5122479F7FB}"/>
              </a:ext>
            </a:extLst>
          </p:cNvPr>
          <p:cNvSpPr txBox="1"/>
          <p:nvPr/>
        </p:nvSpPr>
        <p:spPr>
          <a:xfrm>
            <a:off x="4221480" y="1060449"/>
            <a:ext cx="425958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Converting datetime data into separate columns</a:t>
            </a:r>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22D5A4D-AD16-7A20-71FE-03E5A8B5B133}"/>
              </a:ext>
            </a:extLst>
          </p:cNvPr>
          <p:cNvPicPr>
            <a:picLocks noChangeAspect="1"/>
          </p:cNvPicPr>
          <p:nvPr/>
        </p:nvPicPr>
        <p:blipFill>
          <a:blip r:embed="rId3"/>
          <a:stretch>
            <a:fillRect/>
          </a:stretch>
        </p:blipFill>
        <p:spPr>
          <a:xfrm>
            <a:off x="144474" y="1520922"/>
            <a:ext cx="3978252" cy="2672736"/>
          </a:xfrm>
          <a:prstGeom prst="rect">
            <a:avLst/>
          </a:prstGeom>
        </p:spPr>
      </p:pic>
      <p:pic>
        <p:nvPicPr>
          <p:cNvPr id="14" name="Picture 13">
            <a:extLst>
              <a:ext uri="{FF2B5EF4-FFF2-40B4-BE49-F238E27FC236}">
                <a16:creationId xmlns:a16="http://schemas.microsoft.com/office/drawing/2014/main" id="{D18BFEC2-E3A2-4379-3741-671D220E184D}"/>
              </a:ext>
            </a:extLst>
          </p:cNvPr>
          <p:cNvPicPr>
            <a:picLocks noChangeAspect="1"/>
          </p:cNvPicPr>
          <p:nvPr/>
        </p:nvPicPr>
        <p:blipFill>
          <a:blip r:embed="rId4"/>
          <a:stretch>
            <a:fillRect/>
          </a:stretch>
        </p:blipFill>
        <p:spPr>
          <a:xfrm>
            <a:off x="4221480" y="1520922"/>
            <a:ext cx="4259580" cy="2672736"/>
          </a:xfrm>
          <a:prstGeom prst="rect">
            <a:avLst/>
          </a:prstGeom>
        </p:spPr>
      </p:pic>
    </p:spTree>
    <p:extLst>
      <p:ext uri="{BB962C8B-B14F-4D97-AF65-F5344CB8AC3E}">
        <p14:creationId xmlns:p14="http://schemas.microsoft.com/office/powerpoint/2010/main" val="76343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13905" y="0"/>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r>
              <a:rPr lang="en-US" dirty="0"/>
              <a:t>30</a:t>
            </a:r>
            <a:r>
              <a:rPr lang="en-US" baseline="30000" dirty="0"/>
              <a:t>th</a:t>
            </a:r>
            <a:r>
              <a:rPr lang="en-US" dirty="0"/>
              <a:t> September 2023</a:t>
            </a:r>
          </a:p>
          <a:p>
            <a:endParaRPr lang="en-US" dirty="0"/>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79CAAA2E-5453-79F7-1B27-B4BDDE485648}"/>
              </a:ext>
            </a:extLst>
          </p:cNvPr>
          <p:cNvPicPr>
            <a:picLocks noChangeAspect="1"/>
          </p:cNvPicPr>
          <p:nvPr/>
        </p:nvPicPr>
        <p:blipFill>
          <a:blip r:embed="rId3"/>
          <a:stretch>
            <a:fillRect/>
          </a:stretch>
        </p:blipFill>
        <p:spPr>
          <a:xfrm>
            <a:off x="4419600" y="1774534"/>
            <a:ext cx="4156278" cy="2307159"/>
          </a:xfrm>
          <a:prstGeom prst="rect">
            <a:avLst/>
          </a:prstGeom>
        </p:spPr>
      </p:pic>
      <p:pic>
        <p:nvPicPr>
          <p:cNvPr id="8" name="Picture 7">
            <a:extLst>
              <a:ext uri="{FF2B5EF4-FFF2-40B4-BE49-F238E27FC236}">
                <a16:creationId xmlns:a16="http://schemas.microsoft.com/office/drawing/2014/main" id="{6D97EFEA-AFB9-A3A3-FEB8-140034C6E47A}"/>
              </a:ext>
            </a:extLst>
          </p:cNvPr>
          <p:cNvPicPr>
            <a:picLocks noChangeAspect="1"/>
          </p:cNvPicPr>
          <p:nvPr/>
        </p:nvPicPr>
        <p:blipFill>
          <a:blip r:embed="rId4"/>
          <a:stretch>
            <a:fillRect/>
          </a:stretch>
        </p:blipFill>
        <p:spPr>
          <a:xfrm>
            <a:off x="211982" y="1774535"/>
            <a:ext cx="4061460" cy="2307158"/>
          </a:xfrm>
          <a:prstGeom prst="rect">
            <a:avLst/>
          </a:prstGeom>
        </p:spPr>
      </p:pic>
      <p:sp>
        <p:nvSpPr>
          <p:cNvPr id="9" name="TextBox 8">
            <a:extLst>
              <a:ext uri="{FF2B5EF4-FFF2-40B4-BE49-F238E27FC236}">
                <a16:creationId xmlns:a16="http://schemas.microsoft.com/office/drawing/2014/main" id="{3BB3847C-2A18-458B-0220-3E3F36882F7B}"/>
              </a:ext>
            </a:extLst>
          </p:cNvPr>
          <p:cNvSpPr txBox="1"/>
          <p:nvPr/>
        </p:nvSpPr>
        <p:spPr>
          <a:xfrm>
            <a:off x="342900" y="1386840"/>
            <a:ext cx="3930542"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Unique users and total no. of messages by each </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8F8F879-0400-2789-15B8-85A08CC48B96}"/>
              </a:ext>
            </a:extLst>
          </p:cNvPr>
          <p:cNvSpPr txBox="1"/>
          <p:nvPr/>
        </p:nvSpPr>
        <p:spPr>
          <a:xfrm>
            <a:off x="4343400" y="1386839"/>
            <a:ext cx="3930542"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Daily analysis for busiest day pie chart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355536"/>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3594</TotalTime>
  <Words>1442</Words>
  <Application>Microsoft Office PowerPoint</Application>
  <PresentationFormat>On-screen Show (16:9)</PresentationFormat>
  <Paragraphs>124</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Noto Sans Symbols</vt:lpstr>
      <vt:lpstr>Sitka Heading</vt:lpstr>
      <vt:lpstr>Times New Roman</vt:lpstr>
      <vt:lpstr>Trebuchet MS</vt:lpstr>
      <vt:lpstr>1_Office Theme</vt:lpstr>
      <vt:lpstr>WhatsApp Chat Analysis using Machine Learning</vt:lpstr>
      <vt:lpstr>Introduction</vt:lpstr>
      <vt:lpstr>Problem Statement</vt:lpstr>
      <vt:lpstr>Proposed Method</vt:lpstr>
      <vt:lpstr>Proposed Method</vt:lpstr>
      <vt:lpstr>Experiment Environment </vt:lpstr>
      <vt:lpstr>Experiment Screenshots </vt:lpstr>
      <vt:lpstr>Experiment Screenshots </vt:lpstr>
      <vt:lpstr>Experiment Screenshots </vt:lpstr>
      <vt:lpstr>Experiment Screenshots </vt:lpstr>
      <vt:lpstr>Experiment Results </vt:lpstr>
      <vt:lpstr>Experiment Results </vt:lpstr>
      <vt:lpstr>Experiment Results </vt:lpstr>
      <vt:lpstr>Finding </vt:lpstr>
      <vt:lpstr>Justification  </vt:lpstr>
      <vt:lpstr>Justification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vedansh.r@outlook.com</cp:lastModifiedBy>
  <cp:revision>20</cp:revision>
  <dcterms:modified xsi:type="dcterms:W3CDTF">2023-09-30T04:45:51Z</dcterms:modified>
</cp:coreProperties>
</file>