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0BB445-30B3-4A75-AFF6-2193D3398C68}">
  <a:tblStyle styleId="{5C0BB445-30B3-4A75-AFF6-2193D3398C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f8e8cf126a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f8e8cf126a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f8e8cf126a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f8e8cf126a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f8e8cf126a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f8e8cf126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f398960ab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f398960a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f329f1689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f329f1689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329f1689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329f1689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f8e8cf126a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f8e8cf126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Alignment of femur and tibia after reconstruction might be challenging. Try reconstruction of femur and tibia together.</a:t>
            </a:r>
            <a:endParaRPr/>
          </a:p>
          <a:p>
            <a:pPr marL="0" lvl="0" indent="0" algn="l" rtl="0">
              <a:spcBef>
                <a:spcPts val="0"/>
              </a:spcBef>
              <a:spcAft>
                <a:spcPts val="0"/>
              </a:spcAft>
              <a:buNone/>
            </a:pPr>
            <a:r>
              <a:rPr lang="en"/>
              <a:t>Conversion of point cloud to planner compatible format → mesh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f8e8cf126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f8e8cf12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f8e8cf126a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f8e8cf126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f8e8cf126a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f8e8cf126a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f8e8cf126a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f8e8cf126a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f8e8cf126a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f8e8cf126a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3DKneeNet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Hyperparameter Choice for Neural Net</a:t>
            </a:r>
            <a:endParaRPr/>
          </a:p>
        </p:txBody>
      </p:sp>
      <p:sp>
        <p:nvSpPr>
          <p:cNvPr id="149" name="Google Shape;14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400"/>
              <a:t>-For point cloud encoder (Ep)</a:t>
            </a:r>
            <a:endParaRPr sz="1400"/>
          </a:p>
          <a:p>
            <a:pPr marL="0" lvl="0" indent="0" algn="l" rtl="0">
              <a:lnSpc>
                <a:spcPct val="115000"/>
              </a:lnSpc>
              <a:spcBef>
                <a:spcPts val="0"/>
              </a:spcBef>
              <a:spcAft>
                <a:spcPts val="0"/>
              </a:spcAft>
              <a:buNone/>
            </a:pPr>
            <a:r>
              <a:rPr lang="en" sz="1400"/>
              <a:t>	- 5 CONV layers with 1x1 filters with depth [64,128, 128, 256].</a:t>
            </a:r>
            <a:endParaRPr sz="1400"/>
          </a:p>
          <a:p>
            <a:pPr marL="0" lvl="0" indent="0" algn="l" rtl="0">
              <a:lnSpc>
                <a:spcPct val="115000"/>
              </a:lnSpc>
              <a:spcBef>
                <a:spcPts val="0"/>
              </a:spcBef>
              <a:spcAft>
                <a:spcPts val="0"/>
              </a:spcAft>
              <a:buNone/>
            </a:pPr>
            <a:r>
              <a:rPr lang="en" sz="1400"/>
              <a:t>	- A max pool layer resulting in a fully connected layer with 512 neurons.</a:t>
            </a:r>
            <a:endParaRPr sz="1400"/>
          </a:p>
          <a:p>
            <a:pPr marL="0" lvl="0" indent="0" algn="l" rtl="0">
              <a:lnSpc>
                <a:spcPct val="115000"/>
              </a:lnSpc>
              <a:spcBef>
                <a:spcPts val="0"/>
              </a:spcBef>
              <a:spcAft>
                <a:spcPts val="0"/>
              </a:spcAft>
              <a:buNone/>
            </a:pPr>
            <a:endParaRPr sz="1400"/>
          </a:p>
          <a:p>
            <a:pPr marL="0" lvl="0" indent="0" algn="l" rtl="0">
              <a:lnSpc>
                <a:spcPct val="115000"/>
              </a:lnSpc>
              <a:spcBef>
                <a:spcPts val="0"/>
              </a:spcBef>
              <a:spcAft>
                <a:spcPts val="0"/>
              </a:spcAft>
              <a:buNone/>
            </a:pPr>
            <a:r>
              <a:rPr lang="en" sz="1400"/>
              <a:t>- For point cloud decoder (Dp)</a:t>
            </a:r>
            <a:endParaRPr sz="1400"/>
          </a:p>
          <a:p>
            <a:pPr marL="0" lvl="0" indent="0" algn="l" rtl="0">
              <a:spcBef>
                <a:spcPts val="0"/>
              </a:spcBef>
              <a:spcAft>
                <a:spcPts val="0"/>
              </a:spcAft>
              <a:buNone/>
            </a:pPr>
            <a:r>
              <a:rPr lang="en" sz="1400"/>
              <a:t>	- 3 fully connected layers with [256, 256, Nx3] neurons respectively .</a:t>
            </a:r>
            <a:endParaRPr sz="1400"/>
          </a:p>
          <a:p>
            <a:pPr marL="0" lvl="0" indent="0" algn="l" rtl="0">
              <a:spcBef>
                <a:spcPts val="0"/>
              </a:spcBef>
              <a:spcAft>
                <a:spcPts val="0"/>
              </a:spcAft>
              <a:buNone/>
            </a:pPr>
            <a:r>
              <a:rPr lang="en" sz="1400"/>
              <a:t>          N = 2048 is the number of points predicted by the network.</a:t>
            </a:r>
            <a:endParaRPr sz="1400"/>
          </a:p>
          <a:p>
            <a:pPr marL="0" lvl="0" indent="0" algn="l" rtl="0">
              <a:spcBef>
                <a:spcPts val="1200"/>
              </a:spcBef>
              <a:spcAft>
                <a:spcPts val="0"/>
              </a:spcAft>
              <a:buNone/>
            </a:pPr>
            <a:r>
              <a:rPr lang="en" sz="1400"/>
              <a:t>- ReLU and batch normalization layers throughout the network.</a:t>
            </a:r>
            <a:endParaRPr sz="1400"/>
          </a:p>
          <a:p>
            <a:pPr marL="0" lvl="0" indent="0" algn="l" rtl="0">
              <a:spcBef>
                <a:spcPts val="1200"/>
              </a:spcBef>
              <a:spcAft>
                <a:spcPts val="0"/>
              </a:spcAft>
              <a:buNone/>
            </a:pPr>
            <a:r>
              <a:rPr lang="en" sz="1400"/>
              <a:t>- For image encoder (Ei)</a:t>
            </a:r>
            <a:endParaRPr sz="1400"/>
          </a:p>
          <a:p>
            <a:pPr marL="0" lvl="0" indent="0" algn="l" rtl="0">
              <a:spcBef>
                <a:spcPts val="0"/>
              </a:spcBef>
              <a:spcAft>
                <a:spcPts val="0"/>
              </a:spcAft>
              <a:buNone/>
            </a:pPr>
            <a:r>
              <a:rPr lang="en" sz="1400"/>
              <a:t>	- CONV layers with 3x3 filters which maps the input image to 512 dimensional vector. </a:t>
            </a:r>
            <a:endParaRPr sz="1400"/>
          </a:p>
          <a:p>
            <a:pPr marL="0" lvl="0" indent="457200" algn="l" rtl="0">
              <a:spcBef>
                <a:spcPts val="0"/>
              </a:spcBef>
              <a:spcAft>
                <a:spcPts val="0"/>
              </a:spcAft>
              <a:buNone/>
            </a:pPr>
            <a:r>
              <a:rPr lang="en" sz="1400"/>
              <a:t>- Minimize the loss using Adam optimizer with learning rate 10e-5 with batch size 32.</a:t>
            </a:r>
            <a:endParaRPr sz="1400"/>
          </a:p>
          <a:p>
            <a:pPr marL="0" lvl="0" indent="0" algn="l" rtl="0">
              <a:spcBef>
                <a:spcPts val="0"/>
              </a:spcBef>
              <a:spcAft>
                <a:spcPts val="0"/>
              </a:spcAft>
              <a:buNone/>
            </a:pP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Point Cloud Encoder Architecture</a:t>
            </a:r>
            <a:endParaRPr/>
          </a:p>
        </p:txBody>
      </p:sp>
      <p:graphicFrame>
        <p:nvGraphicFramePr>
          <p:cNvPr id="155" name="Google Shape;155;p23"/>
          <p:cNvGraphicFramePr/>
          <p:nvPr/>
        </p:nvGraphicFramePr>
        <p:xfrm>
          <a:off x="952500" y="1238250"/>
          <a:ext cx="3000000" cy="3000000"/>
        </p:xfrm>
        <a:graphic>
          <a:graphicData uri="http://schemas.openxmlformats.org/drawingml/2006/table">
            <a:tbl>
              <a:tblPr>
                <a:noFill/>
                <a:tableStyleId>{5C0BB445-30B3-4A75-AFF6-2193D3398C68}</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r>
                        <a:rPr lang="en"/>
                        <a:t>S.No.</a:t>
                      </a:r>
                      <a:endParaRPr/>
                    </a:p>
                  </a:txBody>
                  <a:tcPr marL="91425" marR="91425" marT="91425" marB="91425"/>
                </a:tc>
                <a:tc>
                  <a:txBody>
                    <a:bodyPr/>
                    <a:lstStyle/>
                    <a:p>
                      <a:pPr marL="0" lvl="0" indent="0" algn="l" rtl="0">
                        <a:spcBef>
                          <a:spcPts val="0"/>
                        </a:spcBef>
                        <a:spcAft>
                          <a:spcPts val="0"/>
                        </a:spcAft>
                        <a:buNone/>
                      </a:pPr>
                      <a:r>
                        <a:rPr lang="en"/>
                        <a:t>Layer</a:t>
                      </a:r>
                      <a:endParaRPr/>
                    </a:p>
                  </a:txBody>
                  <a:tcPr marL="91425" marR="91425" marT="91425" marB="91425"/>
                </a:tc>
                <a:tc>
                  <a:txBody>
                    <a:bodyPr/>
                    <a:lstStyle/>
                    <a:p>
                      <a:pPr marL="0" lvl="0" indent="0" algn="l" rtl="0">
                        <a:spcBef>
                          <a:spcPts val="0"/>
                        </a:spcBef>
                        <a:spcAft>
                          <a:spcPts val="0"/>
                        </a:spcAft>
                        <a:buNone/>
                      </a:pPr>
                      <a:r>
                        <a:rPr lang="en"/>
                        <a:t>Filter Size</a:t>
                      </a:r>
                      <a:endParaRPr/>
                    </a:p>
                  </a:txBody>
                  <a:tcPr marL="91425" marR="91425" marT="91425" marB="91425"/>
                </a:tc>
                <a:tc>
                  <a:txBody>
                    <a:bodyPr/>
                    <a:lstStyle/>
                    <a:p>
                      <a:pPr marL="0" lvl="0" indent="0" algn="l" rtl="0">
                        <a:spcBef>
                          <a:spcPts val="0"/>
                        </a:spcBef>
                        <a:spcAft>
                          <a:spcPts val="0"/>
                        </a:spcAft>
                        <a:buNone/>
                      </a:pPr>
                      <a:r>
                        <a:rPr lang="en"/>
                        <a:t>Filter Depth</a:t>
                      </a:r>
                      <a:endParaRPr/>
                    </a:p>
                  </a:txBody>
                  <a:tcPr marL="91425" marR="91425" marT="91425" marB="91425"/>
                </a:tc>
                <a:tc>
                  <a:txBody>
                    <a:bodyPr/>
                    <a:lstStyle/>
                    <a:p>
                      <a:pPr marL="0" lvl="0" indent="0" algn="l" rtl="0">
                        <a:spcBef>
                          <a:spcPts val="0"/>
                        </a:spcBef>
                        <a:spcAft>
                          <a:spcPts val="0"/>
                        </a:spcAft>
                        <a:buNone/>
                      </a:pPr>
                      <a:r>
                        <a:rPr lang="en"/>
                        <a:t>Parameters(depends on input size)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conv</a:t>
                      </a:r>
                      <a:endParaRPr/>
                    </a:p>
                  </a:txBody>
                  <a:tcPr marL="91425" marR="91425" marT="91425" marB="91425"/>
                </a:tc>
                <a:tc>
                  <a:txBody>
                    <a:bodyPr/>
                    <a:lstStyle/>
                    <a:p>
                      <a:pPr marL="0" lvl="0" indent="0" algn="l" rtl="0">
                        <a:spcBef>
                          <a:spcPts val="0"/>
                        </a:spcBef>
                        <a:spcAft>
                          <a:spcPts val="0"/>
                        </a:spcAft>
                        <a:buNone/>
                      </a:pPr>
                      <a:r>
                        <a:rPr lang="en"/>
                        <a:t>1x1</a:t>
                      </a:r>
                      <a:endParaRPr/>
                    </a:p>
                  </a:txBody>
                  <a:tcPr marL="91425" marR="91425" marT="91425" marB="91425"/>
                </a:tc>
                <a:tc>
                  <a:txBody>
                    <a:bodyPr/>
                    <a:lstStyle/>
                    <a:p>
                      <a:pPr marL="0" lvl="0" indent="0" algn="l" rtl="0">
                        <a:spcBef>
                          <a:spcPts val="0"/>
                        </a:spcBef>
                        <a:spcAft>
                          <a:spcPts val="0"/>
                        </a:spcAft>
                        <a:buNone/>
                      </a:pPr>
                      <a:r>
                        <a:rPr lang="en"/>
                        <a:t>64</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conv</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1x1</a:t>
                      </a:r>
                      <a:endParaRPr/>
                    </a:p>
                  </a:txBody>
                  <a:tcPr marL="91425" marR="91425" marT="91425" marB="91425"/>
                </a:tc>
                <a:tc>
                  <a:txBody>
                    <a:bodyPr/>
                    <a:lstStyle/>
                    <a:p>
                      <a:pPr marL="0" lvl="0" indent="0" algn="l" rtl="0">
                        <a:spcBef>
                          <a:spcPts val="0"/>
                        </a:spcBef>
                        <a:spcAft>
                          <a:spcPts val="0"/>
                        </a:spcAft>
                        <a:buNone/>
                      </a:pPr>
                      <a:r>
                        <a:rPr lang="en"/>
                        <a:t>128</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conv</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1x1</a:t>
                      </a:r>
                      <a:endParaRPr/>
                    </a:p>
                  </a:txBody>
                  <a:tcPr marL="91425" marR="91425" marT="91425" marB="91425"/>
                </a:tc>
                <a:tc>
                  <a:txBody>
                    <a:bodyPr/>
                    <a:lstStyle/>
                    <a:p>
                      <a:pPr marL="0" lvl="0" indent="0" algn="l" rtl="0">
                        <a:spcBef>
                          <a:spcPts val="0"/>
                        </a:spcBef>
                        <a:spcAft>
                          <a:spcPts val="0"/>
                        </a:spcAft>
                        <a:buNone/>
                      </a:pPr>
                      <a:r>
                        <a:rPr lang="en"/>
                        <a:t>128</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conv</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1x1</a:t>
                      </a:r>
                      <a:endParaRPr/>
                    </a:p>
                  </a:txBody>
                  <a:tcPr marL="91425" marR="91425" marT="91425" marB="91425"/>
                </a:tc>
                <a:tc>
                  <a:txBody>
                    <a:bodyPr/>
                    <a:lstStyle/>
                    <a:p>
                      <a:pPr marL="0" lvl="0" indent="0" algn="l" rtl="0">
                        <a:spcBef>
                          <a:spcPts val="0"/>
                        </a:spcBef>
                        <a:spcAft>
                          <a:spcPts val="0"/>
                        </a:spcAft>
                        <a:buNone/>
                      </a:pPr>
                      <a:r>
                        <a:rPr lang="en"/>
                        <a:t>256</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conv</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1x1</a:t>
                      </a:r>
                      <a:endParaRPr/>
                    </a:p>
                  </a:txBody>
                  <a:tcPr marL="91425" marR="91425" marT="91425" marB="91425"/>
                </a:tc>
                <a:tc>
                  <a:txBody>
                    <a:bodyPr/>
                    <a:lstStyle/>
                    <a:p>
                      <a:pPr marL="0" lvl="0" indent="0" algn="l" rtl="0">
                        <a:spcBef>
                          <a:spcPts val="0"/>
                        </a:spcBef>
                        <a:spcAft>
                          <a:spcPts val="0"/>
                        </a:spcAft>
                        <a:buNone/>
                      </a:pPr>
                      <a:r>
                        <a:rPr lang="en"/>
                        <a:t>512</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a:t>6</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max pool</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311700" y="906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Image Encoder Architecture</a:t>
            </a:r>
            <a:endParaRPr/>
          </a:p>
        </p:txBody>
      </p:sp>
      <p:pic>
        <p:nvPicPr>
          <p:cNvPr id="161" name="Google Shape;161;p24"/>
          <p:cNvPicPr preferRelativeResize="0"/>
          <p:nvPr/>
        </p:nvPicPr>
        <p:blipFill>
          <a:blip r:embed="rId3">
            <a:alphaModFix/>
          </a:blip>
          <a:stretch>
            <a:fillRect/>
          </a:stretch>
        </p:blipFill>
        <p:spPr>
          <a:xfrm>
            <a:off x="2511525" y="663350"/>
            <a:ext cx="4305300" cy="4067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Next Step</a:t>
            </a:r>
            <a:endParaRPr/>
          </a:p>
        </p:txBody>
      </p:sp>
      <p:sp>
        <p:nvSpPr>
          <p:cNvPr id="167" name="Google Shape;16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Train the network end-to-end on shape net dataset. </a:t>
            </a:r>
            <a:endParaRPr/>
          </a:p>
          <a:p>
            <a:pPr marL="457200" lvl="0" indent="-342900" algn="l" rtl="0">
              <a:spcBef>
                <a:spcPts val="0"/>
              </a:spcBef>
              <a:spcAft>
                <a:spcPts val="0"/>
              </a:spcAft>
              <a:buSzPts val="1800"/>
              <a:buChar char="-"/>
            </a:pPr>
            <a:r>
              <a:rPr lang="en"/>
              <a:t>Test the network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Point cloud approach</a:t>
            </a:r>
            <a:endParaRPr/>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Train 3D point cloud auto-encoder to get get latent embedding.</a:t>
            </a:r>
            <a:endParaRPr/>
          </a:p>
          <a:p>
            <a:pPr marL="457200" lvl="0" indent="-342900" algn="l" rtl="0">
              <a:spcBef>
                <a:spcPts val="0"/>
              </a:spcBef>
              <a:spcAft>
                <a:spcPts val="0"/>
              </a:spcAft>
              <a:buSzPts val="1800"/>
              <a:buChar char="-"/>
            </a:pPr>
            <a:r>
              <a:rPr lang="en"/>
              <a:t>Learn a mapping from 2D image to corresponding learnt embedding.</a:t>
            </a:r>
            <a:endParaRPr/>
          </a:p>
          <a:p>
            <a:pPr marL="457200" lvl="0" indent="-342900" algn="l" rtl="0">
              <a:spcBef>
                <a:spcPts val="0"/>
              </a:spcBef>
              <a:spcAft>
                <a:spcPts val="0"/>
              </a:spcAft>
              <a:buSzPts val="1800"/>
              <a:buChar char="-"/>
            </a:pPr>
            <a:r>
              <a:rPr lang="en"/>
              <a:t>For uncertainty in reconstruction, predict multiple reconstructions</a:t>
            </a:r>
            <a:endParaRPr/>
          </a:p>
          <a:p>
            <a:pPr marL="914400" lvl="1" indent="-317500" algn="l" rtl="0">
              <a:spcBef>
                <a:spcPts val="0"/>
              </a:spcBef>
              <a:spcAft>
                <a:spcPts val="0"/>
              </a:spcAft>
              <a:buSzPts val="1400"/>
              <a:buChar char="-"/>
            </a:pPr>
            <a:r>
              <a:rPr lang="en"/>
              <a:t>Learn a probabilistic distribution in the latent space that is capable of generating multiple plausible outputs (second phase)</a:t>
            </a: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Challenges	</a:t>
            </a:r>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Generation of point clouds from .iv files</a:t>
            </a:r>
            <a:endParaRPr/>
          </a:p>
          <a:p>
            <a:pPr marL="457200" lvl="0" indent="-342900" algn="l" rtl="0">
              <a:spcBef>
                <a:spcPts val="0"/>
              </a:spcBef>
              <a:spcAft>
                <a:spcPts val="0"/>
              </a:spcAft>
              <a:buSzPts val="1800"/>
              <a:buChar char="-"/>
            </a:pPr>
            <a:r>
              <a:rPr lang="en"/>
              <a:t>Generation of mesh from point cloud</a:t>
            </a:r>
            <a:endParaRPr/>
          </a:p>
          <a:p>
            <a:pPr marL="457200" lvl="0" indent="-342900" algn="l" rtl="0">
              <a:spcBef>
                <a:spcPts val="0"/>
              </a:spcBef>
              <a:spcAft>
                <a:spcPts val="0"/>
              </a:spcAft>
              <a:buSzPts val="1800"/>
              <a:buChar char="-"/>
            </a:pPr>
            <a:r>
              <a:rPr lang="en"/>
              <a:t>Remove redundant points from the point cloud</a:t>
            </a: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873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400" b="1"/>
              <a:t>Testing / Inference Time</a:t>
            </a:r>
            <a:endParaRPr sz="1400" b="1"/>
          </a:p>
          <a:p>
            <a:pPr marL="0" lvl="0" indent="0" algn="l" rtl="0">
              <a:spcBef>
                <a:spcPts val="0"/>
              </a:spcBef>
              <a:spcAft>
                <a:spcPts val="0"/>
              </a:spcAft>
              <a:buNone/>
            </a:pPr>
            <a:endParaRPr/>
          </a:p>
        </p:txBody>
      </p:sp>
      <p:pic>
        <p:nvPicPr>
          <p:cNvPr id="72" name="Google Shape;72;p16"/>
          <p:cNvPicPr preferRelativeResize="0"/>
          <p:nvPr/>
        </p:nvPicPr>
        <p:blipFill>
          <a:blip r:embed="rId3">
            <a:alphaModFix/>
          </a:blip>
          <a:stretch>
            <a:fillRect/>
          </a:stretch>
        </p:blipFill>
        <p:spPr>
          <a:xfrm>
            <a:off x="171848" y="265875"/>
            <a:ext cx="1353076" cy="4166999"/>
          </a:xfrm>
          <a:prstGeom prst="rect">
            <a:avLst/>
          </a:prstGeom>
          <a:noFill/>
          <a:ln>
            <a:noFill/>
          </a:ln>
        </p:spPr>
      </p:pic>
      <p:cxnSp>
        <p:nvCxnSpPr>
          <p:cNvPr id="73" name="Google Shape;73;p16"/>
          <p:cNvCxnSpPr>
            <a:stCxn id="72" idx="3"/>
          </p:cNvCxnSpPr>
          <p:nvPr/>
        </p:nvCxnSpPr>
        <p:spPr>
          <a:xfrm rot="10800000" flipH="1">
            <a:off x="1524924" y="2339775"/>
            <a:ext cx="460500" cy="9600"/>
          </a:xfrm>
          <a:prstGeom prst="straightConnector1">
            <a:avLst/>
          </a:prstGeom>
          <a:noFill/>
          <a:ln w="9525" cap="flat" cmpd="sng">
            <a:solidFill>
              <a:schemeClr val="dk2"/>
            </a:solidFill>
            <a:prstDash val="solid"/>
            <a:round/>
            <a:headEnd type="none" w="med" len="med"/>
            <a:tailEnd type="triangle" w="med" len="med"/>
          </a:ln>
        </p:spPr>
      </p:cxnSp>
      <p:pic>
        <p:nvPicPr>
          <p:cNvPr id="74" name="Google Shape;74;p16"/>
          <p:cNvPicPr preferRelativeResize="0"/>
          <p:nvPr/>
        </p:nvPicPr>
        <p:blipFill>
          <a:blip r:embed="rId4">
            <a:alphaModFix/>
          </a:blip>
          <a:stretch>
            <a:fillRect/>
          </a:stretch>
        </p:blipFill>
        <p:spPr>
          <a:xfrm>
            <a:off x="2005275" y="1430875"/>
            <a:ext cx="1122100" cy="2168003"/>
          </a:xfrm>
          <a:prstGeom prst="rect">
            <a:avLst/>
          </a:prstGeom>
          <a:noFill/>
          <a:ln>
            <a:noFill/>
          </a:ln>
        </p:spPr>
      </p:pic>
      <p:cxnSp>
        <p:nvCxnSpPr>
          <p:cNvPr id="75" name="Google Shape;75;p16"/>
          <p:cNvCxnSpPr>
            <a:stCxn id="74" idx="3"/>
          </p:cNvCxnSpPr>
          <p:nvPr/>
        </p:nvCxnSpPr>
        <p:spPr>
          <a:xfrm rot="10800000" flipH="1">
            <a:off x="3127375" y="2513676"/>
            <a:ext cx="788100" cy="1200"/>
          </a:xfrm>
          <a:prstGeom prst="straightConnector1">
            <a:avLst/>
          </a:prstGeom>
          <a:noFill/>
          <a:ln w="9525" cap="flat" cmpd="sng">
            <a:solidFill>
              <a:schemeClr val="dk2"/>
            </a:solidFill>
            <a:prstDash val="solid"/>
            <a:round/>
            <a:headEnd type="none" w="med" len="med"/>
            <a:tailEnd type="triangle" w="med" len="med"/>
          </a:ln>
        </p:spPr>
      </p:cxnSp>
      <p:pic>
        <p:nvPicPr>
          <p:cNvPr id="76" name="Google Shape;76;p16"/>
          <p:cNvPicPr preferRelativeResize="0"/>
          <p:nvPr/>
        </p:nvPicPr>
        <p:blipFill>
          <a:blip r:embed="rId5">
            <a:alphaModFix/>
          </a:blip>
          <a:stretch>
            <a:fillRect/>
          </a:stretch>
        </p:blipFill>
        <p:spPr>
          <a:xfrm>
            <a:off x="3913378" y="1430875"/>
            <a:ext cx="741672" cy="2167999"/>
          </a:xfrm>
          <a:prstGeom prst="rect">
            <a:avLst/>
          </a:prstGeom>
          <a:noFill/>
          <a:ln>
            <a:noFill/>
          </a:ln>
        </p:spPr>
      </p:pic>
      <p:cxnSp>
        <p:nvCxnSpPr>
          <p:cNvPr id="77" name="Google Shape;77;p16"/>
          <p:cNvCxnSpPr/>
          <p:nvPr/>
        </p:nvCxnSpPr>
        <p:spPr>
          <a:xfrm rot="10800000" flipH="1">
            <a:off x="4682263" y="2492824"/>
            <a:ext cx="582900" cy="15000"/>
          </a:xfrm>
          <a:prstGeom prst="straightConnector1">
            <a:avLst/>
          </a:prstGeom>
          <a:noFill/>
          <a:ln w="9525" cap="flat" cmpd="sng">
            <a:solidFill>
              <a:schemeClr val="dk2"/>
            </a:solidFill>
            <a:prstDash val="solid"/>
            <a:round/>
            <a:headEnd type="none" w="med" len="med"/>
            <a:tailEnd type="triangle" w="med" len="med"/>
          </a:ln>
        </p:spPr>
      </p:cxnSp>
      <p:cxnSp>
        <p:nvCxnSpPr>
          <p:cNvPr id="78" name="Google Shape;78;p16"/>
          <p:cNvCxnSpPr/>
          <p:nvPr/>
        </p:nvCxnSpPr>
        <p:spPr>
          <a:xfrm rot="10800000" flipH="1">
            <a:off x="6296400" y="2496576"/>
            <a:ext cx="867900" cy="7500"/>
          </a:xfrm>
          <a:prstGeom prst="straightConnector1">
            <a:avLst/>
          </a:prstGeom>
          <a:noFill/>
          <a:ln w="9525" cap="flat" cmpd="sng">
            <a:solidFill>
              <a:schemeClr val="dk2"/>
            </a:solidFill>
            <a:prstDash val="solid"/>
            <a:round/>
            <a:headEnd type="none" w="med" len="med"/>
            <a:tailEnd type="triangle" w="med" len="med"/>
          </a:ln>
        </p:spPr>
      </p:cxnSp>
      <p:sp>
        <p:nvSpPr>
          <p:cNvPr id="79" name="Google Shape;79;p16"/>
          <p:cNvSpPr txBox="1"/>
          <p:nvPr/>
        </p:nvSpPr>
        <p:spPr>
          <a:xfrm>
            <a:off x="3190525" y="2069000"/>
            <a:ext cx="65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CNN</a:t>
            </a:r>
            <a:endParaRPr/>
          </a:p>
        </p:txBody>
      </p:sp>
      <p:sp>
        <p:nvSpPr>
          <p:cNvPr id="80" name="Google Shape;80;p16"/>
          <p:cNvSpPr txBox="1"/>
          <p:nvPr/>
        </p:nvSpPr>
        <p:spPr>
          <a:xfrm>
            <a:off x="311688" y="4432875"/>
            <a:ext cx="123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Full X-ray</a:t>
            </a:r>
            <a:endParaRPr/>
          </a:p>
        </p:txBody>
      </p:sp>
      <p:sp>
        <p:nvSpPr>
          <p:cNvPr id="81" name="Google Shape;81;p16"/>
          <p:cNvSpPr txBox="1"/>
          <p:nvPr/>
        </p:nvSpPr>
        <p:spPr>
          <a:xfrm>
            <a:off x="6510600" y="1900763"/>
            <a:ext cx="653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accent4"/>
                </a:solidFill>
              </a:rPr>
              <a:t>NEW</a:t>
            </a:r>
            <a:r>
              <a:rPr lang="en"/>
              <a:t> </a:t>
            </a:r>
            <a:r>
              <a:rPr lang="en" b="1">
                <a:solidFill>
                  <a:schemeClr val="accent4"/>
                </a:solidFill>
              </a:rPr>
              <a:t>CNN</a:t>
            </a:r>
            <a:endParaRPr b="1">
              <a:solidFill>
                <a:schemeClr val="accent4"/>
              </a:solidFill>
            </a:endParaRPr>
          </a:p>
        </p:txBody>
      </p:sp>
      <p:sp>
        <p:nvSpPr>
          <p:cNvPr id="82" name="Google Shape;82;p16"/>
          <p:cNvSpPr txBox="1"/>
          <p:nvPr/>
        </p:nvSpPr>
        <p:spPr>
          <a:xfrm>
            <a:off x="1947575" y="3658175"/>
            <a:ext cx="12375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Cropped X-ray</a:t>
            </a:r>
            <a:endParaRPr/>
          </a:p>
        </p:txBody>
      </p:sp>
      <p:sp>
        <p:nvSpPr>
          <p:cNvPr id="83" name="Google Shape;83;p16"/>
          <p:cNvSpPr txBox="1"/>
          <p:nvPr/>
        </p:nvSpPr>
        <p:spPr>
          <a:xfrm>
            <a:off x="3607713" y="3709275"/>
            <a:ext cx="13530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Bone Segmentation</a:t>
            </a:r>
            <a:endParaRPr/>
          </a:p>
        </p:txBody>
      </p:sp>
      <p:sp>
        <p:nvSpPr>
          <p:cNvPr id="84" name="Google Shape;84;p16"/>
          <p:cNvSpPr txBox="1"/>
          <p:nvPr/>
        </p:nvSpPr>
        <p:spPr>
          <a:xfrm>
            <a:off x="5050488" y="3709275"/>
            <a:ext cx="13530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Femur/Tibia Extraction</a:t>
            </a:r>
            <a:endParaRPr/>
          </a:p>
        </p:txBody>
      </p:sp>
      <p:sp>
        <p:nvSpPr>
          <p:cNvPr id="85" name="Google Shape;85;p16"/>
          <p:cNvSpPr txBox="1"/>
          <p:nvPr/>
        </p:nvSpPr>
        <p:spPr>
          <a:xfrm>
            <a:off x="6932250" y="3757113"/>
            <a:ext cx="1585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3D Point Cloud</a:t>
            </a:r>
            <a:endParaRPr/>
          </a:p>
        </p:txBody>
      </p:sp>
      <p:pic>
        <p:nvPicPr>
          <p:cNvPr id="86" name="Google Shape;86;p16"/>
          <p:cNvPicPr preferRelativeResize="0"/>
          <p:nvPr/>
        </p:nvPicPr>
        <p:blipFill>
          <a:blip r:embed="rId6">
            <a:alphaModFix/>
          </a:blip>
          <a:stretch>
            <a:fillRect/>
          </a:stretch>
        </p:blipFill>
        <p:spPr>
          <a:xfrm>
            <a:off x="5379708" y="1430875"/>
            <a:ext cx="700792" cy="2168003"/>
          </a:xfrm>
          <a:prstGeom prst="rect">
            <a:avLst/>
          </a:prstGeom>
          <a:noFill/>
          <a:ln>
            <a:noFill/>
          </a:ln>
        </p:spPr>
      </p:pic>
      <p:pic>
        <p:nvPicPr>
          <p:cNvPr id="87" name="Google Shape;87;p16"/>
          <p:cNvPicPr preferRelativeResize="0"/>
          <p:nvPr/>
        </p:nvPicPr>
        <p:blipFill>
          <a:blip r:embed="rId7">
            <a:alphaModFix/>
          </a:blip>
          <a:stretch>
            <a:fillRect/>
          </a:stretch>
        </p:blipFill>
        <p:spPr>
          <a:xfrm>
            <a:off x="7233049" y="1365830"/>
            <a:ext cx="1180200" cy="226899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1221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600"/>
              <a:t>Implementation Details: mapping 3D to 3D to by learning latent space representation</a:t>
            </a:r>
            <a:endParaRPr sz="1600"/>
          </a:p>
          <a:p>
            <a:pPr marL="0" lvl="0" indent="0" algn="l" rtl="0">
              <a:spcBef>
                <a:spcPts val="0"/>
              </a:spcBef>
              <a:spcAft>
                <a:spcPts val="0"/>
              </a:spcAft>
              <a:buNone/>
            </a:pPr>
            <a:r>
              <a:rPr lang="en" sz="1600" b="1"/>
              <a:t>Stage 1</a:t>
            </a:r>
            <a:r>
              <a:rPr lang="en" sz="1600"/>
              <a:t>: 3D to 3D (minimize chamfer distance between GT and Predicted points of point cloud)</a:t>
            </a:r>
            <a:endParaRPr sz="1600"/>
          </a:p>
        </p:txBody>
      </p:sp>
      <p:pic>
        <p:nvPicPr>
          <p:cNvPr id="93" name="Google Shape;93;p17"/>
          <p:cNvPicPr preferRelativeResize="0"/>
          <p:nvPr/>
        </p:nvPicPr>
        <p:blipFill rotWithShape="1">
          <a:blip r:embed="rId3">
            <a:alphaModFix/>
          </a:blip>
          <a:srcRect t="21235"/>
          <a:stretch/>
        </p:blipFill>
        <p:spPr>
          <a:xfrm>
            <a:off x="1146725" y="1458450"/>
            <a:ext cx="6702100" cy="2852525"/>
          </a:xfrm>
          <a:prstGeom prst="rect">
            <a:avLst/>
          </a:prstGeom>
          <a:noFill/>
          <a:ln>
            <a:noFill/>
          </a:ln>
        </p:spPr>
      </p:pic>
      <p:sp>
        <p:nvSpPr>
          <p:cNvPr id="94" name="Google Shape;94;p17"/>
          <p:cNvSpPr txBox="1"/>
          <p:nvPr/>
        </p:nvSpPr>
        <p:spPr>
          <a:xfrm>
            <a:off x="311700" y="963025"/>
            <a:ext cx="1180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3D point cloud</a:t>
            </a:r>
            <a:endParaRPr/>
          </a:p>
        </p:txBody>
      </p:sp>
      <p:sp>
        <p:nvSpPr>
          <p:cNvPr id="95" name="Google Shape;95;p17"/>
          <p:cNvSpPr txBox="1"/>
          <p:nvPr/>
        </p:nvSpPr>
        <p:spPr>
          <a:xfrm>
            <a:off x="1569775" y="4310975"/>
            <a:ext cx="2148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Parameters updated at each training step</a:t>
            </a:r>
            <a:endParaRPr/>
          </a:p>
        </p:txBody>
      </p:sp>
      <p:sp>
        <p:nvSpPr>
          <p:cNvPr id="96" name="Google Shape;96;p17"/>
          <p:cNvSpPr txBox="1"/>
          <p:nvPr/>
        </p:nvSpPr>
        <p:spPr>
          <a:xfrm>
            <a:off x="5251375" y="4310975"/>
            <a:ext cx="2148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Parameters updated at each training step</a:t>
            </a:r>
            <a:endParaRPr/>
          </a:p>
        </p:txBody>
      </p:sp>
      <p:pic>
        <p:nvPicPr>
          <p:cNvPr id="97" name="Google Shape;97;p17"/>
          <p:cNvPicPr preferRelativeResize="0"/>
          <p:nvPr/>
        </p:nvPicPr>
        <p:blipFill>
          <a:blip r:embed="rId4">
            <a:alphaModFix/>
          </a:blip>
          <a:stretch>
            <a:fillRect/>
          </a:stretch>
        </p:blipFill>
        <p:spPr>
          <a:xfrm>
            <a:off x="-1" y="1846780"/>
            <a:ext cx="1180200" cy="2268996"/>
          </a:xfrm>
          <a:prstGeom prst="rect">
            <a:avLst/>
          </a:prstGeom>
          <a:noFill/>
          <a:ln>
            <a:noFill/>
          </a:ln>
        </p:spPr>
      </p:pic>
      <p:pic>
        <p:nvPicPr>
          <p:cNvPr id="98" name="Google Shape;98;p17"/>
          <p:cNvPicPr preferRelativeResize="0"/>
          <p:nvPr/>
        </p:nvPicPr>
        <p:blipFill>
          <a:blip r:embed="rId4">
            <a:alphaModFix/>
          </a:blip>
          <a:stretch>
            <a:fillRect/>
          </a:stretch>
        </p:blipFill>
        <p:spPr>
          <a:xfrm>
            <a:off x="7778574" y="1750205"/>
            <a:ext cx="1180200" cy="2268996"/>
          </a:xfrm>
          <a:prstGeom prst="rect">
            <a:avLst/>
          </a:prstGeom>
          <a:noFill/>
          <a:ln>
            <a:noFill/>
          </a:ln>
        </p:spPr>
      </p:pic>
      <p:sp>
        <p:nvSpPr>
          <p:cNvPr id="99" name="Google Shape;99;p17"/>
          <p:cNvSpPr txBox="1"/>
          <p:nvPr/>
        </p:nvSpPr>
        <p:spPr>
          <a:xfrm>
            <a:off x="7963800" y="914738"/>
            <a:ext cx="1180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3D point cloud</a:t>
            </a:r>
            <a:endParaRPr/>
          </a:p>
        </p:txBody>
      </p:sp>
      <p:sp>
        <p:nvSpPr>
          <p:cNvPr id="100" name="Google Shape;100;p17"/>
          <p:cNvSpPr txBox="1"/>
          <p:nvPr/>
        </p:nvSpPr>
        <p:spPr>
          <a:xfrm>
            <a:off x="2870638" y="3830400"/>
            <a:ext cx="69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Ep</a:t>
            </a:r>
            <a:endParaRPr/>
          </a:p>
        </p:txBody>
      </p:sp>
      <p:sp>
        <p:nvSpPr>
          <p:cNvPr id="101" name="Google Shape;101;p17"/>
          <p:cNvSpPr txBox="1"/>
          <p:nvPr/>
        </p:nvSpPr>
        <p:spPr>
          <a:xfrm>
            <a:off x="6619013" y="3830400"/>
            <a:ext cx="69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Dp</a:t>
            </a:r>
            <a:endParaRPr/>
          </a:p>
        </p:txBody>
      </p:sp>
      <p:pic>
        <p:nvPicPr>
          <p:cNvPr id="102" name="Google Shape;102;p17"/>
          <p:cNvPicPr preferRelativeResize="0"/>
          <p:nvPr/>
        </p:nvPicPr>
        <p:blipFill rotWithShape="1">
          <a:blip r:embed="rId5">
            <a:alphaModFix/>
          </a:blip>
          <a:srcRect r="74919"/>
          <a:stretch/>
        </p:blipFill>
        <p:spPr>
          <a:xfrm>
            <a:off x="8617325" y="1253550"/>
            <a:ext cx="270650" cy="377700"/>
          </a:xfrm>
          <a:prstGeom prst="rect">
            <a:avLst/>
          </a:prstGeom>
          <a:noFill/>
          <a:ln>
            <a:noFill/>
          </a:ln>
        </p:spPr>
      </p:pic>
      <p:pic>
        <p:nvPicPr>
          <p:cNvPr id="103" name="Google Shape;103;p17"/>
          <p:cNvPicPr preferRelativeResize="0"/>
          <p:nvPr/>
        </p:nvPicPr>
        <p:blipFill rotWithShape="1">
          <a:blip r:embed="rId6">
            <a:alphaModFix/>
          </a:blip>
          <a:srcRect t="28657" r="92648" b="22222"/>
          <a:stretch/>
        </p:blipFill>
        <p:spPr>
          <a:xfrm>
            <a:off x="909550" y="1253550"/>
            <a:ext cx="270650" cy="467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a:spLocks noGrp="1"/>
          </p:cNvSpPr>
          <p:nvPr>
            <p:ph type="title"/>
          </p:nvPr>
        </p:nvSpPr>
        <p:spPr>
          <a:xfrm>
            <a:off x="311700" y="133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Implementation Details: mapping the image to learnt latent space representation</a:t>
            </a:r>
            <a:endParaRPr sz="1400"/>
          </a:p>
          <a:p>
            <a:pPr marL="0" lvl="0" indent="0" algn="l" rtl="0">
              <a:spcBef>
                <a:spcPts val="0"/>
              </a:spcBef>
              <a:spcAft>
                <a:spcPts val="0"/>
              </a:spcAft>
              <a:buNone/>
            </a:pPr>
            <a:r>
              <a:rPr lang="en" sz="1400" b="1"/>
              <a:t>Stage 2</a:t>
            </a:r>
            <a:r>
              <a:rPr lang="en" sz="1400"/>
              <a:t>: 2D to 3D (minimize L2 distance between GT and generated latent space representation)</a:t>
            </a:r>
            <a:endParaRPr sz="1400"/>
          </a:p>
          <a:p>
            <a:pPr marL="0" lvl="0" indent="0" algn="l" rtl="0">
              <a:spcBef>
                <a:spcPts val="0"/>
              </a:spcBef>
              <a:spcAft>
                <a:spcPts val="0"/>
              </a:spcAft>
              <a:buNone/>
            </a:pPr>
            <a:endParaRPr sz="1600"/>
          </a:p>
          <a:p>
            <a:pPr marL="0" lvl="0" indent="0" algn="l" rtl="0">
              <a:spcBef>
                <a:spcPts val="0"/>
              </a:spcBef>
              <a:spcAft>
                <a:spcPts val="0"/>
              </a:spcAft>
              <a:buNone/>
            </a:pPr>
            <a:endParaRPr/>
          </a:p>
        </p:txBody>
      </p:sp>
      <p:pic>
        <p:nvPicPr>
          <p:cNvPr id="109" name="Google Shape;109;p18"/>
          <p:cNvPicPr preferRelativeResize="0"/>
          <p:nvPr/>
        </p:nvPicPr>
        <p:blipFill rotWithShape="1">
          <a:blip r:embed="rId3">
            <a:alphaModFix/>
          </a:blip>
          <a:srcRect t="21235"/>
          <a:stretch/>
        </p:blipFill>
        <p:spPr>
          <a:xfrm>
            <a:off x="1146725" y="1458450"/>
            <a:ext cx="6702100" cy="2852525"/>
          </a:xfrm>
          <a:prstGeom prst="rect">
            <a:avLst/>
          </a:prstGeom>
          <a:noFill/>
          <a:ln>
            <a:noFill/>
          </a:ln>
        </p:spPr>
      </p:pic>
      <p:sp>
        <p:nvSpPr>
          <p:cNvPr id="110" name="Google Shape;110;p18"/>
          <p:cNvSpPr txBox="1"/>
          <p:nvPr/>
        </p:nvSpPr>
        <p:spPr>
          <a:xfrm>
            <a:off x="222650" y="1169575"/>
            <a:ext cx="1180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2D Image</a:t>
            </a:r>
            <a:endParaRPr/>
          </a:p>
        </p:txBody>
      </p:sp>
      <p:sp>
        <p:nvSpPr>
          <p:cNvPr id="111" name="Google Shape;111;p18"/>
          <p:cNvSpPr txBox="1"/>
          <p:nvPr/>
        </p:nvSpPr>
        <p:spPr>
          <a:xfrm>
            <a:off x="7756275" y="1169575"/>
            <a:ext cx="1180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3D Model</a:t>
            </a:r>
            <a:endParaRPr/>
          </a:p>
        </p:txBody>
      </p:sp>
      <p:sp>
        <p:nvSpPr>
          <p:cNvPr id="112" name="Google Shape;112;p18"/>
          <p:cNvSpPr txBox="1"/>
          <p:nvPr/>
        </p:nvSpPr>
        <p:spPr>
          <a:xfrm>
            <a:off x="5593900" y="4327175"/>
            <a:ext cx="167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Parameters Fixed</a:t>
            </a:r>
            <a:endParaRPr/>
          </a:p>
        </p:txBody>
      </p:sp>
      <p:sp>
        <p:nvSpPr>
          <p:cNvPr id="113" name="Google Shape;113;p18"/>
          <p:cNvSpPr txBox="1"/>
          <p:nvPr/>
        </p:nvSpPr>
        <p:spPr>
          <a:xfrm>
            <a:off x="1592025" y="4219475"/>
            <a:ext cx="2148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Parameters updated at each training step</a:t>
            </a:r>
            <a:endParaRPr/>
          </a:p>
        </p:txBody>
      </p:sp>
      <p:pic>
        <p:nvPicPr>
          <p:cNvPr id="114" name="Google Shape;114;p18"/>
          <p:cNvPicPr preferRelativeResize="0"/>
          <p:nvPr/>
        </p:nvPicPr>
        <p:blipFill>
          <a:blip r:embed="rId4">
            <a:alphaModFix/>
          </a:blip>
          <a:stretch>
            <a:fillRect/>
          </a:stretch>
        </p:blipFill>
        <p:spPr>
          <a:xfrm>
            <a:off x="311700" y="1569775"/>
            <a:ext cx="803474" cy="2485729"/>
          </a:xfrm>
          <a:prstGeom prst="rect">
            <a:avLst/>
          </a:prstGeom>
          <a:noFill/>
          <a:ln>
            <a:noFill/>
          </a:ln>
        </p:spPr>
      </p:pic>
      <p:pic>
        <p:nvPicPr>
          <p:cNvPr id="115" name="Google Shape;115;p18"/>
          <p:cNvPicPr preferRelativeResize="0"/>
          <p:nvPr/>
        </p:nvPicPr>
        <p:blipFill>
          <a:blip r:embed="rId5">
            <a:alphaModFix/>
          </a:blip>
          <a:stretch>
            <a:fillRect/>
          </a:stretch>
        </p:blipFill>
        <p:spPr>
          <a:xfrm>
            <a:off x="7756274" y="1569780"/>
            <a:ext cx="1180200" cy="2268996"/>
          </a:xfrm>
          <a:prstGeom prst="rect">
            <a:avLst/>
          </a:prstGeom>
          <a:noFill/>
          <a:ln>
            <a:noFill/>
          </a:ln>
        </p:spPr>
      </p:pic>
      <p:sp>
        <p:nvSpPr>
          <p:cNvPr id="116" name="Google Shape;116;p18"/>
          <p:cNvSpPr txBox="1"/>
          <p:nvPr/>
        </p:nvSpPr>
        <p:spPr>
          <a:xfrm>
            <a:off x="2804625" y="3838775"/>
            <a:ext cx="41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Ei</a:t>
            </a:r>
            <a:endParaRPr/>
          </a:p>
        </p:txBody>
      </p:sp>
      <p:sp>
        <p:nvSpPr>
          <p:cNvPr id="117" name="Google Shape;117;p18"/>
          <p:cNvSpPr txBox="1"/>
          <p:nvPr/>
        </p:nvSpPr>
        <p:spPr>
          <a:xfrm>
            <a:off x="6581775" y="3838775"/>
            <a:ext cx="41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Dp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Point Cloud Encoder (Ep)</a:t>
            </a:r>
            <a:endParaRPr/>
          </a:p>
        </p:txBody>
      </p:sp>
      <p:sp>
        <p:nvSpPr>
          <p:cNvPr id="123" name="Google Shape;12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Learn a strong prior over the 3D point clouds in the dataset.</a:t>
            </a:r>
            <a:endParaRPr/>
          </a:p>
          <a:p>
            <a:pPr marL="457200" lvl="0" indent="-342900" algn="l" rtl="0">
              <a:spcBef>
                <a:spcPts val="0"/>
              </a:spcBef>
              <a:spcAft>
                <a:spcPts val="0"/>
              </a:spcAft>
              <a:buSzPts val="1800"/>
              <a:buChar char="-"/>
            </a:pPr>
            <a:r>
              <a:rPr lang="en"/>
              <a:t>For this purpose, train an encoder-decoder network (Ep , Dp ) that takes in a ground truth point cloud                      and outputs a reconstructed point cloud</a:t>
            </a:r>
            <a:endParaRPr/>
          </a:p>
          <a:p>
            <a:pPr marL="0" lvl="0" indent="0" algn="l" rtl="0">
              <a:spcBef>
                <a:spcPts val="1200"/>
              </a:spcBef>
              <a:spcAft>
                <a:spcPts val="0"/>
              </a:spcAft>
              <a:buNone/>
            </a:pPr>
            <a:r>
              <a:rPr lang="en"/>
              <a:t>                           where N is the number of points in the point cloud (Slide 5).</a:t>
            </a:r>
            <a:endParaRPr/>
          </a:p>
          <a:p>
            <a:pPr marL="457200" lvl="0" indent="-342900" algn="l" rtl="0">
              <a:spcBef>
                <a:spcPts val="1200"/>
              </a:spcBef>
              <a:spcAft>
                <a:spcPts val="0"/>
              </a:spcAft>
              <a:buSzPts val="1800"/>
              <a:buChar char="-"/>
            </a:pPr>
            <a:r>
              <a:rPr lang="en"/>
              <a:t>Since point cloud is an unordered data, an architecture is required that is invariant to relative ordering of input points. For this, 1D CONV layers are used that acts independently on each input point.</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24" name="Google Shape;124;p19"/>
          <p:cNvPicPr preferRelativeResize="0"/>
          <p:nvPr/>
        </p:nvPicPr>
        <p:blipFill rotWithShape="1">
          <a:blip r:embed="rId3">
            <a:alphaModFix/>
          </a:blip>
          <a:srcRect t="28657" r="67446" b="22222"/>
          <a:stretch/>
        </p:blipFill>
        <p:spPr>
          <a:xfrm>
            <a:off x="3373525" y="1803575"/>
            <a:ext cx="1198475" cy="467600"/>
          </a:xfrm>
          <a:prstGeom prst="rect">
            <a:avLst/>
          </a:prstGeom>
          <a:noFill/>
          <a:ln>
            <a:noFill/>
          </a:ln>
        </p:spPr>
      </p:pic>
      <p:pic>
        <p:nvPicPr>
          <p:cNvPr id="125" name="Google Shape;125;p19"/>
          <p:cNvPicPr preferRelativeResize="0"/>
          <p:nvPr/>
        </p:nvPicPr>
        <p:blipFill>
          <a:blip r:embed="rId4">
            <a:alphaModFix/>
          </a:blip>
          <a:stretch>
            <a:fillRect/>
          </a:stretch>
        </p:blipFill>
        <p:spPr>
          <a:xfrm>
            <a:off x="887200" y="2271175"/>
            <a:ext cx="1079138" cy="377700"/>
          </a:xfrm>
          <a:prstGeom prst="rect">
            <a:avLst/>
          </a:prstGeom>
          <a:noFill/>
          <a:ln>
            <a:noFill/>
          </a:ln>
        </p:spPr>
      </p:pic>
      <p:sp>
        <p:nvSpPr>
          <p:cNvPr id="126" name="Google Shape;126;p19"/>
          <p:cNvSpPr txBox="1"/>
          <p:nvPr/>
        </p:nvSpPr>
        <p:spPr>
          <a:xfrm>
            <a:off x="311700" y="3673925"/>
            <a:ext cx="8249700" cy="12804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2"/>
              </a:buClr>
              <a:buSzPts val="1800"/>
              <a:buChar char="-"/>
            </a:pPr>
            <a:r>
              <a:rPr lang="en" sz="1800">
                <a:solidFill>
                  <a:schemeClr val="dk2"/>
                </a:solidFill>
              </a:rPr>
              <a:t>To achieve order-invariance of point features in the latent space, we apply the maxpool symmetry function to obtain a bottleneck Z of dimension k.</a:t>
            </a:r>
            <a:endParaRPr sz="1800">
              <a:solidFill>
                <a:schemeClr val="dk2"/>
              </a:solidFill>
            </a:endParaRPr>
          </a:p>
          <a:p>
            <a:pPr marL="457200" lvl="0" indent="0" algn="l" rtl="0">
              <a:spcBef>
                <a:spcPts val="0"/>
              </a:spcBef>
              <a:spcAft>
                <a:spcPts val="0"/>
              </a:spcAft>
              <a:buNone/>
            </a:pPr>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Point Cloud Decoder (Dp)</a:t>
            </a:r>
            <a:endParaRPr/>
          </a:p>
        </p:txBody>
      </p:sp>
      <p:sp>
        <p:nvSpPr>
          <p:cNvPr id="132" name="Google Shape;13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decoder consists of fully-connected layers operating on Z to produce the reconstructed point cloud.</a:t>
            </a:r>
            <a:endParaRPr/>
          </a:p>
          <a:p>
            <a:pPr marL="457200" lvl="0" indent="-342900" algn="l" rtl="0">
              <a:spcBef>
                <a:spcPts val="0"/>
              </a:spcBef>
              <a:spcAft>
                <a:spcPts val="0"/>
              </a:spcAft>
              <a:buSzPts val="1800"/>
              <a:buChar char="-"/>
            </a:pPr>
            <a:r>
              <a:rPr lang="en"/>
              <a:t>Since the loss function for optimization also needs to be order-invariant, Chamfer distance between      and      is chosen as the reconstruction loss.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Once the auto-encoder is trained, the next stage consists of training an image encoder (Ei) to map to this learnt embedding space.</a:t>
            </a:r>
            <a:endParaRPr/>
          </a:p>
          <a:p>
            <a:pPr marL="91440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33" name="Google Shape;133;p20"/>
          <p:cNvPicPr preferRelativeResize="0"/>
          <p:nvPr/>
        </p:nvPicPr>
        <p:blipFill rotWithShape="1">
          <a:blip r:embed="rId3">
            <a:alphaModFix/>
          </a:blip>
          <a:srcRect t="28657" r="92648" b="22222"/>
          <a:stretch/>
        </p:blipFill>
        <p:spPr>
          <a:xfrm>
            <a:off x="3637175" y="2104150"/>
            <a:ext cx="270650" cy="467600"/>
          </a:xfrm>
          <a:prstGeom prst="rect">
            <a:avLst/>
          </a:prstGeom>
          <a:noFill/>
          <a:ln>
            <a:noFill/>
          </a:ln>
        </p:spPr>
      </p:pic>
      <p:pic>
        <p:nvPicPr>
          <p:cNvPr id="134" name="Google Shape;134;p20"/>
          <p:cNvPicPr preferRelativeResize="0"/>
          <p:nvPr/>
        </p:nvPicPr>
        <p:blipFill rotWithShape="1">
          <a:blip r:embed="rId4">
            <a:alphaModFix/>
          </a:blip>
          <a:srcRect r="74919"/>
          <a:stretch/>
        </p:blipFill>
        <p:spPr>
          <a:xfrm>
            <a:off x="4436675" y="2149100"/>
            <a:ext cx="270650" cy="377700"/>
          </a:xfrm>
          <a:prstGeom prst="rect">
            <a:avLst/>
          </a:prstGeom>
          <a:noFill/>
          <a:ln>
            <a:noFill/>
          </a:ln>
        </p:spPr>
      </p:pic>
      <p:pic>
        <p:nvPicPr>
          <p:cNvPr id="135" name="Google Shape;135;p20"/>
          <p:cNvPicPr preferRelativeResize="0"/>
          <p:nvPr/>
        </p:nvPicPr>
        <p:blipFill>
          <a:blip r:embed="rId5">
            <a:alphaModFix/>
          </a:blip>
          <a:stretch>
            <a:fillRect/>
          </a:stretch>
        </p:blipFill>
        <p:spPr>
          <a:xfrm>
            <a:off x="1776400" y="2902900"/>
            <a:ext cx="5591175" cy="666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Image Encoder (Ei)</a:t>
            </a:r>
            <a:endParaRPr/>
          </a:p>
        </p:txBody>
      </p:sp>
      <p:sp>
        <p:nvSpPr>
          <p:cNvPr id="141" name="Google Shape;141;p21"/>
          <p:cNvSpPr txBox="1">
            <a:spLocks noGrp="1"/>
          </p:cNvSpPr>
          <p:nvPr>
            <p:ph type="body" idx="1"/>
          </p:nvPr>
        </p:nvSpPr>
        <p:spPr>
          <a:xfrm>
            <a:off x="311700" y="1152475"/>
            <a:ext cx="8520600" cy="3788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Transfer the knowledge learnt in the 3D point cloud domain to the 2D image domain.</a:t>
            </a:r>
            <a:endParaRPr/>
          </a:p>
          <a:p>
            <a:pPr marL="457200" lvl="0" indent="-342900" algn="l" rtl="0">
              <a:spcBef>
                <a:spcPts val="0"/>
              </a:spcBef>
              <a:spcAft>
                <a:spcPts val="0"/>
              </a:spcAft>
              <a:buSzPts val="1800"/>
              <a:buChar char="-"/>
            </a:pPr>
            <a:r>
              <a:rPr lang="en"/>
              <a:t>Train image encoder Ei  that takes an input image I and outputs a latent vector representation Z of dimension k. </a:t>
            </a:r>
            <a:endParaRPr/>
          </a:p>
          <a:p>
            <a:pPr marL="457200" lvl="0" indent="-342900" algn="l" rtl="0">
              <a:spcBef>
                <a:spcPts val="0"/>
              </a:spcBef>
              <a:spcAft>
                <a:spcPts val="0"/>
              </a:spcAft>
              <a:buSzPts val="1800"/>
              <a:buChar char="-"/>
            </a:pPr>
            <a:r>
              <a:rPr lang="en"/>
              <a:t>During training, the latent vector (Zi) is matched to the latent vector generated by its corresponding point cloud (Zp) in stage 1. </a:t>
            </a:r>
            <a:endParaRPr/>
          </a:p>
          <a:p>
            <a:pPr marL="457200" lvl="0" indent="-342900" algn="l" rtl="0">
              <a:spcBef>
                <a:spcPts val="0"/>
              </a:spcBef>
              <a:spcAft>
                <a:spcPts val="0"/>
              </a:spcAft>
              <a:buSzPts val="1800"/>
              <a:buChar char="-"/>
            </a:pPr>
            <a:r>
              <a:rPr lang="en"/>
              <a:t>For the latent loss L, experiment with the squared euclidean error </a:t>
            </a:r>
            <a:endParaRPr/>
          </a:p>
          <a:p>
            <a:pPr marL="457200" lvl="0" indent="0" algn="l" rtl="0">
              <a:spcBef>
                <a:spcPts val="1200"/>
              </a:spcBef>
              <a:spcAft>
                <a:spcPts val="0"/>
              </a:spcAft>
              <a:buNone/>
            </a:pPr>
            <a:r>
              <a:rPr lang="en"/>
              <a:t>and the least absolute error                    for matching the latent vectors.</a:t>
            </a:r>
            <a:endParaRPr/>
          </a:p>
          <a:p>
            <a:pPr marL="457200" lvl="0" indent="-342900" algn="l" rtl="0">
              <a:spcBef>
                <a:spcPts val="1200"/>
              </a:spcBef>
              <a:spcAft>
                <a:spcPts val="0"/>
              </a:spcAft>
              <a:buSzPts val="1800"/>
              <a:buChar char="-"/>
            </a:pPr>
            <a:r>
              <a:rPr lang="en"/>
              <a:t>During inference, we obtain the predicted point cloud by passing the image through Ei followed by Dp .</a:t>
            </a:r>
            <a:endParaRPr/>
          </a:p>
          <a:p>
            <a:pPr marL="457200" lvl="0" indent="0" algn="l" rtl="0">
              <a:spcBef>
                <a:spcPts val="1200"/>
              </a:spcBef>
              <a:spcAft>
                <a:spcPts val="1200"/>
              </a:spcAft>
              <a:buNone/>
            </a:pPr>
            <a:endParaRPr/>
          </a:p>
        </p:txBody>
      </p:sp>
      <p:pic>
        <p:nvPicPr>
          <p:cNvPr id="142" name="Google Shape;142;p21"/>
          <p:cNvPicPr preferRelativeResize="0"/>
          <p:nvPr/>
        </p:nvPicPr>
        <p:blipFill>
          <a:blip r:embed="rId3">
            <a:alphaModFix/>
          </a:blip>
          <a:stretch>
            <a:fillRect/>
          </a:stretch>
        </p:blipFill>
        <p:spPr>
          <a:xfrm>
            <a:off x="7474500" y="3070247"/>
            <a:ext cx="1357800" cy="450150"/>
          </a:xfrm>
          <a:prstGeom prst="rect">
            <a:avLst/>
          </a:prstGeom>
          <a:noFill/>
          <a:ln>
            <a:noFill/>
          </a:ln>
        </p:spPr>
      </p:pic>
      <p:pic>
        <p:nvPicPr>
          <p:cNvPr id="143" name="Google Shape;143;p21"/>
          <p:cNvPicPr preferRelativeResize="0"/>
          <p:nvPr/>
        </p:nvPicPr>
        <p:blipFill>
          <a:blip r:embed="rId4">
            <a:alphaModFix/>
          </a:blip>
          <a:stretch>
            <a:fillRect/>
          </a:stretch>
        </p:blipFill>
        <p:spPr>
          <a:xfrm>
            <a:off x="3767025" y="3520400"/>
            <a:ext cx="1035352" cy="4501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725</Words>
  <Application>Microsoft Office PowerPoint</Application>
  <PresentationFormat>On-screen Show (16:9)</PresentationFormat>
  <Paragraphs>99</Paragraphs>
  <Slides>13</Slides>
  <Notes>13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Arial</vt:lpstr>
      <vt:lpstr>Simple Light</vt:lpstr>
      <vt:lpstr>3DKneeNet</vt:lpstr>
      <vt:lpstr>Point cloud approach</vt:lpstr>
      <vt:lpstr>Challenges </vt:lpstr>
      <vt:lpstr>Testing / Inference Time </vt:lpstr>
      <vt:lpstr>Implementation Details: mapping 3D to 3D to by learning latent space representation Stage 1: 3D to 3D (minimize chamfer distance between GT and Predicted points of point cloud)</vt:lpstr>
      <vt:lpstr>Implementation Details: mapping the image to learnt latent space representation Stage 2: 2D to 3D (minimize L2 distance between GT and generated latent space representation)  </vt:lpstr>
      <vt:lpstr>Point Cloud Encoder (Ep)</vt:lpstr>
      <vt:lpstr>Point Cloud Decoder (Dp)</vt:lpstr>
      <vt:lpstr>Image Encoder (Ei)</vt:lpstr>
      <vt:lpstr>Hyperparameter Choice for Neural Net</vt:lpstr>
      <vt:lpstr>Point Cloud Encoder Architecture</vt:lpstr>
      <vt:lpstr>Image Encoder Architecture</vt:lpstr>
      <vt:lpstr>Next Step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3DKneeNet</dc:title>
  <cp:lastModifiedBy>Vedansh Thakkar</cp:lastModifiedBy>
  <cp:revision>1</cp:revision>
  <dcterms:modified xsi:type="dcterms:W3CDTF">2021-12-11T19:59:48Z</dcterms:modified>
</cp:coreProperties>
</file>