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layfair Display"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f8a0664f6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f8a0664f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f8824e98d_0_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f8824e98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f8a0664f6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f8a0664f6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975472e8c_0_2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975472e8c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f8824e98d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f8824e98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f8824e98d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f8824e98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f8824e98d_0_9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f8824e98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f8824e98d_3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f8824e98d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ed75ccf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f8824e98d_3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f8824e98d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391863"/>
            <a:ext cx="41268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800"/>
              <a:buFont typeface="Playfair Display"/>
              <a:buNone/>
              <a:defRPr sz="48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25" y="3912619"/>
            <a:ext cx="9144000" cy="123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chemeClr val="accent1"/>
        </a:solidFill>
        <a:effectLst/>
      </p:bgPr>
    </p:bg>
    <p:spTree>
      <p:nvGrpSpPr>
        <p:cNvPr id="1" name="Shape 56"/>
        <p:cNvGrpSpPr/>
        <p:nvPr/>
      </p:nvGrpSpPr>
      <p:grpSpPr>
        <a:xfrm>
          <a:off x="0" y="0"/>
          <a:ext cx="0" cy="0"/>
          <a:chOff x="0" y="0"/>
          <a:chExt cx="0" cy="0"/>
        </a:xfrm>
      </p:grpSpPr>
      <p:cxnSp>
        <p:nvCxnSpPr>
          <p:cNvPr id="57" name="Google Shape;57;p11"/>
          <p:cNvCxnSpPr/>
          <p:nvPr/>
        </p:nvCxnSpPr>
        <p:spPr>
          <a:xfrm>
            <a:off x="734700" y="4732556"/>
            <a:ext cx="7674600" cy="0"/>
          </a:xfrm>
          <a:prstGeom prst="straightConnector1">
            <a:avLst/>
          </a:prstGeom>
          <a:noFill/>
          <a:ln w="19050" cap="flat" cmpd="sng">
            <a:solidFill>
              <a:srgbClr val="434343"/>
            </a:solidFill>
            <a:prstDash val="solid"/>
            <a:round/>
            <a:headEnd type="none" w="med" len="med"/>
            <a:tailEnd type="none" w="med" len="med"/>
          </a:ln>
        </p:spPr>
      </p:cxnSp>
      <p:cxnSp>
        <p:nvCxnSpPr>
          <p:cNvPr id="58" name="Google Shape;58;p11"/>
          <p:cNvCxnSpPr/>
          <p:nvPr/>
        </p:nvCxnSpPr>
        <p:spPr>
          <a:xfrm>
            <a:off x="734700" y="410944"/>
            <a:ext cx="7674600" cy="0"/>
          </a:xfrm>
          <a:prstGeom prst="straightConnector1">
            <a:avLst/>
          </a:prstGeom>
          <a:noFill/>
          <a:ln w="19050" cap="flat" cmpd="sng">
            <a:solidFill>
              <a:srgbClr val="434343"/>
            </a:solidFill>
            <a:prstDash val="solid"/>
            <a:round/>
            <a:headEnd type="none" w="med" len="med"/>
            <a:tailEnd type="none" w="med" len="med"/>
          </a:ln>
        </p:spPr>
      </p:cxnSp>
      <p:sp>
        <p:nvSpPr>
          <p:cNvPr id="59" name="Google Shape;59;p1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ircle">
  <p:cSld name="BLANK_1_1">
    <p:bg>
      <p:bgPr>
        <a:solidFill>
          <a:schemeClr val="accent1"/>
        </a:solidFill>
        <a:effectLst/>
      </p:bgPr>
    </p:bg>
    <p:spTree>
      <p:nvGrpSpPr>
        <p:cNvPr id="1" name="Shape 60"/>
        <p:cNvGrpSpPr/>
        <p:nvPr/>
      </p:nvGrpSpPr>
      <p:grpSpPr>
        <a:xfrm>
          <a:off x="0" y="0"/>
          <a:ext cx="0" cy="0"/>
          <a:chOff x="0" y="0"/>
          <a:chExt cx="0" cy="0"/>
        </a:xfrm>
      </p:grpSpPr>
      <p:pic>
        <p:nvPicPr>
          <p:cNvPr id="61" name="Google Shape;61;p12" descr="dark_wood.jpg"/>
          <p:cNvPicPr preferRelativeResize="0"/>
          <p:nvPr/>
        </p:nvPicPr>
        <p:blipFill rotWithShape="1">
          <a:blip r:embed="rId2">
            <a:alphaModFix/>
          </a:blip>
          <a:srcRect r="24998"/>
          <a:stretch/>
        </p:blipFill>
        <p:spPr>
          <a:xfrm>
            <a:off x="2285700" y="285413"/>
            <a:ext cx="4572600" cy="4572600"/>
          </a:xfrm>
          <a:prstGeom prst="ellipse">
            <a:avLst/>
          </a:prstGeom>
          <a:noFill/>
          <a:ln>
            <a:noFill/>
          </a:ln>
        </p:spPr>
      </p:pic>
      <p:sp>
        <p:nvSpPr>
          <p:cNvPr id="62" name="Google Shape;62;p12"/>
          <p:cNvSpPr txBox="1">
            <a:spLocks noGrp="1"/>
          </p:cNvSpPr>
          <p:nvPr>
            <p:ph type="sldNum" idx="12"/>
          </p:nvPr>
        </p:nvSpPr>
        <p:spPr>
          <a:xfrm>
            <a:off x="4297650" y="4858089"/>
            <a:ext cx="548700" cy="285600"/>
          </a:xfrm>
          <a:prstGeom prst="rect">
            <a:avLst/>
          </a:prstGeom>
        </p:spPr>
        <p:txBody>
          <a:bodyPr spcFirstLastPara="1" wrap="square" lIns="91425" tIns="91425" rIns="91425" bIns="91425" anchor="ctr"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685800" y="3811625"/>
            <a:ext cx="4695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Font typeface="Playfair Display"/>
              <a:buNone/>
              <a:defRPr sz="48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806100" y="3623569"/>
            <a:ext cx="753180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261500" y="2161800"/>
            <a:ext cx="66210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Font typeface="Playfair Display"/>
              <a:buChar char="◈"/>
              <a:defRPr i="1">
                <a:latin typeface="Playfair Display"/>
                <a:ea typeface="Playfair Display"/>
                <a:cs typeface="Playfair Display"/>
                <a:sym typeface="Playfair Display"/>
              </a:defRPr>
            </a:lvl1pPr>
            <a:lvl2pPr marL="914400" lvl="1"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2pPr>
            <a:lvl3pPr marL="1371600" lvl="2"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3pPr>
            <a:lvl4pPr marL="1828800" lvl="3"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4pPr>
            <a:lvl5pPr marL="2286000" lvl="4"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5pPr>
            <a:lvl6pPr marL="2743200" lvl="5"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6pPr>
            <a:lvl7pPr marL="3200400" lvl="6"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7pPr>
            <a:lvl8pPr marL="3657600" lvl="7"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8pPr>
            <a:lvl9pPr marL="4114800" lvl="8" indent="-381000" algn="ctr">
              <a:spcBef>
                <a:spcPts val="0"/>
              </a:spcBef>
              <a:spcAft>
                <a:spcPts val="0"/>
              </a:spcAft>
              <a:buSzPts val="2400"/>
              <a:buFont typeface="Playfair Display"/>
              <a:buChar char="■"/>
              <a:defRPr i="1">
                <a:latin typeface="Playfair Display"/>
                <a:ea typeface="Playfair Display"/>
                <a:cs typeface="Playfair Display"/>
                <a:sym typeface="Playfair Display"/>
              </a:defRPr>
            </a:lvl9pPr>
          </a:lstStyle>
          <a:p>
            <a:endParaRPr/>
          </a:p>
        </p:txBody>
      </p:sp>
      <p:sp>
        <p:nvSpPr>
          <p:cNvPr id="19" name="Google Shape;19;p4"/>
          <p:cNvSpPr txBox="1"/>
          <p:nvPr/>
        </p:nvSpPr>
        <p:spPr>
          <a:xfrm>
            <a:off x="3593400" y="759351"/>
            <a:ext cx="19572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layfair Display"/>
                <a:ea typeface="Playfair Display"/>
                <a:cs typeface="Playfair Display"/>
                <a:sym typeface="Playfair Display"/>
              </a:rPr>
              <a:t>“</a:t>
            </a:r>
            <a:endParaRPr sz="9600">
              <a:solidFill>
                <a:schemeClr val="accent1"/>
              </a:solidFill>
              <a:latin typeface="Playfair Display"/>
              <a:ea typeface="Playfair Display"/>
              <a:cs typeface="Playfair Display"/>
              <a:sym typeface="Playfair Display"/>
            </a:endParaRPr>
          </a:p>
        </p:txBody>
      </p:sp>
      <p:cxnSp>
        <p:nvCxnSpPr>
          <p:cNvPr id="20" name="Google Shape;20;p4"/>
          <p:cNvCxnSpPr/>
          <p:nvPr/>
        </p:nvCxnSpPr>
        <p:spPr>
          <a:xfrm>
            <a:off x="3028650" y="4155549"/>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1" name="Google Shape;21;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3F3F3"/>
              </a:buClr>
              <a:buSzPts val="2400"/>
              <a:buNone/>
              <a:defRPr sz="2400" b="0">
                <a:solidFill>
                  <a:srgbClr val="F3F3F3"/>
                </a:solidFill>
              </a:defRPr>
            </a:lvl1pPr>
            <a:lvl2pPr lvl="1" algn="ctr">
              <a:spcBef>
                <a:spcPts val="0"/>
              </a:spcBef>
              <a:spcAft>
                <a:spcPts val="0"/>
              </a:spcAft>
              <a:buClr>
                <a:srgbClr val="999999"/>
              </a:buClr>
              <a:buSzPts val="2400"/>
              <a:buNone/>
              <a:defRPr sz="2400" b="0">
                <a:solidFill>
                  <a:srgbClr val="999999"/>
                </a:solidFill>
              </a:defRPr>
            </a:lvl2pPr>
            <a:lvl3pPr lvl="2" algn="ctr">
              <a:spcBef>
                <a:spcPts val="0"/>
              </a:spcBef>
              <a:spcAft>
                <a:spcPts val="0"/>
              </a:spcAft>
              <a:buClr>
                <a:srgbClr val="999999"/>
              </a:buClr>
              <a:buSzPts val="2400"/>
              <a:buNone/>
              <a:defRPr sz="2400" b="0">
                <a:solidFill>
                  <a:srgbClr val="999999"/>
                </a:solidFill>
              </a:defRPr>
            </a:lvl3pPr>
            <a:lvl4pPr lvl="3" algn="ctr">
              <a:spcBef>
                <a:spcPts val="0"/>
              </a:spcBef>
              <a:spcAft>
                <a:spcPts val="0"/>
              </a:spcAft>
              <a:buClr>
                <a:srgbClr val="999999"/>
              </a:buClr>
              <a:buSzPts val="2400"/>
              <a:buNone/>
              <a:defRPr sz="2400" b="0">
                <a:solidFill>
                  <a:srgbClr val="999999"/>
                </a:solidFill>
              </a:defRPr>
            </a:lvl4pPr>
            <a:lvl5pPr lvl="4" algn="ctr">
              <a:spcBef>
                <a:spcPts val="0"/>
              </a:spcBef>
              <a:spcAft>
                <a:spcPts val="0"/>
              </a:spcAft>
              <a:buClr>
                <a:srgbClr val="999999"/>
              </a:buClr>
              <a:buSzPts val="2400"/>
              <a:buNone/>
              <a:defRPr sz="2400" b="0">
                <a:solidFill>
                  <a:srgbClr val="999999"/>
                </a:solidFill>
              </a:defRPr>
            </a:lvl5pPr>
            <a:lvl6pPr lvl="5" algn="ctr">
              <a:spcBef>
                <a:spcPts val="0"/>
              </a:spcBef>
              <a:spcAft>
                <a:spcPts val="0"/>
              </a:spcAft>
              <a:buClr>
                <a:srgbClr val="999999"/>
              </a:buClr>
              <a:buSzPts val="2400"/>
              <a:buNone/>
              <a:defRPr sz="2400" b="0">
                <a:solidFill>
                  <a:srgbClr val="999999"/>
                </a:solidFill>
              </a:defRPr>
            </a:lvl6pPr>
            <a:lvl7pPr lvl="6" algn="ctr">
              <a:spcBef>
                <a:spcPts val="0"/>
              </a:spcBef>
              <a:spcAft>
                <a:spcPts val="0"/>
              </a:spcAft>
              <a:buClr>
                <a:srgbClr val="999999"/>
              </a:buClr>
              <a:buSzPts val="2400"/>
              <a:buNone/>
              <a:defRPr sz="2400" b="0">
                <a:solidFill>
                  <a:srgbClr val="999999"/>
                </a:solidFill>
              </a:defRPr>
            </a:lvl7pPr>
            <a:lvl8pPr lvl="7" algn="ctr">
              <a:spcBef>
                <a:spcPts val="0"/>
              </a:spcBef>
              <a:spcAft>
                <a:spcPts val="0"/>
              </a:spcAft>
              <a:buClr>
                <a:srgbClr val="999999"/>
              </a:buClr>
              <a:buSzPts val="2400"/>
              <a:buNone/>
              <a:defRPr sz="2400" b="0">
                <a:solidFill>
                  <a:srgbClr val="999999"/>
                </a:solidFill>
              </a:defRPr>
            </a:lvl8pPr>
            <a:lvl9pPr lvl="8" algn="ctr">
              <a:spcBef>
                <a:spcPts val="0"/>
              </a:spcBef>
              <a:spcAft>
                <a:spcPts val="0"/>
              </a:spcAft>
              <a:buClr>
                <a:srgbClr val="999999"/>
              </a:buClr>
              <a:buSzPts val="2400"/>
              <a:buNone/>
              <a:defRPr sz="2400" b="0">
                <a:solidFill>
                  <a:srgbClr val="999999"/>
                </a:solidFill>
              </a:defRPr>
            </a:lvl9pPr>
          </a:lstStyle>
          <a:p>
            <a:endParaRPr/>
          </a:p>
        </p:txBody>
      </p:sp>
      <p:sp>
        <p:nvSpPr>
          <p:cNvPr id="25" name="Google Shape;25;p5"/>
          <p:cNvSpPr txBox="1">
            <a:spLocks noGrp="1"/>
          </p:cNvSpPr>
          <p:nvPr>
            <p:ph type="body" idx="1"/>
          </p:nvPr>
        </p:nvSpPr>
        <p:spPr>
          <a:xfrm>
            <a:off x="1005600" y="1200150"/>
            <a:ext cx="7132800" cy="3628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cxnSp>
        <p:nvCxnSpPr>
          <p:cNvPr id="26" name="Google Shape;26;p5"/>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7" name="Google Shape;27;p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880026"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1" name="Google Shape;31;p6"/>
          <p:cNvSpPr txBox="1">
            <a:spLocks noGrp="1"/>
          </p:cNvSpPr>
          <p:nvPr>
            <p:ph type="body" idx="2"/>
          </p:nvPr>
        </p:nvSpPr>
        <p:spPr>
          <a:xfrm>
            <a:off x="4679875"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cxnSp>
        <p:nvCxnSpPr>
          <p:cNvPr id="32" name="Google Shape;32;p6"/>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457200"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8" name="Google Shape;38;p7"/>
          <p:cNvSpPr txBox="1">
            <a:spLocks noGrp="1"/>
          </p:cNvSpPr>
          <p:nvPr>
            <p:ph type="body" idx="2"/>
          </p:nvPr>
        </p:nvSpPr>
        <p:spPr>
          <a:xfrm>
            <a:off x="3223964"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9" name="Google Shape;39;p7"/>
          <p:cNvSpPr txBox="1">
            <a:spLocks noGrp="1"/>
          </p:cNvSpPr>
          <p:nvPr>
            <p:ph type="body" idx="3"/>
          </p:nvPr>
        </p:nvSpPr>
        <p:spPr>
          <a:xfrm>
            <a:off x="5990727"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cxnSp>
        <p:nvCxnSpPr>
          <p:cNvPr id="40" name="Google Shape;40;p7"/>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41" name="Google Shape;41;p7"/>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cxnSp>
        <p:nvCxnSpPr>
          <p:cNvPr id="45" name="Google Shape;45;p8"/>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46" name="Google Shape;46;p8"/>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txBox="1">
            <a:spLocks noGrp="1"/>
          </p:cNvSpPr>
          <p:nvPr>
            <p:ph type="body" idx="1"/>
          </p:nvPr>
        </p:nvSpPr>
        <p:spPr>
          <a:xfrm>
            <a:off x="457200" y="4406301"/>
            <a:ext cx="8229600" cy="5721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600"/>
              <a:buFont typeface="Playfair Display"/>
              <a:buNone/>
              <a:defRPr sz="1600" i="1">
                <a:latin typeface="Playfair Display"/>
                <a:ea typeface="Playfair Display"/>
                <a:cs typeface="Playfair Display"/>
                <a:sym typeface="Playfair Display"/>
              </a:defRPr>
            </a:lvl1pPr>
          </a:lstStyle>
          <a:p>
            <a:endParaRPr/>
          </a:p>
        </p:txBody>
      </p:sp>
      <p:cxnSp>
        <p:nvCxnSpPr>
          <p:cNvPr id="50" name="Google Shape;50;p9"/>
          <p:cNvCxnSpPr/>
          <p:nvPr/>
        </p:nvCxnSpPr>
        <p:spPr>
          <a:xfrm>
            <a:off x="3028650" y="4406312"/>
            <a:ext cx="3086700" cy="0"/>
          </a:xfrm>
          <a:prstGeom prst="straightConnector1">
            <a:avLst/>
          </a:prstGeom>
          <a:noFill/>
          <a:ln w="19050" cap="flat" cmpd="sng">
            <a:solidFill>
              <a:schemeClr val="accent1"/>
            </a:solidFill>
            <a:prstDash val="solid"/>
            <a:round/>
            <a:headEnd type="none" w="med" len="med"/>
            <a:tailEnd type="none" w="med" len="med"/>
          </a:ln>
        </p:spPr>
      </p:cxnSp>
      <p:sp>
        <p:nvSpPr>
          <p:cNvPr id="51" name="Google Shape;51;p9"/>
          <p:cNvSpPr txBox="1">
            <a:spLocks noGrp="1"/>
          </p:cNvSpPr>
          <p:nvPr>
            <p:ph type="sldNum" idx="12"/>
          </p:nvPr>
        </p:nvSpPr>
        <p:spPr>
          <a:xfrm>
            <a:off x="4297650" y="4866152"/>
            <a:ext cx="548700" cy="2775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734700" y="4732556"/>
            <a:ext cx="767460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734700" y="410944"/>
            <a:ext cx="767460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chemeClr val="accent1"/>
                </a:solidFill>
                <a:latin typeface="Playfair Display"/>
                <a:ea typeface="Playfair Display"/>
                <a:cs typeface="Playfair Display"/>
                <a:sym typeface="Playfair Display"/>
              </a:defRPr>
            </a:lvl1pPr>
            <a:lvl2pPr lvl="1" algn="ctr">
              <a:buNone/>
              <a:defRPr sz="1200">
                <a:solidFill>
                  <a:schemeClr val="accent1"/>
                </a:solidFill>
                <a:latin typeface="Playfair Display"/>
                <a:ea typeface="Playfair Display"/>
                <a:cs typeface="Playfair Display"/>
                <a:sym typeface="Playfair Display"/>
              </a:defRPr>
            </a:lvl2pPr>
            <a:lvl3pPr lvl="2" algn="ctr">
              <a:buNone/>
              <a:defRPr sz="1200">
                <a:solidFill>
                  <a:schemeClr val="accent1"/>
                </a:solidFill>
                <a:latin typeface="Playfair Display"/>
                <a:ea typeface="Playfair Display"/>
                <a:cs typeface="Playfair Display"/>
                <a:sym typeface="Playfair Display"/>
              </a:defRPr>
            </a:lvl3pPr>
            <a:lvl4pPr lvl="3" algn="ctr">
              <a:buNone/>
              <a:defRPr sz="1200">
                <a:solidFill>
                  <a:schemeClr val="accent1"/>
                </a:solidFill>
                <a:latin typeface="Playfair Display"/>
                <a:ea typeface="Playfair Display"/>
                <a:cs typeface="Playfair Display"/>
                <a:sym typeface="Playfair Display"/>
              </a:defRPr>
            </a:lvl4pPr>
            <a:lvl5pPr lvl="4" algn="ctr">
              <a:buNone/>
              <a:defRPr sz="1200">
                <a:solidFill>
                  <a:schemeClr val="accent1"/>
                </a:solidFill>
                <a:latin typeface="Playfair Display"/>
                <a:ea typeface="Playfair Display"/>
                <a:cs typeface="Playfair Display"/>
                <a:sym typeface="Playfair Display"/>
              </a:defRPr>
            </a:lvl5pPr>
            <a:lvl6pPr lvl="5" algn="ctr">
              <a:buNone/>
              <a:defRPr sz="1200">
                <a:solidFill>
                  <a:schemeClr val="accent1"/>
                </a:solidFill>
                <a:latin typeface="Playfair Display"/>
                <a:ea typeface="Playfair Display"/>
                <a:cs typeface="Playfair Display"/>
                <a:sym typeface="Playfair Display"/>
              </a:defRPr>
            </a:lvl6pPr>
            <a:lvl7pPr lvl="6" algn="ctr">
              <a:buNone/>
              <a:defRPr sz="1200">
                <a:solidFill>
                  <a:schemeClr val="accent1"/>
                </a:solidFill>
                <a:latin typeface="Playfair Display"/>
                <a:ea typeface="Playfair Display"/>
                <a:cs typeface="Playfair Display"/>
                <a:sym typeface="Playfair Display"/>
              </a:defRPr>
            </a:lvl7pPr>
            <a:lvl8pPr lvl="7" algn="ctr">
              <a:buNone/>
              <a:defRPr sz="1200">
                <a:solidFill>
                  <a:schemeClr val="accent1"/>
                </a:solidFill>
                <a:latin typeface="Playfair Display"/>
                <a:ea typeface="Playfair Display"/>
                <a:cs typeface="Playfair Display"/>
                <a:sym typeface="Playfair Display"/>
              </a:defRPr>
            </a:lvl8pPr>
            <a:lvl9pPr lvl="8" algn="ctr">
              <a:buNone/>
              <a:defRPr sz="1200">
                <a:solidFill>
                  <a:schemeClr val="accent1"/>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85800" y="1925225"/>
            <a:ext cx="3692700" cy="1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Suicide Rate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p:nvPr/>
        </p:nvSpPr>
        <p:spPr>
          <a:xfrm>
            <a:off x="1928400" y="4542150"/>
            <a:ext cx="52872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accent1"/>
                </a:solidFill>
                <a:latin typeface="Playfair Display"/>
                <a:ea typeface="Playfair Display"/>
                <a:cs typeface="Playfair Display"/>
                <a:sym typeface="Playfair Display"/>
              </a:rPr>
              <a:t>Total number of suicides every year on basis of gender</a:t>
            </a:r>
            <a:endParaRPr b="1">
              <a:solidFill>
                <a:schemeClr val="accent1"/>
              </a:solidFill>
              <a:latin typeface="Playfair Display"/>
              <a:ea typeface="Playfair Display"/>
              <a:cs typeface="Playfair Display"/>
              <a:sym typeface="Playfair Display"/>
            </a:endParaRPr>
          </a:p>
        </p:txBody>
      </p:sp>
      <p:pic>
        <p:nvPicPr>
          <p:cNvPr id="121" name="Google Shape;121;p22"/>
          <p:cNvPicPr preferRelativeResize="0"/>
          <p:nvPr/>
        </p:nvPicPr>
        <p:blipFill>
          <a:blip r:embed="rId3">
            <a:alphaModFix/>
          </a:blip>
          <a:stretch>
            <a:fillRect/>
          </a:stretch>
        </p:blipFill>
        <p:spPr>
          <a:xfrm>
            <a:off x="970088" y="1028075"/>
            <a:ext cx="7203825" cy="3087350"/>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983125" y="0"/>
            <a:ext cx="32481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 Major Causes</a:t>
            </a:r>
            <a:endParaRPr/>
          </a:p>
        </p:txBody>
      </p:sp>
      <p:sp>
        <p:nvSpPr>
          <p:cNvPr id="127" name="Google Shape;127;p23"/>
          <p:cNvSpPr txBox="1">
            <a:spLocks noGrp="1"/>
          </p:cNvSpPr>
          <p:nvPr>
            <p:ph type="body" idx="1"/>
          </p:nvPr>
        </p:nvSpPr>
        <p:spPr>
          <a:xfrm>
            <a:off x="304800" y="1466850"/>
            <a:ext cx="2631900" cy="15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FFD900"/>
                </a:solidFill>
                <a:latin typeface="Playfair Display"/>
                <a:ea typeface="Playfair Display"/>
                <a:cs typeface="Playfair Display"/>
                <a:sym typeface="Playfair Display"/>
              </a:rPr>
              <a:t>Depression</a:t>
            </a:r>
            <a:endParaRPr sz="1600" b="1">
              <a:solidFill>
                <a:srgbClr val="FFD900"/>
              </a:solidFill>
              <a:latin typeface="Playfair Display"/>
              <a:ea typeface="Playfair Display"/>
              <a:cs typeface="Playfair Display"/>
              <a:sym typeface="Playfair Display"/>
            </a:endParaRPr>
          </a:p>
          <a:p>
            <a:pPr marL="0" lvl="0" indent="0" algn="just" rtl="0">
              <a:spcBef>
                <a:spcPts val="600"/>
              </a:spcBef>
              <a:spcAft>
                <a:spcPts val="0"/>
              </a:spcAft>
              <a:buNone/>
            </a:pPr>
            <a:r>
              <a:rPr lang="en" sz="1100"/>
              <a:t>Depression is classified as a mood disorder. It may be described as feelings of sadness, loss, or anger that interfere with a person’s everyday activities.</a:t>
            </a:r>
            <a:endParaRPr sz="1100"/>
          </a:p>
        </p:txBody>
      </p:sp>
      <p:sp>
        <p:nvSpPr>
          <p:cNvPr id="128" name="Google Shape;128;p23"/>
          <p:cNvSpPr txBox="1">
            <a:spLocks noGrp="1"/>
          </p:cNvSpPr>
          <p:nvPr>
            <p:ph type="body" idx="2"/>
          </p:nvPr>
        </p:nvSpPr>
        <p:spPr>
          <a:xfrm>
            <a:off x="6298250" y="14668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FFD900"/>
                </a:solidFill>
                <a:latin typeface="Playfair Display"/>
                <a:ea typeface="Playfair Display"/>
                <a:cs typeface="Playfair Display"/>
                <a:sym typeface="Playfair Display"/>
              </a:rPr>
              <a:t>Study Pressure</a:t>
            </a:r>
            <a:endParaRPr sz="1600" b="1">
              <a:solidFill>
                <a:srgbClr val="FFD900"/>
              </a:solidFill>
              <a:latin typeface="Playfair Display"/>
              <a:ea typeface="Playfair Display"/>
              <a:cs typeface="Playfair Display"/>
              <a:sym typeface="Playfair Display"/>
            </a:endParaRPr>
          </a:p>
          <a:p>
            <a:pPr marL="0" lvl="0" indent="0" algn="just" rtl="0">
              <a:spcBef>
                <a:spcPts val="600"/>
              </a:spcBef>
              <a:spcAft>
                <a:spcPts val="0"/>
              </a:spcAft>
              <a:buNone/>
            </a:pPr>
            <a:r>
              <a:rPr lang="en" sz="1100"/>
              <a:t>Academic pressure is the stress experienced by students because they fear that they will be unable to perform well enough in school/college.</a:t>
            </a:r>
            <a:endParaRPr sz="1100"/>
          </a:p>
        </p:txBody>
      </p:sp>
      <p:sp>
        <p:nvSpPr>
          <p:cNvPr id="129" name="Google Shape;129;p23"/>
          <p:cNvSpPr txBox="1">
            <a:spLocks noGrp="1"/>
          </p:cNvSpPr>
          <p:nvPr>
            <p:ph type="body" idx="3"/>
          </p:nvPr>
        </p:nvSpPr>
        <p:spPr>
          <a:xfrm>
            <a:off x="3158175" y="2468700"/>
            <a:ext cx="2968500" cy="88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FFD900"/>
                </a:solidFill>
                <a:latin typeface="Playfair Display"/>
                <a:ea typeface="Playfair Display"/>
                <a:cs typeface="Playfair Display"/>
                <a:sym typeface="Playfair Display"/>
              </a:rPr>
              <a:t>Family-Related Problems</a:t>
            </a:r>
            <a:endParaRPr sz="1600"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100"/>
              <a:t>Financial problems, problems with in-laws (females) etc.</a:t>
            </a:r>
            <a:endParaRPr sz="1100"/>
          </a:p>
        </p:txBody>
      </p:sp>
      <p:sp>
        <p:nvSpPr>
          <p:cNvPr id="130" name="Google Shape;130;p23"/>
          <p:cNvSpPr txBox="1">
            <a:spLocks noGrp="1"/>
          </p:cNvSpPr>
          <p:nvPr>
            <p:ph type="body" idx="1"/>
          </p:nvPr>
        </p:nvSpPr>
        <p:spPr>
          <a:xfrm>
            <a:off x="304800" y="3193775"/>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solidFill>
                  <a:srgbClr val="FFD900"/>
                </a:solidFill>
                <a:latin typeface="Playfair Display"/>
                <a:ea typeface="Playfair Display"/>
                <a:cs typeface="Playfair Display"/>
                <a:sym typeface="Playfair Display"/>
              </a:rPr>
              <a:t>Unemployment</a:t>
            </a:r>
            <a:endParaRPr sz="1600" b="1" dirty="0">
              <a:solidFill>
                <a:srgbClr val="FFD900"/>
              </a:solidFill>
              <a:latin typeface="Playfair Display"/>
              <a:ea typeface="Playfair Display"/>
              <a:cs typeface="Playfair Display"/>
              <a:sym typeface="Playfair Display"/>
            </a:endParaRPr>
          </a:p>
          <a:p>
            <a:pPr marL="0" lvl="0" indent="0" algn="just" rtl="0">
              <a:spcBef>
                <a:spcPts val="600"/>
              </a:spcBef>
              <a:spcAft>
                <a:spcPts val="0"/>
              </a:spcAft>
              <a:buNone/>
            </a:pPr>
            <a:r>
              <a:rPr lang="en" sz="1100" dirty="0"/>
              <a:t>In India, due to huge population many people are unemployed and due to which they are not able to help their family in financial way. </a:t>
            </a:r>
            <a:endParaRPr sz="1100" dirty="0"/>
          </a:p>
        </p:txBody>
      </p:sp>
      <p:sp>
        <p:nvSpPr>
          <p:cNvPr id="131" name="Google Shape;131;p23"/>
          <p:cNvSpPr txBox="1">
            <a:spLocks noGrp="1"/>
          </p:cNvSpPr>
          <p:nvPr>
            <p:ph type="body" idx="2"/>
          </p:nvPr>
        </p:nvSpPr>
        <p:spPr>
          <a:xfrm>
            <a:off x="6348150" y="3092500"/>
            <a:ext cx="2631900" cy="165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a:solidFill>
                  <a:srgbClr val="FFD900"/>
                </a:solidFill>
                <a:latin typeface="Playfair Display"/>
                <a:ea typeface="Playfair Display"/>
                <a:cs typeface="Playfair Display"/>
                <a:sym typeface="Playfair Display"/>
              </a:rPr>
              <a:t>Farming</a:t>
            </a:r>
            <a:endParaRPr sz="1600" b="1">
              <a:solidFill>
                <a:srgbClr val="FFD900"/>
              </a:solidFill>
              <a:latin typeface="Playfair Display"/>
              <a:ea typeface="Playfair Display"/>
              <a:cs typeface="Playfair Display"/>
              <a:sym typeface="Playfair Display"/>
            </a:endParaRPr>
          </a:p>
          <a:p>
            <a:pPr marL="0" lvl="0" indent="0" algn="just" rtl="0">
              <a:spcBef>
                <a:spcPts val="600"/>
              </a:spcBef>
              <a:spcAft>
                <a:spcPts val="0"/>
              </a:spcAft>
              <a:buNone/>
            </a:pPr>
            <a:r>
              <a:rPr lang="en" sz="1100"/>
              <a:t>Usually, farmers take loans from local moneylenders at very high rates of interest for farming inputs like seeds, fertilizers, pesticides, etc. which they are not able to repay due to some reason.</a:t>
            </a:r>
            <a:endParaRPr sz="1100"/>
          </a:p>
        </p:txBody>
      </p:sp>
      <p:sp>
        <p:nvSpPr>
          <p:cNvPr id="132" name="Google Shape;132;p23"/>
          <p:cNvSpPr txBox="1"/>
          <p:nvPr/>
        </p:nvSpPr>
        <p:spPr>
          <a:xfrm>
            <a:off x="3539175" y="640350"/>
            <a:ext cx="2440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Droid Sans"/>
                <a:ea typeface="Droid Sans"/>
                <a:cs typeface="Droid Sans"/>
                <a:sym typeface="Droid Sans"/>
              </a:rPr>
              <a:t>From Graph and linear progression</a:t>
            </a:r>
            <a:endParaRPr sz="1000">
              <a:solidFill>
                <a:schemeClr val="lt1"/>
              </a:solidFill>
              <a:latin typeface="Droid Sans"/>
              <a:ea typeface="Droid Sans"/>
              <a:cs typeface="Droid Sans"/>
              <a:sym typeface="Droid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lnSpc>
                <a:spcPct val="115000"/>
              </a:lnSpc>
              <a:spcBef>
                <a:spcPts val="2400"/>
              </a:spcBef>
              <a:spcAft>
                <a:spcPts val="600"/>
              </a:spcAft>
              <a:buNone/>
            </a:pPr>
            <a:r>
              <a:rPr lang="en" b="1">
                <a:solidFill>
                  <a:schemeClr val="lt1"/>
                </a:solidFill>
              </a:rPr>
              <a:t>Conclusion</a:t>
            </a:r>
            <a:endParaRPr/>
          </a:p>
        </p:txBody>
      </p:sp>
      <p:sp>
        <p:nvSpPr>
          <p:cNvPr id="138" name="Google Shape;138;p24"/>
          <p:cNvSpPr txBox="1">
            <a:spLocks noGrp="1"/>
          </p:cNvSpPr>
          <p:nvPr>
            <p:ph type="body" idx="1"/>
          </p:nvPr>
        </p:nvSpPr>
        <p:spPr>
          <a:xfrm>
            <a:off x="1005600" y="1428750"/>
            <a:ext cx="7132800" cy="2983800"/>
          </a:xfrm>
          <a:prstGeom prst="rect">
            <a:avLst/>
          </a:prstGeom>
        </p:spPr>
        <p:txBody>
          <a:bodyPr spcFirstLastPara="1" wrap="square" lIns="91425" tIns="91425" rIns="91425" bIns="91425" anchor="t" anchorCtr="0">
            <a:noAutofit/>
          </a:bodyPr>
          <a:lstStyle/>
          <a:p>
            <a:pPr marL="457200" lvl="0" indent="-317500" algn="just" rtl="0">
              <a:lnSpc>
                <a:spcPct val="130000"/>
              </a:lnSpc>
              <a:spcBef>
                <a:spcPts val="600"/>
              </a:spcBef>
              <a:spcAft>
                <a:spcPts val="0"/>
              </a:spcAft>
              <a:buSzPts val="1400"/>
              <a:buChar char="➔"/>
            </a:pPr>
            <a:r>
              <a:rPr lang="en" sz="1400"/>
              <a:t>From graph-plotting and linear regression, it can be highlighted that what are the major causes, responsible for the most number of suicides attempts such as unemployment, farming/Agriculture, etc. </a:t>
            </a:r>
            <a:endParaRPr sz="1400"/>
          </a:p>
          <a:p>
            <a:pPr marL="457200" lvl="0" indent="-317500" algn="just" rtl="0">
              <a:lnSpc>
                <a:spcPct val="130000"/>
              </a:lnSpc>
              <a:spcBef>
                <a:spcPts val="0"/>
              </a:spcBef>
              <a:spcAft>
                <a:spcPts val="0"/>
              </a:spcAft>
              <a:buSzPts val="1400"/>
              <a:buChar char="➔"/>
            </a:pPr>
            <a:r>
              <a:rPr lang="en" sz="1400"/>
              <a:t>Societal Problems in the project were what causes a person to give up on his/her life. With the help of the project, the major cause can be easily found and can provide help to the person who is suffering from such problems. </a:t>
            </a:r>
            <a:endParaRPr sz="1400"/>
          </a:p>
          <a:p>
            <a:pPr marL="457200" lvl="0" indent="-317500" algn="just" rtl="0">
              <a:lnSpc>
                <a:spcPct val="130000"/>
              </a:lnSpc>
              <a:spcBef>
                <a:spcPts val="0"/>
              </a:spcBef>
              <a:spcAft>
                <a:spcPts val="0"/>
              </a:spcAft>
              <a:buSzPts val="1400"/>
              <a:buChar char="➔"/>
            </a:pPr>
            <a:r>
              <a:rPr lang="en" sz="1400"/>
              <a:t>Shortcomings in the project are that the linear regression model gives less accuracy i.e. 85%, we can try to use other models that can give more than 90% accuracy for the best predictions so that major causes for the suicide deaths can be highlighted.</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ctrTitle" idx="4294967295"/>
          </p:nvPr>
        </p:nvSpPr>
        <p:spPr>
          <a:xfrm>
            <a:off x="2850000" y="2235600"/>
            <a:ext cx="34440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i="1"/>
              <a:t>Thank You</a:t>
            </a:r>
            <a:endParaRPr sz="3000" i="1"/>
          </a:p>
        </p:txBody>
      </p:sp>
      <p:sp>
        <p:nvSpPr>
          <p:cNvPr id="144" name="Google Shape;144;p25"/>
          <p:cNvSpPr/>
          <p:nvPr/>
        </p:nvSpPr>
        <p:spPr>
          <a:xfrm>
            <a:off x="3753213" y="412725"/>
            <a:ext cx="1637575" cy="885338"/>
          </a:xfrm>
          <a:prstGeom prst="flowChartMerg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Team Presentation</a:t>
            </a:r>
            <a:endParaRPr/>
          </a:p>
        </p:txBody>
      </p:sp>
      <p:pic>
        <p:nvPicPr>
          <p:cNvPr id="150" name="Google Shape;150;p26"/>
          <p:cNvPicPr preferRelativeResize="0"/>
          <p:nvPr/>
        </p:nvPicPr>
        <p:blipFill rotWithShape="1">
          <a:blip r:embed="rId3">
            <a:alphaModFix/>
          </a:blip>
          <a:srcRect l="199" r="189"/>
          <a:stretch/>
        </p:blipFill>
        <p:spPr>
          <a:xfrm>
            <a:off x="855300" y="1646112"/>
            <a:ext cx="1489200" cy="1489200"/>
          </a:xfrm>
          <a:prstGeom prst="ellipse">
            <a:avLst/>
          </a:prstGeom>
          <a:noFill/>
          <a:ln>
            <a:noFill/>
          </a:ln>
        </p:spPr>
      </p:pic>
      <p:sp>
        <p:nvSpPr>
          <p:cNvPr id="151" name="Google Shape;151;p26"/>
          <p:cNvSpPr txBox="1"/>
          <p:nvPr/>
        </p:nvSpPr>
        <p:spPr>
          <a:xfrm>
            <a:off x="860325" y="3265146"/>
            <a:ext cx="1489200" cy="51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Droid Sans"/>
                <a:ea typeface="Droid Sans"/>
                <a:cs typeface="Droid Sans"/>
                <a:sym typeface="Droid Sans"/>
              </a:rPr>
              <a:t>Parva Barot</a:t>
            </a:r>
            <a:endParaRPr>
              <a:solidFill>
                <a:schemeClr val="lt1"/>
              </a:solidFill>
              <a:latin typeface="Droid Sans"/>
              <a:ea typeface="Droid Sans"/>
              <a:cs typeface="Droid Sans"/>
              <a:sym typeface="Droid Sans"/>
            </a:endParaRPr>
          </a:p>
          <a:p>
            <a:pPr marL="0" lvl="0" indent="0" algn="ctr" rtl="0">
              <a:spcBef>
                <a:spcPts val="400"/>
              </a:spcBef>
              <a:spcAft>
                <a:spcPts val="0"/>
              </a:spcAft>
              <a:buNone/>
            </a:pPr>
            <a:r>
              <a:rPr lang="en">
                <a:solidFill>
                  <a:schemeClr val="lt1"/>
                </a:solidFill>
                <a:latin typeface="Droid Sans"/>
                <a:ea typeface="Droid Sans"/>
                <a:cs typeface="Droid Sans"/>
                <a:sym typeface="Droid Sans"/>
              </a:rPr>
              <a:t>19BCP092</a:t>
            </a:r>
            <a:endParaRPr>
              <a:solidFill>
                <a:schemeClr val="lt1"/>
              </a:solidFill>
              <a:latin typeface="Droid Sans"/>
              <a:ea typeface="Droid Sans"/>
              <a:cs typeface="Droid Sans"/>
              <a:sym typeface="Droid Sans"/>
            </a:endParaRPr>
          </a:p>
          <a:p>
            <a:pPr marL="0" lvl="0" indent="0" algn="ctr" rtl="0">
              <a:spcBef>
                <a:spcPts val="400"/>
              </a:spcBef>
              <a:spcAft>
                <a:spcPts val="400"/>
              </a:spcAft>
              <a:buNone/>
            </a:pPr>
            <a:endParaRPr>
              <a:solidFill>
                <a:schemeClr val="lt1"/>
              </a:solidFill>
              <a:latin typeface="Droid Sans"/>
              <a:ea typeface="Droid Sans"/>
              <a:cs typeface="Droid Sans"/>
              <a:sym typeface="Droid Sans"/>
            </a:endParaRPr>
          </a:p>
        </p:txBody>
      </p:sp>
      <p:pic>
        <p:nvPicPr>
          <p:cNvPr id="152" name="Google Shape;152;p26"/>
          <p:cNvPicPr preferRelativeResize="0"/>
          <p:nvPr/>
        </p:nvPicPr>
        <p:blipFill rotWithShape="1">
          <a:blip r:embed="rId4">
            <a:alphaModFix/>
          </a:blip>
          <a:srcRect/>
          <a:stretch/>
        </p:blipFill>
        <p:spPr>
          <a:xfrm>
            <a:off x="3822375" y="1646112"/>
            <a:ext cx="1489200" cy="1489200"/>
          </a:xfrm>
          <a:prstGeom prst="ellipse">
            <a:avLst/>
          </a:prstGeom>
          <a:noFill/>
          <a:ln>
            <a:noFill/>
          </a:ln>
        </p:spPr>
      </p:pic>
      <p:sp>
        <p:nvSpPr>
          <p:cNvPr id="153" name="Google Shape;153;p26"/>
          <p:cNvSpPr txBox="1"/>
          <p:nvPr/>
        </p:nvSpPr>
        <p:spPr>
          <a:xfrm>
            <a:off x="3829913" y="3265150"/>
            <a:ext cx="1489200" cy="51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Droid Sans"/>
                <a:ea typeface="Droid Sans"/>
                <a:cs typeface="Droid Sans"/>
                <a:sym typeface="Droid Sans"/>
              </a:rPr>
              <a:t>Atharva Patel</a:t>
            </a:r>
            <a:endParaRPr>
              <a:solidFill>
                <a:schemeClr val="lt1"/>
              </a:solidFill>
              <a:latin typeface="Droid Sans"/>
              <a:ea typeface="Droid Sans"/>
              <a:cs typeface="Droid Sans"/>
              <a:sym typeface="Droid Sans"/>
            </a:endParaRPr>
          </a:p>
          <a:p>
            <a:pPr marL="0" lvl="0" indent="0" algn="ctr" rtl="0">
              <a:spcBef>
                <a:spcPts val="400"/>
              </a:spcBef>
              <a:spcAft>
                <a:spcPts val="0"/>
              </a:spcAft>
              <a:buNone/>
            </a:pPr>
            <a:r>
              <a:rPr lang="en">
                <a:solidFill>
                  <a:schemeClr val="lt1"/>
                </a:solidFill>
                <a:latin typeface="Droid Sans"/>
                <a:ea typeface="Droid Sans"/>
                <a:cs typeface="Droid Sans"/>
                <a:sym typeface="Droid Sans"/>
              </a:rPr>
              <a:t>19BCP014</a:t>
            </a:r>
            <a:endParaRPr>
              <a:solidFill>
                <a:schemeClr val="lt1"/>
              </a:solidFill>
              <a:latin typeface="Droid Sans"/>
              <a:ea typeface="Droid Sans"/>
              <a:cs typeface="Droid Sans"/>
              <a:sym typeface="Droid Sans"/>
            </a:endParaRPr>
          </a:p>
          <a:p>
            <a:pPr marL="0" lvl="0" indent="0" algn="ctr" rtl="0">
              <a:spcBef>
                <a:spcPts val="400"/>
              </a:spcBef>
              <a:spcAft>
                <a:spcPts val="400"/>
              </a:spcAft>
              <a:buNone/>
            </a:pPr>
            <a:endParaRPr>
              <a:solidFill>
                <a:schemeClr val="lt1"/>
              </a:solidFill>
              <a:latin typeface="Droid Sans"/>
              <a:ea typeface="Droid Sans"/>
              <a:cs typeface="Droid Sans"/>
              <a:sym typeface="Droid Sans"/>
            </a:endParaRPr>
          </a:p>
        </p:txBody>
      </p:sp>
      <p:pic>
        <p:nvPicPr>
          <p:cNvPr id="154" name="Google Shape;154;p26"/>
          <p:cNvPicPr preferRelativeResize="0"/>
          <p:nvPr/>
        </p:nvPicPr>
        <p:blipFill rotWithShape="1">
          <a:blip r:embed="rId5">
            <a:alphaModFix/>
          </a:blip>
          <a:srcRect t="475" b="485"/>
          <a:stretch/>
        </p:blipFill>
        <p:spPr>
          <a:xfrm>
            <a:off x="6794475" y="1646112"/>
            <a:ext cx="1489200" cy="1489200"/>
          </a:xfrm>
          <a:prstGeom prst="ellipse">
            <a:avLst/>
          </a:prstGeom>
          <a:noFill/>
          <a:ln>
            <a:noFill/>
          </a:ln>
        </p:spPr>
      </p:pic>
      <p:sp>
        <p:nvSpPr>
          <p:cNvPr id="155" name="Google Shape;155;p26"/>
          <p:cNvSpPr txBox="1"/>
          <p:nvPr/>
        </p:nvSpPr>
        <p:spPr>
          <a:xfrm>
            <a:off x="6799525" y="3265150"/>
            <a:ext cx="1489200" cy="51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Droid Sans"/>
                <a:ea typeface="Droid Sans"/>
                <a:cs typeface="Droid Sans"/>
                <a:sym typeface="Droid Sans"/>
              </a:rPr>
              <a:t>Vedant Patel</a:t>
            </a:r>
            <a:endParaRPr>
              <a:solidFill>
                <a:schemeClr val="lt1"/>
              </a:solidFill>
              <a:latin typeface="Droid Sans"/>
              <a:ea typeface="Droid Sans"/>
              <a:cs typeface="Droid Sans"/>
              <a:sym typeface="Droid Sans"/>
            </a:endParaRPr>
          </a:p>
          <a:p>
            <a:pPr marL="0" lvl="0" indent="0" algn="ctr" rtl="0">
              <a:spcBef>
                <a:spcPts val="400"/>
              </a:spcBef>
              <a:spcAft>
                <a:spcPts val="0"/>
              </a:spcAft>
              <a:buNone/>
            </a:pPr>
            <a:r>
              <a:rPr lang="en">
                <a:solidFill>
                  <a:schemeClr val="lt1"/>
                </a:solidFill>
                <a:latin typeface="Droid Sans"/>
                <a:ea typeface="Droid Sans"/>
                <a:cs typeface="Droid Sans"/>
                <a:sym typeface="Droid Sans"/>
              </a:rPr>
              <a:t>19BCP138</a:t>
            </a:r>
            <a:endParaRPr>
              <a:solidFill>
                <a:schemeClr val="lt1"/>
              </a:solidFill>
              <a:latin typeface="Droid Sans"/>
              <a:ea typeface="Droid Sans"/>
              <a:cs typeface="Droid Sans"/>
              <a:sym typeface="Droid Sans"/>
            </a:endParaRPr>
          </a:p>
          <a:p>
            <a:pPr marL="0" lvl="0" indent="0" algn="ctr" rtl="0">
              <a:spcBef>
                <a:spcPts val="400"/>
              </a:spcBef>
              <a:spcAft>
                <a:spcPts val="400"/>
              </a:spcAft>
              <a:buNone/>
            </a:pPr>
            <a:endParaRPr>
              <a:solidFill>
                <a:schemeClr val="lt1"/>
              </a:solidFill>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809600" y="2616075"/>
            <a:ext cx="469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lnSpc>
                <a:spcPct val="115000"/>
              </a:lnSpc>
              <a:spcBef>
                <a:spcPts val="2400"/>
              </a:spcBef>
              <a:spcAft>
                <a:spcPts val="600"/>
              </a:spcAft>
              <a:buClr>
                <a:schemeClr val="dk1"/>
              </a:buClr>
              <a:buSzPts val="1100"/>
              <a:buFont typeface="Arial"/>
              <a:buNone/>
            </a:pPr>
            <a:r>
              <a:rPr lang="en" b="1">
                <a:solidFill>
                  <a:schemeClr val="lt1"/>
                </a:solidFill>
              </a:rPr>
              <a:t>Introduction</a:t>
            </a:r>
            <a:endParaRPr sz="7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4294967295"/>
          </p:nvPr>
        </p:nvSpPr>
        <p:spPr>
          <a:xfrm>
            <a:off x="984000" y="1040700"/>
            <a:ext cx="7176000" cy="30621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600"/>
              <a:t>Suicide is a serious public health problem. According to World Health Organization (WHO) every year close to 800 000 people take their own life, i.e. one person attempts suicide every 40 seconds and there are many more people who attempt suicide. Suicide is the second leading cause of death across the world. The main purpose of this project is to bring awareness to people and the government about how suicides are increasing every year due to different reasons and the need to control/take necessary steps. Classification and prediction of suicide attempts is important for preventing suicide. The project shows the comparison between Male and Females who have committed suicide over a span of 12 Years (2001-2012), due to different reasons/situations. </a:t>
            </a:r>
            <a:endParaRPr sz="1600"/>
          </a:p>
          <a:p>
            <a:pPr marL="0" lvl="0" indent="0" algn="l" rtl="0">
              <a:spcBef>
                <a:spcPts val="600"/>
              </a:spcBef>
              <a:spcAft>
                <a:spcPts val="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880025" y="1586825"/>
            <a:ext cx="3584100" cy="2829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500">
                <a:latin typeface="Playfair Display"/>
                <a:ea typeface="Playfair Display"/>
                <a:cs typeface="Playfair Display"/>
                <a:sym typeface="Playfair Display"/>
              </a:rPr>
              <a:t>The dataset we have used contains the name of the given state (Gujarat). Further, it is classified into two categories Male and Female. The reason/cause due to which the deceased took such steps and the years i.e. from 2001-2012 in which the deceased had attempted suicide. The data is collected with help from different websites on google and the overall idea for the dataset was taken from Kaggle.</a:t>
            </a:r>
            <a:endParaRPr sz="1500"/>
          </a:p>
        </p:txBody>
      </p:sp>
      <p:sp>
        <p:nvSpPr>
          <p:cNvPr id="83" name="Google Shape;83;p1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lnSpc>
                <a:spcPct val="115000"/>
              </a:lnSpc>
              <a:spcBef>
                <a:spcPts val="2400"/>
              </a:spcBef>
              <a:spcAft>
                <a:spcPts val="600"/>
              </a:spcAft>
              <a:buNone/>
            </a:pPr>
            <a:r>
              <a:rPr lang="en" b="1"/>
              <a:t>Dataset</a:t>
            </a:r>
            <a:endParaRPr/>
          </a:p>
        </p:txBody>
      </p:sp>
      <p:pic>
        <p:nvPicPr>
          <p:cNvPr id="84" name="Google Shape;84;p16"/>
          <p:cNvPicPr preferRelativeResize="0"/>
          <p:nvPr/>
        </p:nvPicPr>
        <p:blipFill>
          <a:blip r:embed="rId3">
            <a:alphaModFix/>
          </a:blip>
          <a:stretch>
            <a:fillRect/>
          </a:stretch>
        </p:blipFill>
        <p:spPr>
          <a:xfrm>
            <a:off x="5509424" y="1326125"/>
            <a:ext cx="3101175" cy="3328100"/>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body" idx="1"/>
          </p:nvPr>
        </p:nvSpPr>
        <p:spPr>
          <a:xfrm>
            <a:off x="880025" y="1586825"/>
            <a:ext cx="3829800" cy="2919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b="1">
                <a:latin typeface="Playfair Display"/>
                <a:ea typeface="Playfair Display"/>
                <a:cs typeface="Playfair Display"/>
                <a:sym typeface="Playfair Display"/>
              </a:rPr>
              <a:t>Steps showing how we have coded the actual architecture:</a:t>
            </a:r>
            <a:endParaRPr sz="1400" b="1">
              <a:latin typeface="Playfair Display"/>
              <a:ea typeface="Playfair Display"/>
              <a:cs typeface="Playfair Display"/>
              <a:sym typeface="Playfair Display"/>
            </a:endParaRPr>
          </a:p>
          <a:p>
            <a:pPr marL="0" lvl="0" indent="0" algn="ctr" rtl="0">
              <a:spcBef>
                <a:spcPts val="600"/>
              </a:spcBef>
              <a:spcAft>
                <a:spcPts val="0"/>
              </a:spcAft>
              <a:buNone/>
            </a:pPr>
            <a:endParaRPr sz="1400" b="1">
              <a:latin typeface="Playfair Display"/>
              <a:ea typeface="Playfair Display"/>
              <a:cs typeface="Playfair Display"/>
              <a:sym typeface="Playfair Display"/>
            </a:endParaRPr>
          </a:p>
          <a:p>
            <a:pPr marL="457200" lvl="0" indent="-304800" algn="just" rtl="0">
              <a:lnSpc>
                <a:spcPct val="130000"/>
              </a:lnSpc>
              <a:spcBef>
                <a:spcPts val="600"/>
              </a:spcBef>
              <a:spcAft>
                <a:spcPts val="0"/>
              </a:spcAft>
              <a:buSzPts val="1200"/>
              <a:buChar char="●"/>
            </a:pPr>
            <a:r>
              <a:rPr lang="en" sz="1200"/>
              <a:t>Importing necessary libraries like pandas, NumPy and matplotlib.</a:t>
            </a:r>
            <a:endParaRPr sz="1200"/>
          </a:p>
          <a:p>
            <a:pPr marL="457200" lvl="0" indent="-304800" algn="just" rtl="0">
              <a:lnSpc>
                <a:spcPct val="130000"/>
              </a:lnSpc>
              <a:spcBef>
                <a:spcPts val="0"/>
              </a:spcBef>
              <a:spcAft>
                <a:spcPts val="0"/>
              </a:spcAft>
              <a:buSzPts val="1200"/>
              <a:buChar char="●"/>
            </a:pPr>
            <a:r>
              <a:rPr lang="en" sz="1200"/>
              <a:t>Importing CSV file.</a:t>
            </a:r>
            <a:endParaRPr sz="1200"/>
          </a:p>
          <a:p>
            <a:pPr marL="457200" lvl="0" indent="-304800" algn="just" rtl="0">
              <a:lnSpc>
                <a:spcPct val="130000"/>
              </a:lnSpc>
              <a:spcBef>
                <a:spcPts val="0"/>
              </a:spcBef>
              <a:spcAft>
                <a:spcPts val="0"/>
              </a:spcAft>
              <a:buSzPts val="1200"/>
              <a:buChar char="●"/>
            </a:pPr>
            <a:r>
              <a:rPr lang="en" sz="1200"/>
              <a:t>Finding the values of ‘m’ and ‘c’, so for that, we need to find the mean of X &amp; Y values.</a:t>
            </a:r>
            <a:endParaRPr sz="1200"/>
          </a:p>
          <a:p>
            <a:pPr marL="457200" lvl="0" indent="-304800" algn="just" rtl="0">
              <a:lnSpc>
                <a:spcPct val="130000"/>
              </a:lnSpc>
              <a:spcBef>
                <a:spcPts val="0"/>
              </a:spcBef>
              <a:spcAft>
                <a:spcPts val="0"/>
              </a:spcAft>
              <a:buSzPts val="1200"/>
              <a:buChar char="●"/>
            </a:pPr>
            <a:r>
              <a:rPr lang="en" sz="1200"/>
              <a:t>Calculating m &amp; c using the formulas.</a:t>
            </a:r>
            <a:endParaRPr sz="1200"/>
          </a:p>
          <a:p>
            <a:pPr marL="457200" lvl="0" indent="-304800" algn="just" rtl="0">
              <a:lnSpc>
                <a:spcPct val="130000"/>
              </a:lnSpc>
              <a:spcBef>
                <a:spcPts val="0"/>
              </a:spcBef>
              <a:spcAft>
                <a:spcPts val="0"/>
              </a:spcAft>
              <a:buSzPts val="1200"/>
              <a:buChar char="●"/>
            </a:pPr>
            <a:r>
              <a:rPr lang="en" sz="1200"/>
              <a:t>Plotting the input points and the regression line.</a:t>
            </a:r>
            <a:endParaRPr sz="1400">
              <a:solidFill>
                <a:srgbClr val="FFD900"/>
              </a:solidFill>
            </a:endParaRPr>
          </a:p>
        </p:txBody>
      </p:sp>
      <p:sp>
        <p:nvSpPr>
          <p:cNvPr id="90" name="Google Shape;90;p17"/>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lnSpc>
                <a:spcPct val="115000"/>
              </a:lnSpc>
              <a:spcBef>
                <a:spcPts val="2400"/>
              </a:spcBef>
              <a:spcAft>
                <a:spcPts val="600"/>
              </a:spcAft>
              <a:buClr>
                <a:schemeClr val="dk1"/>
              </a:buClr>
              <a:buSzPts val="1100"/>
              <a:buFont typeface="Arial"/>
              <a:buNone/>
            </a:pPr>
            <a:r>
              <a:rPr lang="en" b="1"/>
              <a:t>Architecture</a:t>
            </a:r>
            <a:endParaRPr/>
          </a:p>
        </p:txBody>
      </p:sp>
      <p:pic>
        <p:nvPicPr>
          <p:cNvPr id="3" name="Picture 2">
            <a:extLst>
              <a:ext uri="{FF2B5EF4-FFF2-40B4-BE49-F238E27FC236}">
                <a16:creationId xmlns:a16="http://schemas.microsoft.com/office/drawing/2014/main" id="{73DE6486-9D2F-4D75-A881-1C21AB57DA06}"/>
              </a:ext>
            </a:extLst>
          </p:cNvPr>
          <p:cNvPicPr>
            <a:picLocks noChangeAspect="1"/>
          </p:cNvPicPr>
          <p:nvPr/>
        </p:nvPicPr>
        <p:blipFill>
          <a:blip r:embed="rId3"/>
          <a:stretch>
            <a:fillRect/>
          </a:stretch>
        </p:blipFill>
        <p:spPr>
          <a:xfrm>
            <a:off x="6344528" y="1130956"/>
            <a:ext cx="2491575" cy="3760867"/>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lnSpc>
                <a:spcPct val="115000"/>
              </a:lnSpc>
              <a:spcBef>
                <a:spcPts val="2000"/>
              </a:spcBef>
              <a:spcAft>
                <a:spcPts val="600"/>
              </a:spcAft>
              <a:buNone/>
            </a:pPr>
            <a:r>
              <a:rPr lang="en" b="1">
                <a:solidFill>
                  <a:schemeClr val="lt1"/>
                </a:solidFill>
              </a:rPr>
              <a:t>Result</a:t>
            </a:r>
            <a:endParaRPr b="1">
              <a:solidFill>
                <a:schemeClr val="lt1"/>
              </a:solidFill>
            </a:endParaRPr>
          </a:p>
        </p:txBody>
      </p:sp>
      <p:sp>
        <p:nvSpPr>
          <p:cNvPr id="97" name="Google Shape;97;p18"/>
          <p:cNvSpPr txBox="1">
            <a:spLocks noGrp="1"/>
          </p:cNvSpPr>
          <p:nvPr>
            <p:ph type="body" idx="1"/>
          </p:nvPr>
        </p:nvSpPr>
        <p:spPr>
          <a:xfrm>
            <a:off x="1081800" y="1733550"/>
            <a:ext cx="7132800" cy="13734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sz="1400"/>
              <a:t>Using linear regression we have successfully implemented a regression line for both Male and Female deaths.</a:t>
            </a:r>
            <a:endParaRPr sz="1400"/>
          </a:p>
          <a:p>
            <a:pPr marL="457200" lvl="0" indent="-317500" algn="just" rtl="0">
              <a:lnSpc>
                <a:spcPct val="115000"/>
              </a:lnSpc>
              <a:spcBef>
                <a:spcPts val="0"/>
              </a:spcBef>
              <a:spcAft>
                <a:spcPts val="0"/>
              </a:spcAft>
              <a:buSzPts val="1400"/>
              <a:buChar char="●"/>
            </a:pPr>
            <a:r>
              <a:rPr lang="en" sz="1400"/>
              <a:t>The result shows that with time the number of suicides attempts had been increasing for the year 2001-2012.</a:t>
            </a:r>
            <a:endParaRPr sz="1400"/>
          </a:p>
          <a:p>
            <a:pPr marL="457200" lvl="0" indent="-317500" algn="just" rtl="0">
              <a:lnSpc>
                <a:spcPct val="115000"/>
              </a:lnSpc>
              <a:spcBef>
                <a:spcPts val="0"/>
              </a:spcBef>
              <a:spcAft>
                <a:spcPts val="0"/>
              </a:spcAft>
              <a:buSzPts val="1400"/>
              <a:buChar char="●"/>
            </a:pPr>
            <a:r>
              <a:rPr lang="en" sz="1400"/>
              <a:t>The R-squared value for the Female regression graph is 85.909%.</a:t>
            </a:r>
            <a:endParaRPr sz="1400"/>
          </a:p>
          <a:p>
            <a:pPr marL="457200" lvl="0" indent="-323850" algn="just" rtl="0">
              <a:lnSpc>
                <a:spcPct val="115000"/>
              </a:lnSpc>
              <a:spcBef>
                <a:spcPts val="0"/>
              </a:spcBef>
              <a:spcAft>
                <a:spcPts val="0"/>
              </a:spcAft>
              <a:buClr>
                <a:schemeClr val="dk1"/>
              </a:buClr>
              <a:buSzPts val="1500"/>
              <a:buFont typeface="Times New Roman"/>
              <a:buChar char="●"/>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799050" y="667725"/>
            <a:ext cx="5393501" cy="3338425"/>
          </a:xfrm>
          <a:prstGeom prst="rect">
            <a:avLst/>
          </a:prstGeom>
          <a:noFill/>
          <a:ln w="12700" cap="flat" cmpd="sng">
            <a:solidFill>
              <a:srgbClr val="000000"/>
            </a:solidFill>
            <a:prstDash val="solid"/>
            <a:miter lim="8000"/>
            <a:headEnd type="none" w="sm" len="sm"/>
            <a:tailEnd type="none" w="sm" len="sm"/>
          </a:ln>
        </p:spPr>
      </p:pic>
      <p:sp>
        <p:nvSpPr>
          <p:cNvPr id="103" name="Google Shape;103;p19"/>
          <p:cNvSpPr txBox="1"/>
          <p:nvPr/>
        </p:nvSpPr>
        <p:spPr>
          <a:xfrm>
            <a:off x="1944000" y="4536350"/>
            <a:ext cx="52560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accent1"/>
                </a:solidFill>
                <a:latin typeface="Playfair Display"/>
                <a:ea typeface="Playfair Display"/>
                <a:cs typeface="Playfair Display"/>
                <a:sym typeface="Playfair Display"/>
              </a:rPr>
              <a:t>Linear Regression plot for number of female suicides.</a:t>
            </a:r>
            <a:endParaRPr b="1">
              <a:solidFill>
                <a:schemeClr val="accent1"/>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218025" y="976488"/>
            <a:ext cx="6707951" cy="3190525"/>
          </a:xfrm>
          <a:prstGeom prst="rect">
            <a:avLst/>
          </a:prstGeom>
          <a:noFill/>
          <a:ln w="12700" cap="flat" cmpd="sng">
            <a:solidFill>
              <a:srgbClr val="000000"/>
            </a:solidFill>
            <a:prstDash val="solid"/>
            <a:miter lim="8000"/>
            <a:headEnd type="none" w="sm" len="sm"/>
            <a:tailEnd type="none" w="sm" len="sm"/>
          </a:ln>
        </p:spPr>
      </p:pic>
      <p:sp>
        <p:nvSpPr>
          <p:cNvPr id="109" name="Google Shape;109;p20"/>
          <p:cNvSpPr txBox="1"/>
          <p:nvPr/>
        </p:nvSpPr>
        <p:spPr>
          <a:xfrm>
            <a:off x="3042600" y="4530275"/>
            <a:ext cx="329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1"/>
                </a:solidFill>
                <a:latin typeface="Playfair Display"/>
                <a:ea typeface="Playfair Display"/>
                <a:cs typeface="Playfair Display"/>
                <a:sym typeface="Playfair Display"/>
              </a:rPr>
              <a:t>Total number of suicides every year</a:t>
            </a:r>
            <a:r>
              <a:rPr lang="en" b="1">
                <a:solidFill>
                  <a:schemeClr val="lt1"/>
                </a:solidFill>
                <a:latin typeface="Playfair Display"/>
                <a:ea typeface="Playfair Display"/>
                <a:cs typeface="Playfair Display"/>
                <a:sym typeface="Playfair Display"/>
              </a:rPr>
              <a:t> </a:t>
            </a:r>
            <a:endParaRPr b="1">
              <a:solidFill>
                <a:schemeClr val="lt1"/>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p:nvPr/>
        </p:nvSpPr>
        <p:spPr>
          <a:xfrm>
            <a:off x="1928400" y="4542150"/>
            <a:ext cx="52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1"/>
                </a:solidFill>
                <a:latin typeface="Playfair Display"/>
                <a:ea typeface="Playfair Display"/>
                <a:cs typeface="Playfair Display"/>
                <a:sym typeface="Playfair Display"/>
              </a:rPr>
              <a:t>Number of suicides from 2001-2012 due to some major causes.</a:t>
            </a:r>
            <a:endParaRPr b="1">
              <a:solidFill>
                <a:schemeClr val="accent1"/>
              </a:solidFill>
              <a:latin typeface="Playfair Display"/>
              <a:ea typeface="Playfair Display"/>
              <a:cs typeface="Playfair Display"/>
              <a:sym typeface="Playfair Display"/>
            </a:endParaRPr>
          </a:p>
        </p:txBody>
      </p:sp>
      <p:pic>
        <p:nvPicPr>
          <p:cNvPr id="115" name="Google Shape;115;p21"/>
          <p:cNvPicPr preferRelativeResize="0"/>
          <p:nvPr/>
        </p:nvPicPr>
        <p:blipFill>
          <a:blip r:embed="rId3">
            <a:alphaModFix/>
          </a:blip>
          <a:stretch>
            <a:fillRect/>
          </a:stretch>
        </p:blipFill>
        <p:spPr>
          <a:xfrm>
            <a:off x="916175" y="908600"/>
            <a:ext cx="7405774" cy="3173900"/>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6FC90C1504B478541D068605F8ABD" ma:contentTypeVersion="10" ma:contentTypeDescription="Create a new document." ma:contentTypeScope="" ma:versionID="98358b817d2ef14b7f357c3a71486040">
  <xsd:schema xmlns:xsd="http://www.w3.org/2001/XMLSchema" xmlns:xs="http://www.w3.org/2001/XMLSchema" xmlns:p="http://schemas.microsoft.com/office/2006/metadata/properties" xmlns:ns2="1df830b7-7e49-4f52-8dc3-755cd9b9e724" targetNamespace="http://schemas.microsoft.com/office/2006/metadata/properties" ma:root="true" ma:fieldsID="887fac5d8c1a6b0a3776d662fe214a15" ns2:_="">
    <xsd:import namespace="1df830b7-7e49-4f52-8dc3-755cd9b9e7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f830b7-7e49-4f52-8dc3-755cd9b9e7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A32E24-8E48-483D-B841-39C3B2C5EF7C}"/>
</file>

<file path=customXml/itemProps2.xml><?xml version="1.0" encoding="utf-8"?>
<ds:datastoreItem xmlns:ds="http://schemas.openxmlformats.org/officeDocument/2006/customXml" ds:itemID="{45C4C2A7-B11A-4830-8A6C-7D24332945FC}"/>
</file>

<file path=customXml/itemProps3.xml><?xml version="1.0" encoding="utf-8"?>
<ds:datastoreItem xmlns:ds="http://schemas.openxmlformats.org/officeDocument/2006/customXml" ds:itemID="{511E2DED-2BEF-412F-B179-C9314CE9E96D}"/>
</file>

<file path=docProps/app.xml><?xml version="1.0" encoding="utf-8"?>
<Properties xmlns="http://schemas.openxmlformats.org/officeDocument/2006/extended-properties" xmlns:vt="http://schemas.openxmlformats.org/officeDocument/2006/docPropsVTypes">
  <TotalTime>3</TotalTime>
  <Words>666</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Playfair Display</vt:lpstr>
      <vt:lpstr>Times New Roman</vt:lpstr>
      <vt:lpstr>Droid Sans</vt:lpstr>
      <vt:lpstr>Arial</vt:lpstr>
      <vt:lpstr>Prospero template</vt:lpstr>
      <vt:lpstr>Suicide Rate Prediction</vt:lpstr>
      <vt:lpstr> Introduction</vt:lpstr>
      <vt:lpstr>PowerPoint Presentation</vt:lpstr>
      <vt:lpstr>Dataset</vt:lpstr>
      <vt:lpstr>Architecture</vt:lpstr>
      <vt:lpstr>Result</vt:lpstr>
      <vt:lpstr>PowerPoint Presentation</vt:lpstr>
      <vt:lpstr>PowerPoint Presentation</vt:lpstr>
      <vt:lpstr>PowerPoint Presentation</vt:lpstr>
      <vt:lpstr>PowerPoint Presentation</vt:lpstr>
      <vt:lpstr>Some Major Causes</vt:lpstr>
      <vt:lpstr>Conclusion</vt:lpstr>
      <vt:lpstr>Thank You</vt:lpstr>
      <vt:lpstr>Team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dc:title>
  <cp:lastModifiedBy>AtharvaPatel</cp:lastModifiedBy>
  <cp:revision>2</cp:revision>
  <dcterms:modified xsi:type="dcterms:W3CDTF">2021-11-13T18:20:57Z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0x0101002456FC90C1504B478541D068605F8ABD</vt:lpwstr>
  </property>
</Properties>
</file>