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18"/>
  </p:notesMasterIdLst>
  <p:sldIdLst>
    <p:sldId id="256" r:id="rId2"/>
    <p:sldId id="257" r:id="rId3"/>
    <p:sldId id="258" r:id="rId4"/>
    <p:sldId id="268" r:id="rId5"/>
    <p:sldId id="260" r:id="rId6"/>
    <p:sldId id="272" r:id="rId7"/>
    <p:sldId id="273" r:id="rId8"/>
    <p:sldId id="267" r:id="rId9"/>
    <p:sldId id="262" r:id="rId10"/>
    <p:sldId id="263" r:id="rId11"/>
    <p:sldId id="270" r:id="rId12"/>
    <p:sldId id="271"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00CC00"/>
    <a:srgbClr val="65DB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sng" strike="noStrike" kern="1200" baseline="0">
                <a:solidFill>
                  <a:schemeClr val="dk1">
                    <a:lumMod val="75000"/>
                    <a:lumOff val="25000"/>
                  </a:schemeClr>
                </a:solidFill>
                <a:latin typeface="Georgia" panose="02040502050405020303" pitchFamily="18" charset="0"/>
                <a:ea typeface="+mn-ea"/>
                <a:cs typeface="+mn-cs"/>
              </a:defRPr>
            </a:pPr>
            <a:r>
              <a:rPr lang="en-US" sz="3000" u="sng" baseline="0" dirty="0">
                <a:latin typeface="Georgia" panose="02040502050405020303" pitchFamily="18" charset="0"/>
              </a:rPr>
              <a:t>Brazil</a:t>
            </a:r>
          </a:p>
        </c:rich>
      </c:tx>
      <c:layout>
        <c:manualLayout>
          <c:xMode val="edge"/>
          <c:yMode val="edge"/>
          <c:x val="0.37112983483453765"/>
          <c:y val="6.0679007433109972E-2"/>
        </c:manualLayout>
      </c:layout>
      <c:overlay val="0"/>
      <c:spPr>
        <a:noFill/>
        <a:ln>
          <a:noFill/>
        </a:ln>
        <a:effectLst/>
      </c:spPr>
      <c:txPr>
        <a:bodyPr rot="0" spcFirstLastPara="1" vertOverflow="ellipsis" vert="horz" wrap="square" anchor="ctr" anchorCtr="1"/>
        <a:lstStyle/>
        <a:p>
          <a:pPr>
            <a:defRPr sz="2000" b="1" i="0" u="sng" strike="noStrike" kern="1200" baseline="0">
              <a:solidFill>
                <a:schemeClr val="dk1">
                  <a:lumMod val="75000"/>
                  <a:lumOff val="25000"/>
                </a:schemeClr>
              </a:solidFill>
              <a:latin typeface="Georgia" panose="02040502050405020303" pitchFamily="18" charset="0"/>
              <a:ea typeface="+mn-ea"/>
              <a:cs typeface="+mn-cs"/>
            </a:defRPr>
          </a:pPr>
          <a:endParaRPr lang="en-US"/>
        </a:p>
      </c:txPr>
    </c:title>
    <c:autoTitleDeleted val="0"/>
    <c:plotArea>
      <c:layout/>
      <c:pieChart>
        <c:varyColors val="1"/>
        <c:ser>
          <c:idx val="0"/>
          <c:order val="0"/>
          <c:tx>
            <c:strRef>
              <c:f>Sheet1!$B$1</c:f>
              <c:strCache>
                <c:ptCount val="1"/>
                <c:pt idx="0">
                  <c:v>Brazil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3D8-4A67-9658-EA059F9EA09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3D8-4A67-9658-EA059F9EA09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3D8-4A67-9658-EA059F9EA095}"/>
              </c:ext>
            </c:extLst>
          </c:dPt>
          <c:dLbls>
            <c:dLbl>
              <c:idx val="0"/>
              <c:layout>
                <c:manualLayout>
                  <c:x val="-0.1577680445370922"/>
                  <c:y val="-0.198251748876591"/>
                </c:manualLayout>
              </c:layout>
              <c:spPr>
                <a:solidFill>
                  <a:schemeClr val="accent1">
                    <a:lumMod val="50000"/>
                  </a:schemeClr>
                </a:solid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Georgia" panose="02040502050405020303"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4257962908340649"/>
                      <c:h val="0.12915863900657495"/>
                    </c:manualLayout>
                  </c15:layout>
                </c:ext>
                <c:ext xmlns:c16="http://schemas.microsoft.com/office/drawing/2014/chart" uri="{C3380CC4-5D6E-409C-BE32-E72D297353CC}">
                  <c16:uniqueId val="{00000001-93D8-4A67-9658-EA059F9EA095}"/>
                </c:ext>
              </c:extLst>
            </c:dLbl>
            <c:dLbl>
              <c:idx val="1"/>
              <c:spPr>
                <a:solidFill>
                  <a:schemeClr val="accent2">
                    <a:lumMod val="75000"/>
                  </a:schemeClr>
                </a:solidFill>
                <a:ln w="6350" cap="flat" cmpd="sng" algn="ctr">
                  <a:solidFill>
                    <a:schemeClr val="accent2"/>
                  </a:solidFill>
                  <a:prstDash val="solid"/>
                  <a:miter lim="800000"/>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Georgia" panose="02040502050405020303" pitchFamily="18" charset="0"/>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9.5246561725175774E-2"/>
                      <c:h val="8.164892291520269E-2"/>
                    </c:manualLayout>
                  </c15:layout>
                </c:ext>
                <c:ext xmlns:c16="http://schemas.microsoft.com/office/drawing/2014/chart" uri="{C3380CC4-5D6E-409C-BE32-E72D297353CC}">
                  <c16:uniqueId val="{00000003-93D8-4A67-9658-EA059F9EA095}"/>
                </c:ext>
              </c:extLst>
            </c:dLbl>
            <c:dLbl>
              <c:idx val="2"/>
              <c:layout>
                <c:manualLayout>
                  <c:x val="0.13904303231832771"/>
                  <c:y val="0.15093745724456981"/>
                </c:manualLayout>
              </c:layout>
              <c:spPr>
                <a:solidFill>
                  <a:schemeClr val="tx1">
                    <a:lumMod val="75000"/>
                    <a:lumOff val="25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lt1"/>
                      </a:solidFill>
                      <a:latin typeface="Georgia" panose="02040502050405020303"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046405682958845"/>
                      <c:h val="8.7262921755681927E-2"/>
                    </c:manualLayout>
                  </c15:layout>
                </c:ext>
                <c:ext xmlns:c16="http://schemas.microsoft.com/office/drawing/2014/chart" uri="{C3380CC4-5D6E-409C-BE32-E72D297353CC}">
                  <c16:uniqueId val="{00000005-93D8-4A67-9658-EA059F9EA095}"/>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Georgia" panose="02040502050405020303"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Recovered </c:v>
                </c:pt>
                <c:pt idx="1">
                  <c:v>Deaths</c:v>
                </c:pt>
                <c:pt idx="2">
                  <c:v>Active Cases</c:v>
                </c:pt>
              </c:strCache>
            </c:strRef>
          </c:cat>
          <c:val>
            <c:numRef>
              <c:f>Sheet1!$B$2:$B$4</c:f>
              <c:numCache>
                <c:formatCode>#,##0</c:formatCode>
                <c:ptCount val="3"/>
                <c:pt idx="0">
                  <c:v>3296702</c:v>
                </c:pt>
                <c:pt idx="1">
                  <c:v>126266</c:v>
                </c:pt>
                <c:pt idx="2">
                  <c:v>700032</c:v>
                </c:pt>
              </c:numCache>
            </c:numRef>
          </c:val>
          <c:extLst>
            <c:ext xmlns:c16="http://schemas.microsoft.com/office/drawing/2014/chart" uri="{C3380CC4-5D6E-409C-BE32-E72D297353CC}">
              <c16:uniqueId val="{00000006-93D8-4A67-9658-EA059F9EA09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8568769889195258"/>
          <c:y val="0.35744787091470642"/>
          <c:w val="0.31089480952027748"/>
          <c:h val="0.2442288876710117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Georgia" panose="020405020504050203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3500" u="sng" baseline="0" dirty="0">
                <a:latin typeface="Georgia" panose="02040502050405020303" pitchFamily="18" charset="0"/>
              </a:rPr>
              <a:t>India</a:t>
            </a:r>
          </a:p>
        </c:rich>
      </c:tx>
      <c:layout>
        <c:manualLayout>
          <c:xMode val="edge"/>
          <c:yMode val="edge"/>
          <c:x val="0.30347055830045511"/>
          <c:y val="1.7985605143033358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India</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D1D-4467-A462-EA5EDBEC76F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D1D-4467-A462-EA5EDBEC76F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D1D-4467-A462-EA5EDBEC76F6}"/>
              </c:ext>
            </c:extLst>
          </c:dPt>
          <c:dLbls>
            <c:dLbl>
              <c:idx val="0"/>
              <c:layout>
                <c:manualLayout>
                  <c:x val="-0.25704220045548798"/>
                  <c:y val="-0.17807790503777227"/>
                </c:manualLayout>
              </c:layout>
              <c:spPr>
                <a:solidFill>
                  <a:schemeClr val="accent1">
                    <a:lumMod val="50000"/>
                  </a:schemeClr>
                </a:solidFill>
                <a:ln>
                  <a:noFill/>
                </a:ln>
                <a:effectLst/>
              </c:spPr>
              <c:txPr>
                <a:bodyPr rot="0" spcFirstLastPara="1" vertOverflow="ellipsis" vert="horz" wrap="square" lIns="38100" tIns="19050" rIns="38100" bIns="19050" anchor="ctr" anchorCtr="1">
                  <a:noAutofit/>
                </a:bodyPr>
                <a:lstStyle/>
                <a:p>
                  <a:pPr>
                    <a:defRPr sz="17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8910138493284551"/>
                      <c:h val="0.1291586133606977"/>
                    </c:manualLayout>
                  </c15:layout>
                </c:ext>
                <c:ext xmlns:c16="http://schemas.microsoft.com/office/drawing/2014/chart" uri="{C3380CC4-5D6E-409C-BE32-E72D297353CC}">
                  <c16:uniqueId val="{00000001-AD1D-4467-A462-EA5EDBEC76F6}"/>
                </c:ext>
              </c:extLst>
            </c:dLbl>
            <c:dLbl>
              <c:idx val="1"/>
              <c:spPr>
                <a:solidFill>
                  <a:schemeClr val="accent2">
                    <a:lumMod val="75000"/>
                  </a:schemeClr>
                </a:solidFill>
                <a:ln w="6350" cap="flat" cmpd="sng" algn="ctr">
                  <a:solidFill>
                    <a:schemeClr val="accent2"/>
                  </a:solidFill>
                  <a:prstDash val="solid"/>
                  <a:miter lim="800000"/>
                </a:ln>
                <a:effectLst/>
              </c:spPr>
              <c:txPr>
                <a:bodyPr rot="0" spcFirstLastPara="1" vertOverflow="ellipsis" vert="horz" wrap="square" lIns="38100" tIns="19050" rIns="38100" bIns="19050" anchor="ctr" anchorCtr="1">
                  <a:noAutofit/>
                </a:bodyPr>
                <a:lstStyle/>
                <a:p>
                  <a:pPr>
                    <a:defRPr sz="17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0.135097957691686"/>
                      <c:h val="0.10938788785429748"/>
                    </c:manualLayout>
                  </c15:layout>
                </c:ext>
                <c:ext xmlns:c16="http://schemas.microsoft.com/office/drawing/2014/chart" uri="{C3380CC4-5D6E-409C-BE32-E72D297353CC}">
                  <c16:uniqueId val="{00000003-AD1D-4467-A462-EA5EDBEC76F6}"/>
                </c:ext>
              </c:extLst>
            </c:dLbl>
            <c:dLbl>
              <c:idx val="2"/>
              <c:layout>
                <c:manualLayout>
                  <c:x val="0.21853892791003005"/>
                  <c:y val="0.14955708968248893"/>
                </c:manualLayout>
              </c:layout>
              <c:spPr>
                <a:solidFill>
                  <a:schemeClr val="tx1">
                    <a:lumMod val="75000"/>
                    <a:lumOff val="25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7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6096183788540577"/>
                      <c:h val="0.11209487088963696"/>
                    </c:manualLayout>
                  </c15:layout>
                </c:ext>
                <c:ext xmlns:c16="http://schemas.microsoft.com/office/drawing/2014/chart" uri="{C3380CC4-5D6E-409C-BE32-E72D297353CC}">
                  <c16:uniqueId val="{00000005-AD1D-4467-A462-EA5EDBEC76F6}"/>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7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Recovered </c:v>
                </c:pt>
                <c:pt idx="1">
                  <c:v>Deaths</c:v>
                </c:pt>
                <c:pt idx="2">
                  <c:v>Active Cases</c:v>
                </c:pt>
              </c:strCache>
            </c:strRef>
          </c:cat>
          <c:val>
            <c:numRef>
              <c:f>Sheet1!$B$2:$B$4</c:f>
              <c:numCache>
                <c:formatCode>#,##0</c:formatCode>
                <c:ptCount val="3"/>
                <c:pt idx="0">
                  <c:v>3241203</c:v>
                </c:pt>
                <c:pt idx="1">
                  <c:v>71739</c:v>
                </c:pt>
                <c:pt idx="2">
                  <c:v>883674</c:v>
                </c:pt>
              </c:numCache>
            </c:numRef>
          </c:val>
          <c:extLst>
            <c:ext xmlns:c16="http://schemas.microsoft.com/office/drawing/2014/chart" uri="{C3380CC4-5D6E-409C-BE32-E72D297353CC}">
              <c16:uniqueId val="{00000006-AD1D-4467-A462-EA5EDBEC76F6}"/>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3500" u="sng" baseline="0" dirty="0">
                <a:latin typeface="Georgia" panose="02040502050405020303" pitchFamily="18" charset="0"/>
              </a:rPr>
              <a:t>USA</a:t>
            </a:r>
          </a:p>
        </c:rich>
      </c:tx>
      <c:layout>
        <c:manualLayout>
          <c:xMode val="edge"/>
          <c:yMode val="edge"/>
          <c:x val="0.31924321269778189"/>
          <c:y val="1.067513777626422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USA</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81B-4DF0-918A-33DB6CAC20A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81B-4DF0-918A-33DB6CAC20A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81B-4DF0-918A-33DB6CAC20AF}"/>
              </c:ext>
            </c:extLst>
          </c:dPt>
          <c:dLbls>
            <c:dLbl>
              <c:idx val="0"/>
              <c:layout>
                <c:manualLayout>
                  <c:x val="-0.1519614816267284"/>
                  <c:y val="-7.2165441758020088E-2"/>
                </c:manualLayout>
              </c:layout>
              <c:spPr>
                <a:solidFill>
                  <a:schemeClr val="accent1">
                    <a:lumMod val="50000"/>
                  </a:schemeClr>
                </a:solidFill>
                <a:ln>
                  <a:noFill/>
                </a:ln>
                <a:effectLst/>
              </c:spPr>
              <c:txPr>
                <a:bodyPr rot="0" spcFirstLastPara="1" vertOverflow="ellipsis" vert="horz" wrap="square" lIns="38100" tIns="19050" rIns="38100" bIns="19050" anchor="ctr" anchorCtr="1">
                  <a:noAutofit/>
                </a:bodyPr>
                <a:lstStyle/>
                <a:p>
                  <a:pPr>
                    <a:defRPr sz="17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8159561450244868"/>
                      <c:h val="9.8897906650088144E-2"/>
                    </c:manualLayout>
                  </c15:layout>
                </c:ext>
                <c:ext xmlns:c16="http://schemas.microsoft.com/office/drawing/2014/chart" uri="{C3380CC4-5D6E-409C-BE32-E72D297353CC}">
                  <c16:uniqueId val="{00000001-981B-4DF0-918A-33DB6CAC20AF}"/>
                </c:ext>
              </c:extLst>
            </c:dLbl>
            <c:dLbl>
              <c:idx val="1"/>
              <c:spPr>
                <a:solidFill>
                  <a:schemeClr val="accent2">
                    <a:lumMod val="75000"/>
                  </a:schemeClr>
                </a:solidFill>
                <a:ln w="6350" cap="flat" cmpd="sng" algn="ctr">
                  <a:solidFill>
                    <a:schemeClr val="accent2"/>
                  </a:solidFill>
                  <a:prstDash val="solid"/>
                  <a:miter lim="800000"/>
                </a:ln>
                <a:effectLst/>
              </c:spPr>
              <c:txPr>
                <a:bodyPr rot="0" spcFirstLastPara="1" vertOverflow="ellipsis" vert="horz" wrap="square" lIns="38100" tIns="19050" rIns="38100" bIns="19050" anchor="ctr" anchorCtr="1">
                  <a:noAutofit/>
                </a:bodyPr>
                <a:lstStyle/>
                <a:p>
                  <a:pPr>
                    <a:defRPr sz="17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0.16136815419807493"/>
                      <c:h val="0.11947479009116731"/>
                    </c:manualLayout>
                  </c15:layout>
                </c:ext>
                <c:ext xmlns:c16="http://schemas.microsoft.com/office/drawing/2014/chart" uri="{C3380CC4-5D6E-409C-BE32-E72D297353CC}">
                  <c16:uniqueId val="{00000003-981B-4DF0-918A-33DB6CAC20AF}"/>
                </c:ext>
              </c:extLst>
            </c:dLbl>
            <c:dLbl>
              <c:idx val="2"/>
              <c:spPr>
                <a:solidFill>
                  <a:schemeClr val="tx1">
                    <a:lumMod val="75000"/>
                    <a:lumOff val="25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7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0.14970318223981052"/>
                      <c:h val="0.11713832200807188"/>
                    </c:manualLayout>
                  </c15:layout>
                </c:ext>
                <c:ext xmlns:c16="http://schemas.microsoft.com/office/drawing/2014/chart" uri="{C3380CC4-5D6E-409C-BE32-E72D297353CC}">
                  <c16:uniqueId val="{00000005-981B-4DF0-918A-33DB6CAC20AF}"/>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7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Recovered </c:v>
                </c:pt>
                <c:pt idx="1">
                  <c:v>Deaths</c:v>
                </c:pt>
                <c:pt idx="2">
                  <c:v>Active Cases</c:v>
                </c:pt>
              </c:strCache>
            </c:strRef>
          </c:cat>
          <c:val>
            <c:numRef>
              <c:f>Sheet1!$B$2:$B$4</c:f>
              <c:numCache>
                <c:formatCode>#,##0</c:formatCode>
                <c:ptCount val="3"/>
                <c:pt idx="0">
                  <c:v>3708450</c:v>
                </c:pt>
                <c:pt idx="1">
                  <c:v>193020</c:v>
                </c:pt>
                <c:pt idx="2">
                  <c:v>2543175</c:v>
                </c:pt>
              </c:numCache>
            </c:numRef>
          </c:val>
          <c:extLst>
            <c:ext xmlns:c16="http://schemas.microsoft.com/office/drawing/2014/chart" uri="{C3380CC4-5D6E-409C-BE32-E72D297353CC}">
              <c16:uniqueId val="{00000006-981B-4DF0-918A-33DB6CAC20AF}"/>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DD8110-002C-424D-A328-17844DB04ED1}" type="doc">
      <dgm:prSet loTypeId="urn:microsoft.com/office/officeart/2005/8/layout/vList6" loCatId="list" qsTypeId="urn:microsoft.com/office/officeart/2005/8/quickstyle/simple4" qsCatId="simple" csTypeId="urn:microsoft.com/office/officeart/2005/8/colors/accent3_5" csCatId="accent3" phldr="1"/>
      <dgm:spPr/>
      <dgm:t>
        <a:bodyPr/>
        <a:lstStyle/>
        <a:p>
          <a:endParaRPr lang="en-IN"/>
        </a:p>
      </dgm:t>
    </dgm:pt>
    <dgm:pt modelId="{C30DF693-38FB-40B5-8AE3-06E63CFF845D}">
      <dgm:prSet phldrT="[Text]" custT="1"/>
      <dgm:spPr/>
      <dgm:t>
        <a:bodyPr/>
        <a:lstStyle/>
        <a:p>
          <a:r>
            <a:rPr lang="en-IN" sz="3000" dirty="0">
              <a:latin typeface="Eras Demi ITC" panose="020B0805030504020804" pitchFamily="34" charset="0"/>
            </a:rPr>
            <a:t>Problem</a:t>
          </a:r>
          <a:r>
            <a:rPr lang="en-IN" sz="3200" dirty="0">
              <a:latin typeface="Eras Demi ITC" panose="020B0805030504020804" pitchFamily="34" charset="0"/>
            </a:rPr>
            <a:t> </a:t>
          </a:r>
        </a:p>
      </dgm:t>
    </dgm:pt>
    <dgm:pt modelId="{FABA74E1-F2A7-45DB-AC07-E9F93485D3EC}" type="parTrans" cxnId="{7A1E6EF1-416F-4FF4-8315-ED625C96881F}">
      <dgm:prSet/>
      <dgm:spPr/>
      <dgm:t>
        <a:bodyPr/>
        <a:lstStyle/>
        <a:p>
          <a:endParaRPr lang="en-IN"/>
        </a:p>
      </dgm:t>
    </dgm:pt>
    <dgm:pt modelId="{0CAE1D98-54A7-438A-87C9-1126AC5F812F}" type="sibTrans" cxnId="{7A1E6EF1-416F-4FF4-8315-ED625C96881F}">
      <dgm:prSet/>
      <dgm:spPr/>
      <dgm:t>
        <a:bodyPr/>
        <a:lstStyle/>
        <a:p>
          <a:endParaRPr lang="en-IN"/>
        </a:p>
      </dgm:t>
    </dgm:pt>
    <dgm:pt modelId="{90EDDD17-BB96-4CEE-BA17-B775F22CB1C7}">
      <dgm:prSet phldrT="[Text]" custT="1"/>
      <dgm:spPr/>
      <dgm:t>
        <a:bodyPr/>
        <a:lstStyle/>
        <a:p>
          <a:r>
            <a:rPr lang="en-IN" sz="2200" dirty="0">
              <a:latin typeface="Georgia" panose="02040502050405020303" pitchFamily="18" charset="0"/>
            </a:rPr>
            <a:t>Strategies a plan for Cure&amp; Pharma Inc to launch their new COVID-19 vaccine program across the globe with profitable manufacturing and supply chain solutions.</a:t>
          </a:r>
        </a:p>
      </dgm:t>
    </dgm:pt>
    <dgm:pt modelId="{2AD3CA40-D001-4B13-BC81-BC1C957E7C8F}" type="parTrans" cxnId="{6E12E2D7-C039-4662-AA78-78E8C28005BE}">
      <dgm:prSet/>
      <dgm:spPr/>
      <dgm:t>
        <a:bodyPr/>
        <a:lstStyle/>
        <a:p>
          <a:endParaRPr lang="en-IN"/>
        </a:p>
      </dgm:t>
    </dgm:pt>
    <dgm:pt modelId="{18E320E5-CFB6-4FC9-939A-CD8647A31479}" type="sibTrans" cxnId="{6E12E2D7-C039-4662-AA78-78E8C28005BE}">
      <dgm:prSet/>
      <dgm:spPr/>
      <dgm:t>
        <a:bodyPr/>
        <a:lstStyle/>
        <a:p>
          <a:endParaRPr lang="en-IN"/>
        </a:p>
      </dgm:t>
    </dgm:pt>
    <dgm:pt modelId="{14DCC6FC-70C3-47FC-B715-020E1348C782}">
      <dgm:prSet phldrT="[Text]" custT="1"/>
      <dgm:spPr/>
      <dgm:t>
        <a:bodyPr/>
        <a:lstStyle/>
        <a:p>
          <a:r>
            <a:rPr lang="en-IN" sz="3000" dirty="0">
              <a:latin typeface="Eras Demi ITC" panose="020B0805030504020804" pitchFamily="34" charset="0"/>
            </a:rPr>
            <a:t>Solution</a:t>
          </a:r>
        </a:p>
      </dgm:t>
    </dgm:pt>
    <dgm:pt modelId="{7E5DB606-1207-4CC1-963F-57F18928EE96}" type="parTrans" cxnId="{EAF3F4DE-B2F5-4D4C-872C-C7056797A3B8}">
      <dgm:prSet/>
      <dgm:spPr/>
      <dgm:t>
        <a:bodyPr/>
        <a:lstStyle/>
        <a:p>
          <a:endParaRPr lang="en-IN"/>
        </a:p>
      </dgm:t>
    </dgm:pt>
    <dgm:pt modelId="{89E20869-F8C3-4A26-B0F2-0B32A7223BCE}" type="sibTrans" cxnId="{EAF3F4DE-B2F5-4D4C-872C-C7056797A3B8}">
      <dgm:prSet/>
      <dgm:spPr/>
      <dgm:t>
        <a:bodyPr/>
        <a:lstStyle/>
        <a:p>
          <a:endParaRPr lang="en-IN"/>
        </a:p>
      </dgm:t>
    </dgm:pt>
    <dgm:pt modelId="{15BEE2DE-C222-4BC5-8D59-25176EA7238B}">
      <dgm:prSet phldrT="[Text]" custT="1"/>
      <dgm:spPr/>
      <dgm:t>
        <a:bodyPr/>
        <a:lstStyle/>
        <a:p>
          <a:r>
            <a:rPr lang="en-IN" sz="2000" dirty="0">
              <a:latin typeface="Georgia" panose="02040502050405020303" pitchFamily="18" charset="0"/>
            </a:rPr>
            <a:t>The use of existing manufacturing, fill-finish and distribution capabilities of strategically chosen countries to support an efficient roll-out of vaccines against COVID-19.Use third party manufacturing and distribution capabilities effectively.</a:t>
          </a:r>
        </a:p>
      </dgm:t>
    </dgm:pt>
    <dgm:pt modelId="{A7515A08-E339-4D6D-8275-75A3B0260BA7}" type="parTrans" cxnId="{A87C2E3E-11C5-4F3B-A0DF-1199C7A1742A}">
      <dgm:prSet/>
      <dgm:spPr/>
      <dgm:t>
        <a:bodyPr/>
        <a:lstStyle/>
        <a:p>
          <a:endParaRPr lang="en-IN"/>
        </a:p>
      </dgm:t>
    </dgm:pt>
    <dgm:pt modelId="{FC249A8C-3592-4A2F-9813-017EC2E8F53C}" type="sibTrans" cxnId="{A87C2E3E-11C5-4F3B-A0DF-1199C7A1742A}">
      <dgm:prSet/>
      <dgm:spPr/>
      <dgm:t>
        <a:bodyPr/>
        <a:lstStyle/>
        <a:p>
          <a:endParaRPr lang="en-IN"/>
        </a:p>
      </dgm:t>
    </dgm:pt>
    <dgm:pt modelId="{89E8CACE-E6C0-4087-B6F2-979B9874CF26}" type="pres">
      <dgm:prSet presAssocID="{C2DD8110-002C-424D-A328-17844DB04ED1}" presName="Name0" presStyleCnt="0">
        <dgm:presLayoutVars>
          <dgm:dir/>
          <dgm:animLvl val="lvl"/>
          <dgm:resizeHandles/>
        </dgm:presLayoutVars>
      </dgm:prSet>
      <dgm:spPr/>
    </dgm:pt>
    <dgm:pt modelId="{2816F26D-964C-42BF-8AE1-6F3861DBC5E3}" type="pres">
      <dgm:prSet presAssocID="{C30DF693-38FB-40B5-8AE3-06E63CFF845D}" presName="linNode" presStyleCnt="0"/>
      <dgm:spPr/>
    </dgm:pt>
    <dgm:pt modelId="{9D0DBD0D-B502-41DA-A71C-5C55E76D3C21}" type="pres">
      <dgm:prSet presAssocID="{C30DF693-38FB-40B5-8AE3-06E63CFF845D}" presName="parentShp" presStyleLbl="node1" presStyleIdx="0" presStyleCnt="2" custScaleX="51111" custScaleY="78921" custLinFactNeighborX="-371" custLinFactNeighborY="-536">
        <dgm:presLayoutVars>
          <dgm:bulletEnabled val="1"/>
        </dgm:presLayoutVars>
      </dgm:prSet>
      <dgm:spPr/>
    </dgm:pt>
    <dgm:pt modelId="{EB4912CA-7354-42D4-82EF-714F5D651D23}" type="pres">
      <dgm:prSet presAssocID="{C30DF693-38FB-40B5-8AE3-06E63CFF845D}" presName="childShp" presStyleLbl="bgAccFollowNode1" presStyleIdx="0" presStyleCnt="2" custScaleX="121481" custLinFactNeighborY="-2143">
        <dgm:presLayoutVars>
          <dgm:bulletEnabled val="1"/>
        </dgm:presLayoutVars>
      </dgm:prSet>
      <dgm:spPr/>
    </dgm:pt>
    <dgm:pt modelId="{EA08292D-8FC7-4BA8-991E-628836810B24}" type="pres">
      <dgm:prSet presAssocID="{0CAE1D98-54A7-438A-87C9-1126AC5F812F}" presName="spacing" presStyleCnt="0"/>
      <dgm:spPr/>
    </dgm:pt>
    <dgm:pt modelId="{E6AB1309-A6E1-43E8-BCF4-B2F156B38FDE}" type="pres">
      <dgm:prSet presAssocID="{14DCC6FC-70C3-47FC-B715-020E1348C782}" presName="linNode" presStyleCnt="0"/>
      <dgm:spPr/>
    </dgm:pt>
    <dgm:pt modelId="{4EB2E75B-D856-4C21-A668-8D5EC550D684}" type="pres">
      <dgm:prSet presAssocID="{14DCC6FC-70C3-47FC-B715-020E1348C782}" presName="parentShp" presStyleLbl="node1" presStyleIdx="1" presStyleCnt="2" custScaleX="52225" custScaleY="79526" custLinFactNeighborX="2180" custLinFactNeighborY="-711">
        <dgm:presLayoutVars>
          <dgm:bulletEnabled val="1"/>
        </dgm:presLayoutVars>
      </dgm:prSet>
      <dgm:spPr/>
    </dgm:pt>
    <dgm:pt modelId="{ACC913EB-A3E2-4705-AB18-B11C1E53F9D0}" type="pres">
      <dgm:prSet presAssocID="{14DCC6FC-70C3-47FC-B715-020E1348C782}" presName="childShp" presStyleLbl="bgAccFollowNode1" presStyleIdx="1" presStyleCnt="2" custScaleX="123332" custLinFactNeighborX="4999" custLinFactNeighborY="28064">
        <dgm:presLayoutVars>
          <dgm:bulletEnabled val="1"/>
        </dgm:presLayoutVars>
      </dgm:prSet>
      <dgm:spPr/>
    </dgm:pt>
  </dgm:ptLst>
  <dgm:cxnLst>
    <dgm:cxn modelId="{E6F77D1D-54BB-4170-876E-B2CDABBA0FF6}" type="presOf" srcId="{15BEE2DE-C222-4BC5-8D59-25176EA7238B}" destId="{ACC913EB-A3E2-4705-AB18-B11C1E53F9D0}" srcOrd="0" destOrd="0" presId="urn:microsoft.com/office/officeart/2005/8/layout/vList6"/>
    <dgm:cxn modelId="{5755DC24-288F-4193-99F0-78EBFFE8340C}" type="presOf" srcId="{C30DF693-38FB-40B5-8AE3-06E63CFF845D}" destId="{9D0DBD0D-B502-41DA-A71C-5C55E76D3C21}" srcOrd="0" destOrd="0" presId="urn:microsoft.com/office/officeart/2005/8/layout/vList6"/>
    <dgm:cxn modelId="{6C37DC27-A14C-473A-A3CF-98A54A19CE20}" type="presOf" srcId="{C2DD8110-002C-424D-A328-17844DB04ED1}" destId="{89E8CACE-E6C0-4087-B6F2-979B9874CF26}" srcOrd="0" destOrd="0" presId="urn:microsoft.com/office/officeart/2005/8/layout/vList6"/>
    <dgm:cxn modelId="{A87C2E3E-11C5-4F3B-A0DF-1199C7A1742A}" srcId="{14DCC6FC-70C3-47FC-B715-020E1348C782}" destId="{15BEE2DE-C222-4BC5-8D59-25176EA7238B}" srcOrd="0" destOrd="0" parTransId="{A7515A08-E339-4D6D-8275-75A3B0260BA7}" sibTransId="{FC249A8C-3592-4A2F-9813-017EC2E8F53C}"/>
    <dgm:cxn modelId="{4C7CD66D-C4AB-4234-84B2-5D46AF523B1F}" type="presOf" srcId="{90EDDD17-BB96-4CEE-BA17-B775F22CB1C7}" destId="{EB4912CA-7354-42D4-82EF-714F5D651D23}" srcOrd="0" destOrd="0" presId="urn:microsoft.com/office/officeart/2005/8/layout/vList6"/>
    <dgm:cxn modelId="{6E12E2D7-C039-4662-AA78-78E8C28005BE}" srcId="{C30DF693-38FB-40B5-8AE3-06E63CFF845D}" destId="{90EDDD17-BB96-4CEE-BA17-B775F22CB1C7}" srcOrd="0" destOrd="0" parTransId="{2AD3CA40-D001-4B13-BC81-BC1C957E7C8F}" sibTransId="{18E320E5-CFB6-4FC9-939A-CD8647A31479}"/>
    <dgm:cxn modelId="{EAF3F4DE-B2F5-4D4C-872C-C7056797A3B8}" srcId="{C2DD8110-002C-424D-A328-17844DB04ED1}" destId="{14DCC6FC-70C3-47FC-B715-020E1348C782}" srcOrd="1" destOrd="0" parTransId="{7E5DB606-1207-4CC1-963F-57F18928EE96}" sibTransId="{89E20869-F8C3-4A26-B0F2-0B32A7223BCE}"/>
    <dgm:cxn modelId="{71B668F1-B26D-4B3A-9E75-45CAF8EAB8FA}" type="presOf" srcId="{14DCC6FC-70C3-47FC-B715-020E1348C782}" destId="{4EB2E75B-D856-4C21-A668-8D5EC550D684}" srcOrd="0" destOrd="0" presId="urn:microsoft.com/office/officeart/2005/8/layout/vList6"/>
    <dgm:cxn modelId="{7A1E6EF1-416F-4FF4-8315-ED625C96881F}" srcId="{C2DD8110-002C-424D-A328-17844DB04ED1}" destId="{C30DF693-38FB-40B5-8AE3-06E63CFF845D}" srcOrd="0" destOrd="0" parTransId="{FABA74E1-F2A7-45DB-AC07-E9F93485D3EC}" sibTransId="{0CAE1D98-54A7-438A-87C9-1126AC5F812F}"/>
    <dgm:cxn modelId="{012A51FA-25EE-432D-8181-708CF74A9D08}" type="presParOf" srcId="{89E8CACE-E6C0-4087-B6F2-979B9874CF26}" destId="{2816F26D-964C-42BF-8AE1-6F3861DBC5E3}" srcOrd="0" destOrd="0" presId="urn:microsoft.com/office/officeart/2005/8/layout/vList6"/>
    <dgm:cxn modelId="{D4FAFB05-D2AB-4272-8D65-F6C9FBB726B4}" type="presParOf" srcId="{2816F26D-964C-42BF-8AE1-6F3861DBC5E3}" destId="{9D0DBD0D-B502-41DA-A71C-5C55E76D3C21}" srcOrd="0" destOrd="0" presId="urn:microsoft.com/office/officeart/2005/8/layout/vList6"/>
    <dgm:cxn modelId="{FF80E7E7-7EB7-4911-9EDC-472E7DF1251F}" type="presParOf" srcId="{2816F26D-964C-42BF-8AE1-6F3861DBC5E3}" destId="{EB4912CA-7354-42D4-82EF-714F5D651D23}" srcOrd="1" destOrd="0" presId="urn:microsoft.com/office/officeart/2005/8/layout/vList6"/>
    <dgm:cxn modelId="{D4CA62A2-6EEA-4B75-9A2C-46BBEBC465D1}" type="presParOf" srcId="{89E8CACE-E6C0-4087-B6F2-979B9874CF26}" destId="{EA08292D-8FC7-4BA8-991E-628836810B24}" srcOrd="1" destOrd="0" presId="urn:microsoft.com/office/officeart/2005/8/layout/vList6"/>
    <dgm:cxn modelId="{D4EC8058-AC1D-4E5F-B277-4E6C132136C6}" type="presParOf" srcId="{89E8CACE-E6C0-4087-B6F2-979B9874CF26}" destId="{E6AB1309-A6E1-43E8-BCF4-B2F156B38FDE}" srcOrd="2" destOrd="0" presId="urn:microsoft.com/office/officeart/2005/8/layout/vList6"/>
    <dgm:cxn modelId="{ABB978DF-9602-49A6-B497-5A71EA1CCAB8}" type="presParOf" srcId="{E6AB1309-A6E1-43E8-BCF4-B2F156B38FDE}" destId="{4EB2E75B-D856-4C21-A668-8D5EC550D684}" srcOrd="0" destOrd="0" presId="urn:microsoft.com/office/officeart/2005/8/layout/vList6"/>
    <dgm:cxn modelId="{77297A82-9669-4C84-B6D1-3F184C20DE5D}" type="presParOf" srcId="{E6AB1309-A6E1-43E8-BCF4-B2F156B38FDE}" destId="{ACC913EB-A3E2-4705-AB18-B11C1E53F9D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F137FF-D6E4-404F-8D2C-FF5E0A38BE70}" type="doc">
      <dgm:prSet loTypeId="urn:microsoft.com/office/officeart/2005/8/layout/vList6" loCatId="process" qsTypeId="urn:microsoft.com/office/officeart/2005/8/quickstyle/simple4" qsCatId="simple" csTypeId="urn:microsoft.com/office/officeart/2005/8/colors/accent3_5" csCatId="accent3" phldr="1"/>
      <dgm:spPr/>
      <dgm:t>
        <a:bodyPr/>
        <a:lstStyle/>
        <a:p>
          <a:endParaRPr lang="en-IN"/>
        </a:p>
      </dgm:t>
    </dgm:pt>
    <dgm:pt modelId="{3FCF0CB2-7AED-4F94-BA31-AA99DC2C1A41}">
      <dgm:prSet phldrT="[Text]" custT="1"/>
      <dgm:spPr/>
      <dgm:t>
        <a:bodyPr/>
        <a:lstStyle/>
        <a:p>
          <a:r>
            <a:rPr lang="en-IN" sz="3000" dirty="0">
              <a:latin typeface="Eras Demi ITC" panose="020B0805030504020804" pitchFamily="34" charset="0"/>
            </a:rPr>
            <a:t>Benefits</a:t>
          </a:r>
        </a:p>
      </dgm:t>
    </dgm:pt>
    <dgm:pt modelId="{9FB9A983-7CDC-4ADD-AF3E-1742AB19B29C}" type="parTrans" cxnId="{27D89E7E-27CB-4CD7-8B65-7077052929D5}">
      <dgm:prSet/>
      <dgm:spPr/>
      <dgm:t>
        <a:bodyPr/>
        <a:lstStyle/>
        <a:p>
          <a:endParaRPr lang="en-IN"/>
        </a:p>
      </dgm:t>
    </dgm:pt>
    <dgm:pt modelId="{D63C8F9C-8F6C-4A69-AFE9-7CC6A2381B4C}" type="sibTrans" cxnId="{27D89E7E-27CB-4CD7-8B65-7077052929D5}">
      <dgm:prSet/>
      <dgm:spPr/>
      <dgm:t>
        <a:bodyPr/>
        <a:lstStyle/>
        <a:p>
          <a:endParaRPr lang="en-IN"/>
        </a:p>
      </dgm:t>
    </dgm:pt>
    <dgm:pt modelId="{2898E976-76D0-46B7-9537-0263929F43C6}">
      <dgm:prSet phldrT="[Text]" custT="1"/>
      <dgm:spPr/>
      <dgm:t>
        <a:bodyPr/>
        <a:lstStyle/>
        <a:p>
          <a:r>
            <a:rPr lang="en-IN" sz="2200" dirty="0">
              <a:latin typeface="Georgia" panose="02040502050405020303" pitchFamily="18" charset="0"/>
            </a:rPr>
            <a:t>Investment in the future possibility of expansion in the global market and establishing a brand. Maximisation of this golden opportunity after extensive research.</a:t>
          </a:r>
        </a:p>
      </dgm:t>
    </dgm:pt>
    <dgm:pt modelId="{A8A1E15C-4924-44D2-BD93-A9A7924A629E}" type="parTrans" cxnId="{39E1CD48-ABBB-4A72-911A-090886B22859}">
      <dgm:prSet/>
      <dgm:spPr/>
      <dgm:t>
        <a:bodyPr/>
        <a:lstStyle/>
        <a:p>
          <a:endParaRPr lang="en-IN"/>
        </a:p>
      </dgm:t>
    </dgm:pt>
    <dgm:pt modelId="{3BFD6427-CF7D-4C1B-AAA6-E5A104B9AA9C}" type="sibTrans" cxnId="{39E1CD48-ABBB-4A72-911A-090886B22859}">
      <dgm:prSet/>
      <dgm:spPr/>
      <dgm:t>
        <a:bodyPr/>
        <a:lstStyle/>
        <a:p>
          <a:endParaRPr lang="en-IN"/>
        </a:p>
      </dgm:t>
    </dgm:pt>
    <dgm:pt modelId="{CAB15AE5-7870-4E26-A0A8-90BDCD6B16F8}">
      <dgm:prSet phldrT="[Text]"/>
      <dgm:spPr/>
      <dgm:t>
        <a:bodyPr/>
        <a:lstStyle/>
        <a:p>
          <a:endParaRPr lang="en-IN" sz="4000" dirty="0">
            <a:latin typeface="Georgia" panose="02040502050405020303" pitchFamily="18" charset="0"/>
          </a:endParaRPr>
        </a:p>
      </dgm:t>
    </dgm:pt>
    <dgm:pt modelId="{425ED746-709B-4373-A2F9-8977B4D69292}" type="parTrans" cxnId="{BFCF2CF3-376B-4B36-8FAF-9D02613308FA}">
      <dgm:prSet/>
      <dgm:spPr/>
      <dgm:t>
        <a:bodyPr/>
        <a:lstStyle/>
        <a:p>
          <a:endParaRPr lang="en-IN"/>
        </a:p>
      </dgm:t>
    </dgm:pt>
    <dgm:pt modelId="{F41D3BED-6B89-4915-9630-EB71E03A03BD}" type="sibTrans" cxnId="{BFCF2CF3-376B-4B36-8FAF-9D02613308FA}">
      <dgm:prSet/>
      <dgm:spPr/>
      <dgm:t>
        <a:bodyPr/>
        <a:lstStyle/>
        <a:p>
          <a:endParaRPr lang="en-IN"/>
        </a:p>
      </dgm:t>
    </dgm:pt>
    <dgm:pt modelId="{F1C7BF4B-B535-4AF6-99D9-FC243FCFBBA1}" type="pres">
      <dgm:prSet presAssocID="{DEF137FF-D6E4-404F-8D2C-FF5E0A38BE70}" presName="Name0" presStyleCnt="0">
        <dgm:presLayoutVars>
          <dgm:dir/>
          <dgm:animLvl val="lvl"/>
          <dgm:resizeHandles/>
        </dgm:presLayoutVars>
      </dgm:prSet>
      <dgm:spPr/>
    </dgm:pt>
    <dgm:pt modelId="{A9B47F6F-86DD-4006-BB9B-840767371372}" type="pres">
      <dgm:prSet presAssocID="{3FCF0CB2-7AED-4F94-BA31-AA99DC2C1A41}" presName="linNode" presStyleCnt="0"/>
      <dgm:spPr/>
    </dgm:pt>
    <dgm:pt modelId="{9D7A7F2B-2662-47CF-B50F-6AE6C3DA1C59}" type="pres">
      <dgm:prSet presAssocID="{3FCF0CB2-7AED-4F94-BA31-AA99DC2C1A41}" presName="parentShp" presStyleLbl="node1" presStyleIdx="0" presStyleCnt="1" custScaleX="52629" custScaleY="80920" custLinFactNeighborX="1404" custLinFactNeighborY="735">
        <dgm:presLayoutVars>
          <dgm:bulletEnabled val="1"/>
        </dgm:presLayoutVars>
      </dgm:prSet>
      <dgm:spPr/>
    </dgm:pt>
    <dgm:pt modelId="{A20B483E-8BF1-4301-8F03-C421E9EBF987}" type="pres">
      <dgm:prSet presAssocID="{3FCF0CB2-7AED-4F94-BA31-AA99DC2C1A41}" presName="childShp" presStyleLbl="bgAccFollowNode1" presStyleIdx="0" presStyleCnt="1" custScaleX="121794" custScaleY="100000" custLinFactNeighborX="2618" custLinFactNeighborY="3145">
        <dgm:presLayoutVars>
          <dgm:bulletEnabled val="1"/>
        </dgm:presLayoutVars>
      </dgm:prSet>
      <dgm:spPr/>
    </dgm:pt>
  </dgm:ptLst>
  <dgm:cxnLst>
    <dgm:cxn modelId="{118B4C19-38B1-48E6-9ADE-6759EF56DC4C}" type="presOf" srcId="{DEF137FF-D6E4-404F-8D2C-FF5E0A38BE70}" destId="{F1C7BF4B-B535-4AF6-99D9-FC243FCFBBA1}" srcOrd="0" destOrd="0" presId="urn:microsoft.com/office/officeart/2005/8/layout/vList6"/>
    <dgm:cxn modelId="{50F2BF47-EA3D-4D14-AF06-ABA7209B5733}" type="presOf" srcId="{2898E976-76D0-46B7-9537-0263929F43C6}" destId="{A20B483E-8BF1-4301-8F03-C421E9EBF987}" srcOrd="0" destOrd="0" presId="urn:microsoft.com/office/officeart/2005/8/layout/vList6"/>
    <dgm:cxn modelId="{39E1CD48-ABBB-4A72-911A-090886B22859}" srcId="{3FCF0CB2-7AED-4F94-BA31-AA99DC2C1A41}" destId="{2898E976-76D0-46B7-9537-0263929F43C6}" srcOrd="0" destOrd="0" parTransId="{A8A1E15C-4924-44D2-BD93-A9A7924A629E}" sibTransId="{3BFD6427-CF7D-4C1B-AAA6-E5A104B9AA9C}"/>
    <dgm:cxn modelId="{27D89E7E-27CB-4CD7-8B65-7077052929D5}" srcId="{DEF137FF-D6E4-404F-8D2C-FF5E0A38BE70}" destId="{3FCF0CB2-7AED-4F94-BA31-AA99DC2C1A41}" srcOrd="0" destOrd="0" parTransId="{9FB9A983-7CDC-4ADD-AF3E-1742AB19B29C}" sibTransId="{D63C8F9C-8F6C-4A69-AFE9-7CC6A2381B4C}"/>
    <dgm:cxn modelId="{2B5C36BD-16A3-4EDB-9C8B-16A5E363C8E7}" type="presOf" srcId="{3FCF0CB2-7AED-4F94-BA31-AA99DC2C1A41}" destId="{9D7A7F2B-2662-47CF-B50F-6AE6C3DA1C59}" srcOrd="0" destOrd="0" presId="urn:microsoft.com/office/officeart/2005/8/layout/vList6"/>
    <dgm:cxn modelId="{BFCF2CF3-376B-4B36-8FAF-9D02613308FA}" srcId="{3FCF0CB2-7AED-4F94-BA31-AA99DC2C1A41}" destId="{CAB15AE5-7870-4E26-A0A8-90BDCD6B16F8}" srcOrd="1" destOrd="0" parTransId="{425ED746-709B-4373-A2F9-8977B4D69292}" sibTransId="{F41D3BED-6B89-4915-9630-EB71E03A03BD}"/>
    <dgm:cxn modelId="{EAD9C6FF-3057-4928-B94B-85B37538C8E5}" type="presOf" srcId="{CAB15AE5-7870-4E26-A0A8-90BDCD6B16F8}" destId="{A20B483E-8BF1-4301-8F03-C421E9EBF987}" srcOrd="0" destOrd="1" presId="urn:microsoft.com/office/officeart/2005/8/layout/vList6"/>
    <dgm:cxn modelId="{E837E1A7-8FA0-4781-804F-434030D1BE5F}" type="presParOf" srcId="{F1C7BF4B-B535-4AF6-99D9-FC243FCFBBA1}" destId="{A9B47F6F-86DD-4006-BB9B-840767371372}" srcOrd="0" destOrd="0" presId="urn:microsoft.com/office/officeart/2005/8/layout/vList6"/>
    <dgm:cxn modelId="{A8A7924E-A5C6-4D93-BD6F-00EF57DDEFF0}" type="presParOf" srcId="{A9B47F6F-86DD-4006-BB9B-840767371372}" destId="{9D7A7F2B-2662-47CF-B50F-6AE6C3DA1C59}" srcOrd="0" destOrd="0" presId="urn:microsoft.com/office/officeart/2005/8/layout/vList6"/>
    <dgm:cxn modelId="{4F4EC341-8A09-47DA-A112-D66625D5316C}" type="presParOf" srcId="{A9B47F6F-86DD-4006-BB9B-840767371372}" destId="{A20B483E-8BF1-4301-8F03-C421E9EBF987}"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912CA-7354-42D4-82EF-714F5D651D23}">
      <dsp:nvSpPr>
        <dsp:cNvPr id="0" name=""/>
        <dsp:cNvSpPr/>
      </dsp:nvSpPr>
      <dsp:spPr>
        <a:xfrm>
          <a:off x="2174251" y="0"/>
          <a:ext cx="6664933" cy="1663898"/>
        </a:xfrm>
        <a:prstGeom prst="rightArrow">
          <a:avLst>
            <a:gd name="adj1" fmla="val 75000"/>
            <a:gd name="adj2" fmla="val 50000"/>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dirty="0">
              <a:latin typeface="Georgia" panose="02040502050405020303" pitchFamily="18" charset="0"/>
            </a:rPr>
            <a:t>Strategies a plan for Cure&amp; Pharma Inc to launch their new COVID-19 vaccine program across the globe with profitable manufacturing and supply chain solutions.</a:t>
          </a:r>
        </a:p>
      </dsp:txBody>
      <dsp:txXfrm>
        <a:off x="2174251" y="207987"/>
        <a:ext cx="6040971" cy="1247924"/>
      </dsp:txXfrm>
    </dsp:sp>
    <dsp:sp modelId="{9D0DBD0D-B502-41DA-A71C-5C55E76D3C21}">
      <dsp:nvSpPr>
        <dsp:cNvPr id="0" name=""/>
        <dsp:cNvSpPr/>
      </dsp:nvSpPr>
      <dsp:spPr>
        <a:xfrm>
          <a:off x="284460" y="166874"/>
          <a:ext cx="1869435" cy="1313165"/>
        </a:xfrm>
        <a:prstGeom prst="roundRect">
          <a:avLst/>
        </a:prstGeom>
        <a:gradFill rotWithShape="0">
          <a:gsLst>
            <a:gs pos="0">
              <a:schemeClr val="accent3">
                <a:alpha val="90000"/>
                <a:hueOff val="0"/>
                <a:satOff val="0"/>
                <a:lumOff val="0"/>
                <a:alphaOff val="0"/>
                <a:shade val="85000"/>
              </a:schemeClr>
            </a:gs>
            <a:gs pos="100000">
              <a:schemeClr val="accent3">
                <a:alpha val="90000"/>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Eras Demi ITC" panose="020B0805030504020804" pitchFamily="34" charset="0"/>
            </a:rPr>
            <a:t>Problem</a:t>
          </a:r>
          <a:r>
            <a:rPr lang="en-IN" sz="3200" kern="1200" dirty="0">
              <a:latin typeface="Eras Demi ITC" panose="020B0805030504020804" pitchFamily="34" charset="0"/>
            </a:rPr>
            <a:t> </a:t>
          </a:r>
        </a:p>
      </dsp:txBody>
      <dsp:txXfrm>
        <a:off x="348563" y="230977"/>
        <a:ext cx="1741229" cy="1184959"/>
      </dsp:txXfrm>
    </dsp:sp>
    <dsp:sp modelId="{ACC913EB-A3E2-4705-AB18-B11C1E53F9D0}">
      <dsp:nvSpPr>
        <dsp:cNvPr id="0" name=""/>
        <dsp:cNvSpPr/>
      </dsp:nvSpPr>
      <dsp:spPr>
        <a:xfrm>
          <a:off x="2326690" y="1831141"/>
          <a:ext cx="6766486" cy="1663898"/>
        </a:xfrm>
        <a:prstGeom prst="rightArrow">
          <a:avLst>
            <a:gd name="adj1" fmla="val 75000"/>
            <a:gd name="adj2" fmla="val 50000"/>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IN" sz="2000" kern="1200" dirty="0">
              <a:latin typeface="Georgia" panose="02040502050405020303" pitchFamily="18" charset="0"/>
            </a:rPr>
            <a:t>The use of existing manufacturing, fill-finish and distribution capabilities of strategically chosen countries to support an efficient roll-out of vaccines against COVID-19.Use third party manufacturing and distribution capabilities effectively.</a:t>
          </a:r>
        </a:p>
      </dsp:txBody>
      <dsp:txXfrm>
        <a:off x="2326690" y="2039128"/>
        <a:ext cx="6142524" cy="1247924"/>
      </dsp:txXfrm>
    </dsp:sp>
    <dsp:sp modelId="{4EB2E75B-D856-4C21-A668-8D5EC550D684}">
      <dsp:nvSpPr>
        <dsp:cNvPr id="0" name=""/>
        <dsp:cNvSpPr/>
      </dsp:nvSpPr>
      <dsp:spPr>
        <a:xfrm>
          <a:off x="353269" y="1989217"/>
          <a:ext cx="1910181" cy="1323231"/>
        </a:xfrm>
        <a:prstGeom prst="roundRect">
          <a:avLst/>
        </a:prstGeom>
        <a:gradFill rotWithShape="0">
          <a:gsLst>
            <a:gs pos="0">
              <a:schemeClr val="accent3">
                <a:alpha val="90000"/>
                <a:hueOff val="0"/>
                <a:satOff val="0"/>
                <a:lumOff val="0"/>
                <a:alphaOff val="-40000"/>
                <a:shade val="85000"/>
              </a:schemeClr>
            </a:gs>
            <a:gs pos="100000">
              <a:schemeClr val="accent3">
                <a:alpha val="90000"/>
                <a:hueOff val="0"/>
                <a:satOff val="0"/>
                <a:lumOff val="0"/>
                <a:alphaOff val="-4000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Eras Demi ITC" panose="020B0805030504020804" pitchFamily="34" charset="0"/>
            </a:rPr>
            <a:t>Solution</a:t>
          </a:r>
        </a:p>
      </dsp:txBody>
      <dsp:txXfrm>
        <a:off x="417864" y="2053812"/>
        <a:ext cx="1780991" cy="1194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B483E-8BF1-4301-8F03-C421E9EBF987}">
      <dsp:nvSpPr>
        <dsp:cNvPr id="0" name=""/>
        <dsp:cNvSpPr/>
      </dsp:nvSpPr>
      <dsp:spPr>
        <a:xfrm>
          <a:off x="2289182" y="1577"/>
          <a:ext cx="6682106" cy="1613861"/>
        </a:xfrm>
        <a:prstGeom prst="rightArrow">
          <a:avLst>
            <a:gd name="adj1" fmla="val 75000"/>
            <a:gd name="adj2" fmla="val 50000"/>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dirty="0">
              <a:latin typeface="Georgia" panose="02040502050405020303" pitchFamily="18" charset="0"/>
            </a:rPr>
            <a:t>Investment in the future possibility of expansion in the global market and establishing a brand. Maximisation of this golden opportunity after extensive research.</a:t>
          </a:r>
        </a:p>
        <a:p>
          <a:pPr marL="285750" lvl="1" indent="-285750" algn="l" defTabSz="1778000">
            <a:lnSpc>
              <a:spcPct val="90000"/>
            </a:lnSpc>
            <a:spcBef>
              <a:spcPct val="0"/>
            </a:spcBef>
            <a:spcAft>
              <a:spcPct val="15000"/>
            </a:spcAft>
            <a:buChar char="•"/>
          </a:pPr>
          <a:endParaRPr lang="en-IN" sz="4000" kern="1200" dirty="0">
            <a:latin typeface="Georgia" panose="02040502050405020303" pitchFamily="18" charset="0"/>
          </a:endParaRPr>
        </a:p>
      </dsp:txBody>
      <dsp:txXfrm>
        <a:off x="2289182" y="203310"/>
        <a:ext cx="6076908" cy="1210395"/>
      </dsp:txXfrm>
    </dsp:sp>
    <dsp:sp modelId="{9D7A7F2B-2662-47CF-B50F-6AE6C3DA1C59}">
      <dsp:nvSpPr>
        <dsp:cNvPr id="0" name=""/>
        <dsp:cNvSpPr/>
      </dsp:nvSpPr>
      <dsp:spPr>
        <a:xfrm>
          <a:off x="345496" y="166613"/>
          <a:ext cx="1924958" cy="1305936"/>
        </a:xfrm>
        <a:prstGeom prst="roundRect">
          <a:avLst/>
        </a:prstGeom>
        <a:gradFill rotWithShape="0">
          <a:gsLst>
            <a:gs pos="0">
              <a:schemeClr val="accent3">
                <a:alpha val="90000"/>
                <a:hueOff val="0"/>
                <a:satOff val="0"/>
                <a:lumOff val="0"/>
                <a:alphaOff val="0"/>
                <a:shade val="85000"/>
              </a:schemeClr>
            </a:gs>
            <a:gs pos="100000">
              <a:schemeClr val="accent3">
                <a:alpha val="90000"/>
                <a:hueOff val="0"/>
                <a:satOff val="0"/>
                <a:lumOff val="0"/>
                <a:alphaOff val="0"/>
                <a:tint val="90000"/>
                <a:alpha val="100000"/>
                <a:satMod val="180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Eras Demi ITC" panose="020B0805030504020804" pitchFamily="34" charset="0"/>
            </a:rPr>
            <a:t>Benefits</a:t>
          </a:r>
        </a:p>
      </dsp:txBody>
      <dsp:txXfrm>
        <a:off x="409247" y="230364"/>
        <a:ext cx="1797456" cy="117843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67C8B-8C20-463C-812A-F5A55F7CA918}" type="datetimeFigureOut">
              <a:rPr lang="en-IN" smtClean="0"/>
              <a:t>08-09-2020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F5149-C4BC-47D8-BC0E-85F143358285}" type="slidenum">
              <a:rPr lang="en-IN" smtClean="0"/>
              <a:t>‹#›</a:t>
            </a:fld>
            <a:endParaRPr lang="en-IN"/>
          </a:p>
        </p:txBody>
      </p:sp>
    </p:spTree>
    <p:extLst>
      <p:ext uri="{BB962C8B-B14F-4D97-AF65-F5344CB8AC3E}">
        <p14:creationId xmlns:p14="http://schemas.microsoft.com/office/powerpoint/2010/main" val="1335401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228605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9460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466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1561915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1733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651530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361243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422148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119180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00BAF-DE2E-4946-B5C4-FBC256606F17}" type="datetimeFigureOut">
              <a:rPr lang="en-IN" smtClean="0"/>
              <a:t>08-09-2020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76350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300BAF-DE2E-4946-B5C4-FBC256606F17}"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118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300BAF-DE2E-4946-B5C4-FBC256606F17}" type="datetimeFigureOut">
              <a:rPr lang="en-IN" smtClean="0"/>
              <a:t>08-09-2020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177230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300BAF-DE2E-4946-B5C4-FBC256606F17}" type="datetimeFigureOut">
              <a:rPr lang="en-IN" smtClean="0"/>
              <a:t>08-09-2020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169386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00BAF-DE2E-4946-B5C4-FBC256606F17}" type="datetimeFigureOut">
              <a:rPr lang="en-IN" smtClean="0"/>
              <a:t>08-09-2020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161153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300BAF-DE2E-4946-B5C4-FBC256606F17}" type="datetimeFigureOut">
              <a:rPr lang="en-IN" smtClean="0"/>
              <a:t>08-09-2020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25930-9ED6-424B-AF53-C1705F867C43}" type="slidenum">
              <a:rPr lang="en-IN" smtClean="0"/>
              <a:t>‹#›</a:t>
            </a:fld>
            <a:endParaRPr lang="en-IN"/>
          </a:p>
        </p:txBody>
      </p:sp>
    </p:spTree>
    <p:extLst>
      <p:ext uri="{BB962C8B-B14F-4D97-AF65-F5344CB8AC3E}">
        <p14:creationId xmlns:p14="http://schemas.microsoft.com/office/powerpoint/2010/main" val="20489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25930-9ED6-424B-AF53-C1705F867C43}" type="slidenum">
              <a:rPr lang="en-IN" smtClean="0"/>
              <a:t>‹#›</a:t>
            </a:fld>
            <a:endParaRPr lang="en-IN"/>
          </a:p>
        </p:txBody>
      </p:sp>
      <p:sp>
        <p:nvSpPr>
          <p:cNvPr id="5" name="Date Placeholder 4"/>
          <p:cNvSpPr>
            <a:spLocks noGrp="1"/>
          </p:cNvSpPr>
          <p:nvPr>
            <p:ph type="dt" sz="half" idx="10"/>
          </p:nvPr>
        </p:nvSpPr>
        <p:spPr/>
        <p:txBody>
          <a:bodyPr/>
          <a:lstStyle/>
          <a:p>
            <a:fld id="{32300BAF-DE2E-4946-B5C4-FBC256606F17}" type="datetimeFigureOut">
              <a:rPr lang="en-IN" smtClean="0"/>
              <a:t>08-09-2020</a:t>
            </a:fld>
            <a:endParaRPr lang="en-IN"/>
          </a:p>
        </p:txBody>
      </p:sp>
    </p:spTree>
    <p:extLst>
      <p:ext uri="{BB962C8B-B14F-4D97-AF65-F5344CB8AC3E}">
        <p14:creationId xmlns:p14="http://schemas.microsoft.com/office/powerpoint/2010/main" val="24685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300BAF-DE2E-4946-B5C4-FBC256606F17}" type="datetimeFigureOut">
              <a:rPr lang="en-IN" smtClean="0"/>
              <a:t>08-09-2020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F25930-9ED6-424B-AF53-C1705F867C43}" type="slidenum">
              <a:rPr lang="en-IN" smtClean="0"/>
              <a:t>‹#›</a:t>
            </a:fld>
            <a:endParaRPr lang="en-IN"/>
          </a:p>
        </p:txBody>
      </p:sp>
    </p:spTree>
    <p:extLst>
      <p:ext uri="{BB962C8B-B14F-4D97-AF65-F5344CB8AC3E}">
        <p14:creationId xmlns:p14="http://schemas.microsoft.com/office/powerpoint/2010/main" val="984905692"/>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ncbi.nlm.nih.gov/pubmed/12047509" TargetMode="External"/><Relationship Id="rId13" Type="http://schemas.openxmlformats.org/officeDocument/2006/relationships/hyperlink" Target="https://www.ncbi.nlm.nih.gov/pubmed/2133569" TargetMode="External"/><Relationship Id="rId3" Type="http://schemas.openxmlformats.org/officeDocument/2006/relationships/hyperlink" Target="https://scholar.google.com/scholar_lookup?journal=Annu+Rev+Public+Health&amp;title=Eradication+of+vaccine+preventable+diseases&amp;author=A+Hinman&amp;volume=20&amp;publication_year=1999&amp;pages=211-29&amp;pmid=10352857&amp;" TargetMode="External"/><Relationship Id="rId7" Type="http://schemas.openxmlformats.org/officeDocument/2006/relationships/hyperlink" Target="http://planningcommission.nic.in/reports/sereport/ser/vision2025/health.pdf" TargetMode="External"/><Relationship Id="rId12" Type="http://schemas.openxmlformats.org/officeDocument/2006/relationships/hyperlink" Target="http://www.icn.ch/matters_colds.htm" TargetMode="External"/><Relationship Id="rId2" Type="http://schemas.openxmlformats.org/officeDocument/2006/relationships/hyperlink" Target="https://www.ncbi.nlm.nih.gov/pubmed/10352857" TargetMode="External"/><Relationship Id="rId1" Type="http://schemas.openxmlformats.org/officeDocument/2006/relationships/slideLayout" Target="../slideLayouts/slideLayout7.xml"/><Relationship Id="rId6" Type="http://schemas.openxmlformats.org/officeDocument/2006/relationships/hyperlink" Target="https://scholar.google.com/scholar_lookup?journal=Bull+World+Health+Organ&amp;title=Evaluation+of+cold+chain+monitoring+in+Kelantan,+Malaysia&amp;author=K+Hanjeet&amp;author=MS+Lye&amp;author=M+Sinniah&amp;author=A+Schnur&amp;volume=74&amp;publication_year=1996&amp;pages=391-7&amp;pmid=8823961&amp;" TargetMode="External"/><Relationship Id="rId11" Type="http://schemas.openxmlformats.org/officeDocument/2006/relationships/hyperlink" Target="https://scholar.google.com/scholar_lookup?journal=Indian+Pediatr&amp;title=Evaluation+of+cold+chain+system+in+rural+areas+of+Haryana&amp;author=A+Aggarwal&amp;author=AJ+Singh&amp;volume=32&amp;publication_year=1995&amp;pages=31-4&amp;pmid=8617531&amp;" TargetMode="External"/><Relationship Id="rId5" Type="http://schemas.openxmlformats.org/officeDocument/2006/relationships/hyperlink" Target="https://www.ncbi.nlm.nih.gov/pubmed/8823961" TargetMode="External"/><Relationship Id="rId10" Type="http://schemas.openxmlformats.org/officeDocument/2006/relationships/hyperlink" Target="https://www.ncbi.nlm.nih.gov/pubmed/8617531" TargetMode="External"/><Relationship Id="rId4" Type="http://schemas.openxmlformats.org/officeDocument/2006/relationships/hyperlink" Target="https://www.ncbi.nlm.nih.gov/pmc/articles/PMC2486883/" TargetMode="External"/><Relationship Id="rId9" Type="http://schemas.openxmlformats.org/officeDocument/2006/relationships/hyperlink" Target="https://scholar.google.com/scholar_lookup?journal=Aust+J+Rural+Health&amp;title=Current+health+scenario+in+rural+India&amp;author=AV+Patil&amp;author=KV+Somasundaram&amp;author=RC+Goyal&amp;volume=10&amp;publication_year=2002&amp;pages=129&amp;pmid=12047509&amp;" TargetMode="External"/><Relationship Id="rId14" Type="http://schemas.openxmlformats.org/officeDocument/2006/relationships/hyperlink" Target="https://scholar.google.com/scholar_lookup?journal=Indian+J+Public+Health&amp;title=Logistics+management+in+Universal+Immunization+Programme&amp;author=D+Bachani&amp;author=RD+Bansal&amp;volume=34&amp;publication_year=1990&amp;pages=179-84&amp;pmid=2133569&am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livemint.com/companies/people/-covid-shows-drugmakers-need-to-collaborate-in-r-d-11597106165921.html" TargetMode="External"/><Relationship Id="rId3" Type="http://schemas.openxmlformats.org/officeDocument/2006/relationships/hyperlink" Target="https://covid19-projections.com/#current-us-projections" TargetMode="External"/><Relationship Id="rId7" Type="http://schemas.openxmlformats.org/officeDocument/2006/relationships/hyperlink" Target="https://health.economictimes.indiatimes.com/news/diagnostics/india-can-supply-potential-covid-19-vaccines-to-the-world/76367322" TargetMode="External"/><Relationship Id="rId2" Type="http://schemas.openxmlformats.org/officeDocument/2006/relationships/hyperlink" Target="https://www.orfonline.org/research/covid19-vaccine-development-access-and-distribution-in-the-indian-context-69538/" TargetMode="External"/><Relationship Id="rId1" Type="http://schemas.openxmlformats.org/officeDocument/2006/relationships/slideLayout" Target="../slideLayouts/slideLayout7.xml"/><Relationship Id="rId6" Type="http://schemas.openxmlformats.org/officeDocument/2006/relationships/hyperlink" Target="https://www.nature.com/articles/d41586-020-02507-x" TargetMode="External"/><Relationship Id="rId11" Type="http://schemas.openxmlformats.org/officeDocument/2006/relationships/hyperlink" Target="https://www.sciencedirect.com/science/article/pii/S0264410X20307957" TargetMode="External"/><Relationship Id="rId5" Type="http://schemas.openxmlformats.org/officeDocument/2006/relationships/hyperlink" Target="https://legacy.trade.gov/topmarkets/pdf/Pharmaceuticals_Top_Markets_Reports.pdf" TargetMode="External"/><Relationship Id="rId10" Type="http://schemas.openxmlformats.org/officeDocument/2006/relationships/hyperlink" Target="https://health.economictimes.indiatimes.com/news/pharma/indias-incentives-for-domestic-api-production-could-cut-supply-risk-fitch/77459098" TargetMode="External"/><Relationship Id="rId4" Type="http://schemas.openxmlformats.org/officeDocument/2006/relationships/hyperlink" Target="https://covid19-projections.com/#rest-of-world-summary" TargetMode="External"/><Relationship Id="rId9" Type="http://schemas.openxmlformats.org/officeDocument/2006/relationships/hyperlink" Target="https://health.economictimes.indiatimes.com/news/pharma/need-to-boost-local-api-production-for-india-to-become-self-reliant-in-coming-years-unichem/7744571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984D4E-D5B3-4E84-8BC5-6BB53C912996}"/>
              </a:ext>
            </a:extLst>
          </p:cNvPr>
          <p:cNvSpPr/>
          <p:nvPr/>
        </p:nvSpPr>
        <p:spPr>
          <a:xfrm>
            <a:off x="1365984" y="1120676"/>
            <a:ext cx="8220519" cy="178510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u="sng" cap="none" spc="0" dirty="0">
                <a:ln/>
                <a:solidFill>
                  <a:schemeClr val="accent2">
                    <a:lumMod val="50000"/>
                  </a:schemeClr>
                </a:solidFill>
                <a:effectLst/>
              </a:rPr>
              <a:t>PwC Challenge 2020</a:t>
            </a:r>
          </a:p>
          <a:p>
            <a:pPr algn="ctr"/>
            <a:r>
              <a:rPr lang="en-US" sz="4400" b="1" u="sng" dirty="0">
                <a:ln/>
                <a:solidFill>
                  <a:schemeClr val="accent2">
                    <a:lumMod val="50000"/>
                  </a:schemeClr>
                </a:solidFill>
              </a:rPr>
              <a:t>Team: CaseChasers</a:t>
            </a:r>
          </a:p>
        </p:txBody>
      </p:sp>
      <p:sp>
        <p:nvSpPr>
          <p:cNvPr id="7" name="Rectangle 6">
            <a:extLst>
              <a:ext uri="{FF2B5EF4-FFF2-40B4-BE49-F238E27FC236}">
                <a16:creationId xmlns:a16="http://schemas.microsoft.com/office/drawing/2014/main" id="{63DB6910-B8CF-4F08-826C-304118113FFA}"/>
              </a:ext>
            </a:extLst>
          </p:cNvPr>
          <p:cNvSpPr/>
          <p:nvPr/>
        </p:nvSpPr>
        <p:spPr>
          <a:xfrm>
            <a:off x="4437698" y="3429000"/>
            <a:ext cx="3743332" cy="230832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2">
                    <a:lumMod val="50000"/>
                  </a:schemeClr>
                </a:solidFill>
                <a:highlight>
                  <a:srgbClr val="00FF99"/>
                </a:highlight>
              </a:rPr>
              <a:t>Vedant Athavale</a:t>
            </a:r>
          </a:p>
          <a:p>
            <a:pPr algn="ctr"/>
            <a:r>
              <a:rPr lang="en-US" sz="3600" b="1" cap="none" spc="0" dirty="0">
                <a:ln/>
                <a:solidFill>
                  <a:schemeClr val="accent2">
                    <a:lumMod val="50000"/>
                  </a:schemeClr>
                </a:solidFill>
                <a:effectLst/>
                <a:highlight>
                  <a:srgbClr val="00FF99"/>
                </a:highlight>
              </a:rPr>
              <a:t>Ayushi Ghelani</a:t>
            </a:r>
          </a:p>
          <a:p>
            <a:pPr algn="ctr"/>
            <a:r>
              <a:rPr lang="en-US" sz="3600" b="1" dirty="0">
                <a:ln/>
                <a:solidFill>
                  <a:schemeClr val="accent2">
                    <a:lumMod val="50000"/>
                  </a:schemeClr>
                </a:solidFill>
                <a:highlight>
                  <a:srgbClr val="00FF99"/>
                </a:highlight>
              </a:rPr>
              <a:t>Ishika Chaudhari</a:t>
            </a:r>
          </a:p>
          <a:p>
            <a:pPr algn="ctr"/>
            <a:r>
              <a:rPr lang="en-US" sz="3600" b="1" cap="none" spc="0" dirty="0">
                <a:ln/>
                <a:solidFill>
                  <a:schemeClr val="accent2">
                    <a:lumMod val="50000"/>
                  </a:schemeClr>
                </a:solidFill>
                <a:effectLst/>
                <a:highlight>
                  <a:srgbClr val="00FF99"/>
                </a:highlight>
              </a:rPr>
              <a:t>Nikhil Jain</a:t>
            </a:r>
          </a:p>
        </p:txBody>
      </p:sp>
      <p:pic>
        <p:nvPicPr>
          <p:cNvPr id="5122" name="Picture 2" descr="VJTI College Logo Vector (.CDR) Free Download">
            <a:extLst>
              <a:ext uri="{FF2B5EF4-FFF2-40B4-BE49-F238E27FC236}">
                <a16:creationId xmlns:a16="http://schemas.microsoft.com/office/drawing/2014/main" id="{CCC499EC-2D63-4CB6-B5A9-6752F76F3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614" y="363066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9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403503-F823-4FBC-8C5F-E4E17619F698}"/>
              </a:ext>
            </a:extLst>
          </p:cNvPr>
          <p:cNvSpPr txBox="1"/>
          <p:nvPr/>
        </p:nvSpPr>
        <p:spPr>
          <a:xfrm>
            <a:off x="450979" y="74646"/>
            <a:ext cx="11290041" cy="7879080"/>
          </a:xfrm>
          <a:prstGeom prst="rect">
            <a:avLst/>
          </a:prstGeom>
          <a:noFill/>
        </p:spPr>
        <p:txBody>
          <a:bodyPr wrap="square" rtlCol="0">
            <a:spAutoFit/>
          </a:bodyPr>
          <a:lstStyle/>
          <a:p>
            <a:r>
              <a:rPr lang="en-IN" sz="3600" b="1" u="sng" dirty="0">
                <a:solidFill>
                  <a:schemeClr val="accent2">
                    <a:lumMod val="50000"/>
                  </a:schemeClr>
                </a:solidFill>
                <a:latin typeface="Georgia" panose="02040502050405020303" pitchFamily="18" charset="0"/>
              </a:rPr>
              <a:t>FOCUS: BRAZIL:     </a:t>
            </a:r>
          </a:p>
          <a:p>
            <a:endParaRPr lang="en-IN" dirty="0">
              <a:latin typeface="Georgia" panose="02040502050405020303" pitchFamily="18" charset="0"/>
            </a:endParaRPr>
          </a:p>
          <a:p>
            <a:r>
              <a:rPr lang="en-IN" sz="2000" b="1" u="sng" dirty="0">
                <a:highlight>
                  <a:srgbClr val="00FF99"/>
                </a:highlight>
                <a:latin typeface="Georgia" panose="02040502050405020303" pitchFamily="18" charset="0"/>
              </a:rPr>
              <a:t>KEY FACTORS:</a:t>
            </a:r>
          </a:p>
          <a:p>
            <a:pPr marL="285750" indent="-285750">
              <a:buFont typeface="Arial" panose="020B0604020202020204" pitchFamily="34" charset="0"/>
              <a:buChar char="•"/>
            </a:pPr>
            <a:r>
              <a:rPr lang="en-IN" b="0" i="0" dirty="0">
                <a:solidFill>
                  <a:srgbClr val="333333"/>
                </a:solidFill>
                <a:effectLst/>
                <a:latin typeface="Georgia" panose="02040502050405020303" pitchFamily="18" charset="0"/>
              </a:rPr>
              <a:t>Home to about 210 million people, Brazil has the capacity to make roughly 500 million vaccines per year. Under the current coronavirus vaccine deals Brazil has stakes in, Brazilian vaccine plants would initially handle the final stages of vaccine production after importing the raw materials, and later produce them entirely.</a:t>
            </a:r>
            <a:endParaRPr lang="en-IN" dirty="0">
              <a:latin typeface="Georgia" panose="02040502050405020303" pitchFamily="18" charset="0"/>
            </a:endParaRPr>
          </a:p>
          <a:p>
            <a:pPr marL="285750" indent="-285750">
              <a:buFont typeface="Arial" panose="020B0604020202020204" pitchFamily="34" charset="0"/>
              <a:buChar char="•"/>
            </a:pPr>
            <a:r>
              <a:rPr lang="en-IN" dirty="0">
                <a:latin typeface="Georgia" panose="02040502050405020303" pitchFamily="18" charset="0"/>
              </a:rPr>
              <a:t>Brazil currently has the third most cases of </a:t>
            </a:r>
            <a:r>
              <a:rPr lang="en-IN" dirty="0" err="1">
                <a:latin typeface="Georgia" panose="02040502050405020303" pitchFamily="18" charset="0"/>
              </a:rPr>
              <a:t>Covid</a:t>
            </a:r>
            <a:r>
              <a:rPr lang="en-IN" dirty="0">
                <a:latin typeface="Georgia" panose="02040502050405020303" pitchFamily="18" charset="0"/>
              </a:rPr>
              <a:t> behind USA and India.</a:t>
            </a:r>
          </a:p>
          <a:p>
            <a:pPr marL="285750" indent="-285750">
              <a:buFont typeface="Arial" panose="020B0604020202020204" pitchFamily="34" charset="0"/>
              <a:buChar char="•"/>
            </a:pPr>
            <a:r>
              <a:rPr lang="en-IN" dirty="0">
                <a:latin typeface="Georgia" panose="02040502050405020303" pitchFamily="18" charset="0"/>
              </a:rPr>
              <a:t>It is a densely populated </a:t>
            </a:r>
            <a:r>
              <a:rPr lang="en-IN" dirty="0" err="1">
                <a:latin typeface="Georgia" panose="02040502050405020303" pitchFamily="18" charset="0"/>
              </a:rPr>
              <a:t>latin</a:t>
            </a:r>
            <a:r>
              <a:rPr lang="en-IN" dirty="0">
                <a:latin typeface="Georgia" panose="02040502050405020303" pitchFamily="18" charset="0"/>
              </a:rPr>
              <a:t> American country with a developing economy</a:t>
            </a:r>
          </a:p>
          <a:p>
            <a:pPr marL="285750" indent="-285750">
              <a:buFont typeface="Arial" panose="020B0604020202020204" pitchFamily="34" charset="0"/>
              <a:buChar char="•"/>
            </a:pPr>
            <a:r>
              <a:rPr lang="en-IN" dirty="0">
                <a:latin typeface="Georgia" panose="02040502050405020303" pitchFamily="18" charset="0"/>
              </a:rPr>
              <a:t>Several multinational players including Pfizer and AstraZeneca are conducting trials in Brazil.</a:t>
            </a:r>
          </a:p>
          <a:p>
            <a:pPr marL="285750" indent="-285750">
              <a:buFont typeface="Arial" panose="020B0604020202020204" pitchFamily="34" charset="0"/>
              <a:buChar char="•"/>
            </a:pPr>
            <a:r>
              <a:rPr lang="en-IN" dirty="0">
                <a:latin typeface="Georgia" panose="02040502050405020303" pitchFamily="18" charset="0"/>
              </a:rPr>
              <a:t>It is prime hunting ground for potential vaccines due to the sheer quantity of cases.</a:t>
            </a:r>
          </a:p>
          <a:p>
            <a:pPr marL="285750" indent="-285750">
              <a:buFont typeface="Arial" panose="020B0604020202020204" pitchFamily="34" charset="0"/>
              <a:buChar char="•"/>
            </a:pPr>
            <a:r>
              <a:rPr lang="en-IN" dirty="0">
                <a:latin typeface="Georgia" panose="02040502050405020303" pitchFamily="18" charset="0"/>
              </a:rPr>
              <a:t>Highly supportive government to vaccine development and trials, regularly signing deals.</a:t>
            </a:r>
          </a:p>
          <a:p>
            <a:endParaRPr lang="en-IN" dirty="0">
              <a:latin typeface="Georgia" panose="02040502050405020303" pitchFamily="18" charset="0"/>
            </a:endParaRPr>
          </a:p>
          <a:p>
            <a:r>
              <a:rPr lang="en-IN" sz="2000" b="1" u="sng" dirty="0">
                <a:highlight>
                  <a:srgbClr val="00FF99"/>
                </a:highlight>
                <a:latin typeface="Georgia" panose="02040502050405020303" pitchFamily="18" charset="0"/>
              </a:rPr>
              <a:t>THIRD PARTY MANUFACTURERS and POSSIBLE API PRODUCERS:</a:t>
            </a:r>
          </a:p>
          <a:p>
            <a:pPr marL="285750" indent="-285750">
              <a:buFont typeface="Arial" panose="020B0604020202020204" pitchFamily="34" charset="0"/>
              <a:buChar char="•"/>
            </a:pPr>
            <a:r>
              <a:rPr lang="en-IN" b="0" i="0" dirty="0">
                <a:solidFill>
                  <a:srgbClr val="111111"/>
                </a:solidFill>
                <a:effectLst/>
                <a:latin typeface="Georgia" panose="02040502050405020303" pitchFamily="18" charset="0"/>
              </a:rPr>
              <a:t>Brazil has a very well developed vaccine industry, with one of the best and most complete National Immunization Programs (PNI) of any developing country (Akira, 2009;Rahim et al., 2008). There are 181 biotechnology companies in Brazil, of which 39.4% are related to health (21.1% human health; 18.3% animal health) and 19.6% are related to inputs.</a:t>
            </a:r>
          </a:p>
          <a:p>
            <a:pPr marL="285750" indent="-285750">
              <a:buFont typeface="Arial" panose="020B0604020202020204" pitchFamily="34" charset="0"/>
              <a:buChar char="•"/>
            </a:pPr>
            <a:r>
              <a:rPr lang="pt-BR" b="0" i="0" dirty="0">
                <a:solidFill>
                  <a:srgbClr val="111111"/>
                </a:solidFill>
                <a:effectLst/>
                <a:latin typeface="Georgia" panose="02040502050405020303" pitchFamily="18" charset="0"/>
              </a:rPr>
              <a:t> Bio-Manguinhos (Rio de Janeiro) --</a:t>
            </a:r>
            <a:r>
              <a:rPr lang="en-IN" b="0" i="0" dirty="0">
                <a:solidFill>
                  <a:srgbClr val="333333"/>
                </a:solidFill>
                <a:effectLst/>
                <a:latin typeface="Georgia" panose="02040502050405020303" pitchFamily="18" charset="0"/>
              </a:rPr>
              <a:t> 100 million doses of the vaccine by the beginning of next year.</a:t>
            </a:r>
            <a:endParaRPr lang="pt-BR" b="0" i="0" dirty="0">
              <a:solidFill>
                <a:srgbClr val="111111"/>
              </a:solidFill>
              <a:effectLst/>
              <a:latin typeface="Georgia" panose="02040502050405020303" pitchFamily="18" charset="0"/>
            </a:endParaRPr>
          </a:p>
          <a:p>
            <a:pPr marL="285750" indent="-285750">
              <a:buFont typeface="Arial" panose="020B0604020202020204" pitchFamily="34" charset="0"/>
              <a:buChar char="•"/>
            </a:pPr>
            <a:r>
              <a:rPr lang="pt-BR" b="0" i="0" dirty="0">
                <a:solidFill>
                  <a:srgbClr val="111111"/>
                </a:solidFill>
                <a:effectLst/>
                <a:latin typeface="Georgia" panose="02040502050405020303" pitchFamily="18" charset="0"/>
              </a:rPr>
              <a:t>The Butantan Institute (Sao Paulo)--</a:t>
            </a:r>
            <a:r>
              <a:rPr lang="en-IN" b="0" i="0" dirty="0">
                <a:solidFill>
                  <a:srgbClr val="333333"/>
                </a:solidFill>
                <a:effectLst/>
                <a:latin typeface="Georgia" panose="02040502050405020303" pitchFamily="18" charset="0"/>
              </a:rPr>
              <a:t> with 120 million doses of the vaccine by early 2021</a:t>
            </a:r>
            <a:endParaRPr lang="en-IN" dirty="0">
              <a:latin typeface="Georgia" panose="02040502050405020303" pitchFamily="18" charset="0"/>
            </a:endParaRPr>
          </a:p>
          <a:p>
            <a:pPr marL="285750" indent="-285750">
              <a:buFont typeface="Arial" panose="020B0604020202020204" pitchFamily="34" charset="0"/>
              <a:buChar char="•"/>
            </a:pPr>
            <a:r>
              <a:rPr lang="en-IN" dirty="0">
                <a:latin typeface="Georgia" panose="02040502050405020303" pitchFamily="18" charset="0"/>
              </a:rPr>
              <a:t>Ache labs, Sao Paulo</a:t>
            </a:r>
          </a:p>
          <a:p>
            <a:pPr marL="285750" indent="-285750">
              <a:buFont typeface="Arial" panose="020B0604020202020204" pitchFamily="34" charset="0"/>
              <a:buChar char="•"/>
            </a:pPr>
            <a:r>
              <a:rPr lang="en-IN" b="0" i="0" dirty="0" err="1">
                <a:solidFill>
                  <a:srgbClr val="151529"/>
                </a:solidFill>
                <a:effectLst/>
                <a:latin typeface="Georgia" panose="02040502050405020303" pitchFamily="18" charset="0"/>
              </a:rPr>
              <a:t>Fiocruz’s</a:t>
            </a:r>
            <a:r>
              <a:rPr lang="en-IN" b="0" i="0" dirty="0">
                <a:solidFill>
                  <a:srgbClr val="151529"/>
                </a:solidFill>
                <a:effectLst/>
                <a:latin typeface="Georgia" panose="02040502050405020303" pitchFamily="18" charset="0"/>
              </a:rPr>
              <a:t> Vaccine Manufacturing Centre, </a:t>
            </a:r>
            <a:r>
              <a:rPr lang="en-IN" b="0" i="0" dirty="0" err="1">
                <a:solidFill>
                  <a:srgbClr val="151529"/>
                </a:solidFill>
                <a:effectLst/>
                <a:latin typeface="Georgia" panose="02040502050405020303" pitchFamily="18" charset="0"/>
              </a:rPr>
              <a:t>Manguinhos</a:t>
            </a:r>
            <a:r>
              <a:rPr lang="en-IN" b="0" i="0" dirty="0">
                <a:solidFill>
                  <a:srgbClr val="151529"/>
                </a:solidFill>
                <a:effectLst/>
                <a:latin typeface="Georgia" panose="02040502050405020303" pitchFamily="18" charset="0"/>
              </a:rPr>
              <a:t>, Brazil by the Brazilian Government.</a:t>
            </a:r>
          </a:p>
          <a:p>
            <a:endParaRPr lang="en-IN" b="0" i="0" dirty="0">
              <a:solidFill>
                <a:srgbClr val="151529"/>
              </a:solidFill>
              <a:effectLst/>
              <a:latin typeface="Georgia" panose="02040502050405020303" pitchFamily="18" charset="0"/>
            </a:endParaRPr>
          </a:p>
          <a:p>
            <a:pPr marL="285750" indent="-285750">
              <a:buFont typeface="Arial" panose="020B0604020202020204" pitchFamily="34" charset="0"/>
              <a:buChar char="•"/>
            </a:pPr>
            <a:endParaRPr lang="en-IN" b="0" i="0" dirty="0">
              <a:solidFill>
                <a:srgbClr val="151529"/>
              </a:solidFill>
              <a:effectLst/>
              <a:latin typeface="Georgia" panose="02040502050405020303" pitchFamily="18" charset="0"/>
            </a:endParaRPr>
          </a:p>
          <a:p>
            <a:pPr marL="285750" indent="-285750">
              <a:buFont typeface="Arial" panose="020B0604020202020204" pitchFamily="34" charset="0"/>
              <a:buChar char="•"/>
            </a:pPr>
            <a:endParaRPr lang="en-IN" dirty="0">
              <a:latin typeface="Georgia" panose="02040502050405020303" pitchFamily="18" charset="0"/>
            </a:endParaRPr>
          </a:p>
          <a:p>
            <a:pPr marL="285750" indent="-285750">
              <a:buFont typeface="Arial" panose="020B0604020202020204" pitchFamily="34" charset="0"/>
              <a:buChar char="•"/>
            </a:pPr>
            <a:endParaRPr lang="en-IN" dirty="0">
              <a:latin typeface="Georgia" panose="02040502050405020303" pitchFamily="18" charset="0"/>
            </a:endParaRPr>
          </a:p>
          <a:p>
            <a:pPr marL="285750" indent="-285750">
              <a:buFont typeface="Arial" panose="020B0604020202020204" pitchFamily="34" charset="0"/>
              <a:buChar char="•"/>
            </a:pPr>
            <a:endParaRPr lang="en-IN" dirty="0">
              <a:latin typeface="Georgia" panose="02040502050405020303" pitchFamily="18" charset="0"/>
            </a:endParaRPr>
          </a:p>
        </p:txBody>
      </p:sp>
      <p:sp>
        <p:nvSpPr>
          <p:cNvPr id="3" name="AutoShape 4" descr="Flag of Brazil - Wikipedia">
            <a:extLst>
              <a:ext uri="{FF2B5EF4-FFF2-40B4-BE49-F238E27FC236}">
                <a16:creationId xmlns:a16="http://schemas.microsoft.com/office/drawing/2014/main" id="{58726F9D-363D-4C09-9FC1-7FA52161368F}"/>
              </a:ext>
            </a:extLst>
          </p:cNvPr>
          <p:cNvSpPr>
            <a:spLocks noChangeAspect="1" noChangeArrowheads="1"/>
          </p:cNvSpPr>
          <p:nvPr/>
        </p:nvSpPr>
        <p:spPr bwMode="auto">
          <a:xfrm>
            <a:off x="5943600" y="3276600"/>
            <a:ext cx="304800" cy="2624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8 Cool Facts about the Brazilian Flag">
            <a:extLst>
              <a:ext uri="{FF2B5EF4-FFF2-40B4-BE49-F238E27FC236}">
                <a16:creationId xmlns:a16="http://schemas.microsoft.com/office/drawing/2014/main" id="{CE060144-6FF4-49CD-8DDF-B4721326C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085" y="74646"/>
            <a:ext cx="1654629" cy="1158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31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12519268-808A-431D-8A6D-24D6AFEA2DE1}"/>
              </a:ext>
            </a:extLst>
          </p:cNvPr>
          <p:cNvSpPr txBox="1">
            <a:spLocks/>
          </p:cNvSpPr>
          <p:nvPr/>
        </p:nvSpPr>
        <p:spPr>
          <a:xfrm>
            <a:off x="710277" y="1469004"/>
            <a:ext cx="9481528" cy="4674102"/>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a:pPr>
            <a:r>
              <a:rPr lang="en-US" dirty="0">
                <a:latin typeface="Georgia" panose="02040502050405020303" pitchFamily="18" charset="0"/>
              </a:rPr>
              <a:t> Hinman A. Eradication of vaccine preventable diseases. </a:t>
            </a:r>
            <a:r>
              <a:rPr lang="en-US" dirty="0" err="1">
                <a:latin typeface="Georgia" panose="02040502050405020303" pitchFamily="18" charset="0"/>
              </a:rPr>
              <a:t>Annu</a:t>
            </a:r>
            <a:r>
              <a:rPr lang="en-US" dirty="0">
                <a:latin typeface="Georgia" panose="02040502050405020303" pitchFamily="18" charset="0"/>
              </a:rPr>
              <a:t> Rev Public Health. 1999;20:211–29. [</a:t>
            </a:r>
            <a:r>
              <a:rPr lang="en-US" dirty="0">
                <a:latin typeface="Georgia" panose="02040502050405020303" pitchFamily="18" charset="0"/>
                <a:hlinkClick r:id="rId2"/>
              </a:rPr>
              <a:t>PubMed</a:t>
            </a:r>
            <a:r>
              <a:rPr lang="en-US" dirty="0">
                <a:latin typeface="Georgia" panose="02040502050405020303" pitchFamily="18" charset="0"/>
              </a:rPr>
              <a:t>] [</a:t>
            </a:r>
            <a:r>
              <a:rPr lang="en-US" dirty="0">
                <a:latin typeface="Georgia" panose="02040502050405020303" pitchFamily="18" charset="0"/>
                <a:hlinkClick r:id="rId3"/>
              </a:rPr>
              <a:t>Google Scholar</a:t>
            </a:r>
            <a:r>
              <a:rPr lang="en-US" dirty="0">
                <a:latin typeface="Georgia" panose="02040502050405020303" pitchFamily="18" charset="0"/>
              </a:rPr>
              <a:t>]</a:t>
            </a:r>
          </a:p>
          <a:p>
            <a:pPr>
              <a:buFont typeface="+mj-lt"/>
              <a:buAutoNum type="arabicPeriod"/>
            </a:pPr>
            <a:r>
              <a:rPr lang="en-US" dirty="0" err="1">
                <a:latin typeface="Georgia" panose="02040502050405020303" pitchFamily="18" charset="0"/>
              </a:rPr>
              <a:t>Hanjeet</a:t>
            </a:r>
            <a:r>
              <a:rPr lang="en-US" dirty="0">
                <a:latin typeface="Georgia" panose="02040502050405020303" pitchFamily="18" charset="0"/>
              </a:rPr>
              <a:t> K, Lye MS, </a:t>
            </a:r>
            <a:r>
              <a:rPr lang="en-US" dirty="0" err="1">
                <a:latin typeface="Georgia" panose="02040502050405020303" pitchFamily="18" charset="0"/>
              </a:rPr>
              <a:t>Sinniah</a:t>
            </a:r>
            <a:r>
              <a:rPr lang="en-US" dirty="0">
                <a:latin typeface="Georgia" panose="02040502050405020303" pitchFamily="18" charset="0"/>
              </a:rPr>
              <a:t> M, </a:t>
            </a:r>
            <a:r>
              <a:rPr lang="en-US" dirty="0" err="1">
                <a:latin typeface="Georgia" panose="02040502050405020303" pitchFamily="18" charset="0"/>
              </a:rPr>
              <a:t>Schnur</a:t>
            </a:r>
            <a:r>
              <a:rPr lang="en-US" dirty="0">
                <a:latin typeface="Georgia" panose="02040502050405020303" pitchFamily="18" charset="0"/>
              </a:rPr>
              <a:t> A. Evaluation of cold chain monitoring in Kelantan, Malaysia. Bull World Health Organ. 1996;74:391–7. [</a:t>
            </a:r>
            <a:r>
              <a:rPr lang="en-US" dirty="0">
                <a:latin typeface="Georgia" panose="02040502050405020303" pitchFamily="18" charset="0"/>
                <a:hlinkClick r:id="rId4"/>
              </a:rPr>
              <a:t>PMC free article</a:t>
            </a:r>
            <a:r>
              <a:rPr lang="en-US" dirty="0">
                <a:latin typeface="Georgia" panose="02040502050405020303" pitchFamily="18" charset="0"/>
              </a:rPr>
              <a:t>] [</a:t>
            </a:r>
            <a:r>
              <a:rPr lang="en-US" dirty="0">
                <a:latin typeface="Georgia" panose="02040502050405020303" pitchFamily="18" charset="0"/>
                <a:hlinkClick r:id="rId5"/>
              </a:rPr>
              <a:t>PubMed</a:t>
            </a:r>
            <a:r>
              <a:rPr lang="en-US" dirty="0">
                <a:latin typeface="Georgia" panose="02040502050405020303" pitchFamily="18" charset="0"/>
              </a:rPr>
              <a:t>] [</a:t>
            </a:r>
            <a:r>
              <a:rPr lang="en-US" dirty="0">
                <a:latin typeface="Georgia" panose="02040502050405020303" pitchFamily="18" charset="0"/>
                <a:hlinkClick r:id="rId6"/>
              </a:rPr>
              <a:t>Google Scholar</a:t>
            </a:r>
            <a:r>
              <a:rPr lang="en-US" dirty="0">
                <a:latin typeface="Georgia" panose="02040502050405020303" pitchFamily="18" charset="0"/>
              </a:rPr>
              <a:t>]</a:t>
            </a:r>
          </a:p>
          <a:p>
            <a:pPr>
              <a:buFont typeface="+mj-lt"/>
              <a:buAutoNum type="arabicPeriod"/>
            </a:pPr>
            <a:r>
              <a:rPr lang="en-US" dirty="0">
                <a:latin typeface="Georgia" panose="02040502050405020303" pitchFamily="18" charset="0"/>
              </a:rPr>
              <a:t> </a:t>
            </a:r>
            <a:r>
              <a:rPr lang="en-US" dirty="0" err="1">
                <a:latin typeface="Georgia" panose="02040502050405020303" pitchFamily="18" charset="0"/>
              </a:rPr>
              <a:t>Srnivasan</a:t>
            </a:r>
            <a:r>
              <a:rPr lang="en-US" dirty="0">
                <a:latin typeface="Georgia" panose="02040502050405020303" pitchFamily="18" charset="0"/>
              </a:rPr>
              <a:t> R. Healthcare in India—2005; issues and prospects, 2003. [cited 2006 Sep 28]. Available from: URL: </a:t>
            </a:r>
            <a:r>
              <a:rPr lang="en-US" dirty="0">
                <a:latin typeface="Georgia" panose="02040502050405020303" pitchFamily="18" charset="0"/>
                <a:hlinkClick r:id="rId7"/>
              </a:rPr>
              <a:t>http://planningcommission.nic.in/reports/sereport/ser/vision2025/health.pdf</a:t>
            </a:r>
            <a:r>
              <a:rPr lang="en-US" dirty="0">
                <a:latin typeface="Georgia" panose="02040502050405020303" pitchFamily="18" charset="0"/>
              </a:rPr>
              <a:t>.</a:t>
            </a:r>
          </a:p>
          <a:p>
            <a:pPr>
              <a:buFont typeface="+mj-lt"/>
              <a:buAutoNum type="arabicPeriod"/>
            </a:pPr>
            <a:r>
              <a:rPr lang="en-US" dirty="0">
                <a:latin typeface="Georgia" panose="02040502050405020303" pitchFamily="18" charset="0"/>
              </a:rPr>
              <a:t>Patil AV, Somasundaram KV, Goyal RC. Current health scenario in rural India. Aust J Rural Health. 2002;10:129. [</a:t>
            </a:r>
            <a:r>
              <a:rPr lang="en-US" dirty="0">
                <a:latin typeface="Georgia" panose="02040502050405020303" pitchFamily="18" charset="0"/>
                <a:hlinkClick r:id="rId8"/>
              </a:rPr>
              <a:t>PubMed</a:t>
            </a:r>
            <a:r>
              <a:rPr lang="en-US" dirty="0">
                <a:latin typeface="Georgia" panose="02040502050405020303" pitchFamily="18" charset="0"/>
              </a:rPr>
              <a:t>] [</a:t>
            </a:r>
            <a:r>
              <a:rPr lang="en-US" dirty="0">
                <a:latin typeface="Georgia" panose="02040502050405020303" pitchFamily="18" charset="0"/>
                <a:hlinkClick r:id="rId9"/>
              </a:rPr>
              <a:t>Google Scholar</a:t>
            </a:r>
            <a:r>
              <a:rPr lang="en-US" dirty="0"/>
              <a:t>]</a:t>
            </a:r>
          </a:p>
          <a:p>
            <a:pPr>
              <a:buFont typeface="+mj-lt"/>
              <a:buAutoNum type="arabicPeriod"/>
            </a:pPr>
            <a:r>
              <a:rPr lang="en-US" dirty="0"/>
              <a:t>Aggarwal A, Singh AJ. Evaluation of cold chain system in rural areas of Haryana. Indian </a:t>
            </a:r>
            <a:r>
              <a:rPr lang="en-US" dirty="0" err="1"/>
              <a:t>Pediatr</a:t>
            </a:r>
            <a:r>
              <a:rPr lang="en-US" dirty="0"/>
              <a:t>. 1995;32:31–4. [</a:t>
            </a:r>
            <a:r>
              <a:rPr lang="en-US" dirty="0">
                <a:hlinkClick r:id="rId10"/>
              </a:rPr>
              <a:t>PubMed</a:t>
            </a:r>
            <a:r>
              <a:rPr lang="en-US" dirty="0"/>
              <a:t>] [</a:t>
            </a:r>
            <a:r>
              <a:rPr lang="en-US" dirty="0">
                <a:hlinkClick r:id="rId11"/>
              </a:rPr>
              <a:t>Google Scholar</a:t>
            </a:r>
            <a:r>
              <a:rPr lang="en-US" dirty="0"/>
              <a:t>]</a:t>
            </a:r>
          </a:p>
          <a:p>
            <a:pPr>
              <a:buFont typeface="+mj-lt"/>
              <a:buAutoNum type="arabicPeriod"/>
            </a:pPr>
            <a:r>
              <a:rPr lang="en-US" sz="1900" dirty="0"/>
              <a:t> The vaccine cold chain: maintaining cool links. WHO. 2002. [cited 2006 Sep 28]. Available from: URL: </a:t>
            </a:r>
            <a:r>
              <a:rPr lang="en-US" sz="1900" dirty="0">
                <a:hlinkClick r:id="rId12"/>
              </a:rPr>
              <a:t>http://www.icn.ch/matters_colds.htm</a:t>
            </a:r>
            <a:r>
              <a:rPr lang="en-US" sz="1900" dirty="0"/>
              <a:t>.</a:t>
            </a:r>
          </a:p>
          <a:p>
            <a:pPr>
              <a:buFont typeface="+mj-lt"/>
              <a:buAutoNum type="arabicPeriod"/>
            </a:pPr>
            <a:r>
              <a:rPr lang="en-US" sz="1900" dirty="0"/>
              <a:t> </a:t>
            </a:r>
            <a:r>
              <a:rPr lang="en-US" sz="1900" dirty="0" err="1"/>
              <a:t>Bachani</a:t>
            </a:r>
            <a:r>
              <a:rPr lang="en-US" sz="1900" dirty="0"/>
              <a:t> D, Bansal RD. Logistics management in Universal Immunization </a:t>
            </a:r>
            <a:r>
              <a:rPr lang="en-US" sz="1900" dirty="0" err="1"/>
              <a:t>Programme</a:t>
            </a:r>
            <a:r>
              <a:rPr lang="en-US" sz="1900" dirty="0"/>
              <a:t>. Indian J Public Health. 1990;34:179–84. [</a:t>
            </a:r>
            <a:r>
              <a:rPr lang="en-US" sz="1900" dirty="0">
                <a:hlinkClick r:id="rId13"/>
              </a:rPr>
              <a:t>PubMed</a:t>
            </a:r>
            <a:r>
              <a:rPr lang="en-US" sz="1900" dirty="0"/>
              <a:t>] [</a:t>
            </a:r>
            <a:r>
              <a:rPr lang="en-US" sz="1900" dirty="0">
                <a:hlinkClick r:id="rId14"/>
              </a:rPr>
              <a:t>Google Scholar</a:t>
            </a:r>
            <a:r>
              <a:rPr lang="en-US" sz="1900" dirty="0"/>
              <a:t>]</a:t>
            </a:r>
            <a:endParaRPr lang="en-US" sz="1900" dirty="0">
              <a:latin typeface="Georgia" panose="02040502050405020303" pitchFamily="18" charset="0"/>
            </a:endParaRPr>
          </a:p>
          <a:p>
            <a:pPr marL="0" indent="0">
              <a:buNone/>
            </a:pPr>
            <a:endParaRPr lang="en-US" dirty="0"/>
          </a:p>
        </p:txBody>
      </p:sp>
      <p:sp>
        <p:nvSpPr>
          <p:cNvPr id="3" name="Title 1">
            <a:extLst>
              <a:ext uri="{FF2B5EF4-FFF2-40B4-BE49-F238E27FC236}">
                <a16:creationId xmlns:a16="http://schemas.microsoft.com/office/drawing/2014/main" id="{B5054E25-279A-4DA4-94B6-B425344CE416}"/>
              </a:ext>
            </a:extLst>
          </p:cNvPr>
          <p:cNvSpPr txBox="1">
            <a:spLocks/>
          </p:cNvSpPr>
          <p:nvPr/>
        </p:nvSpPr>
        <p:spPr>
          <a:xfrm>
            <a:off x="943957" y="0"/>
            <a:ext cx="7208579" cy="57895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u="sng" dirty="0">
                <a:latin typeface="Georgia" panose="02040502050405020303" pitchFamily="18" charset="0"/>
              </a:rPr>
            </a:br>
            <a:r>
              <a:rPr lang="en-US" b="1" u="sng" dirty="0">
                <a:solidFill>
                  <a:srgbClr val="00FF99"/>
                </a:solidFill>
                <a:latin typeface="Georgia" panose="02040502050405020303" pitchFamily="18" charset="0"/>
              </a:rPr>
              <a:t>REFERENCES</a:t>
            </a:r>
          </a:p>
        </p:txBody>
      </p:sp>
    </p:spTree>
    <p:extLst>
      <p:ext uri="{BB962C8B-B14F-4D97-AF65-F5344CB8AC3E}">
        <p14:creationId xmlns:p14="http://schemas.microsoft.com/office/powerpoint/2010/main" val="3388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265DE7A-F166-4688-983E-F466BD79A1AB}"/>
              </a:ext>
            </a:extLst>
          </p:cNvPr>
          <p:cNvSpPr txBox="1">
            <a:spLocks/>
          </p:cNvSpPr>
          <p:nvPr/>
        </p:nvSpPr>
        <p:spPr>
          <a:xfrm>
            <a:off x="152400" y="738809"/>
            <a:ext cx="10439400" cy="4676154"/>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3" charset="2"/>
              <a:buAutoNum type="arabicParenR" startAt="8"/>
            </a:pP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https://www.orfonline.org/research/covid19-vaccine-development-access-and-distribution-in-the-indian-context-69538/</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https://covid19-projections.com/#current-us-projections</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https://covid19-projections.com/#rest-of-world-summary</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https://legacy.trade.gov/topmarkets/pdf/Pharmaceuticals_Top_Markets_Reports.pdf</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6">
                  <a:extLst>
                    <a:ext uri="{A12FA001-AC4F-418D-AE19-62706E023703}">
                      <ahyp:hlinkClr xmlns:ahyp="http://schemas.microsoft.com/office/drawing/2018/hyperlinkcolor" val="tx"/>
                    </a:ext>
                  </a:extLst>
                </a:hlinkClick>
              </a:rPr>
              <a:t>https://www.nature.com/articles/d41586-020-02507-x</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7">
                  <a:extLst>
                    <a:ext uri="{A12FA001-AC4F-418D-AE19-62706E023703}">
                      <ahyp:hlinkClr xmlns:ahyp="http://schemas.microsoft.com/office/drawing/2018/hyperlinkcolor" val="tx"/>
                    </a:ext>
                  </a:extLst>
                </a:hlinkClick>
              </a:rPr>
              <a:t>https://health.economictimes.indiatimes.com/news/diagnostics/india-can-supply-potential-covid-19-vaccines-to-the-world/76367322</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8">
                  <a:extLst>
                    <a:ext uri="{A12FA001-AC4F-418D-AE19-62706E023703}">
                      <ahyp:hlinkClr xmlns:ahyp="http://schemas.microsoft.com/office/drawing/2018/hyperlinkcolor" val="tx"/>
                    </a:ext>
                  </a:extLst>
                </a:hlinkClick>
              </a:rPr>
              <a:t>https://www.livemint.com/companies/people/-covid-shows-drugmakers-need-to-collaborate-in-r-d-11597106165921.html</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9">
                  <a:extLst>
                    <a:ext uri="{A12FA001-AC4F-418D-AE19-62706E023703}">
                      <ahyp:hlinkClr xmlns:ahyp="http://schemas.microsoft.com/office/drawing/2018/hyperlinkcolor" val="tx"/>
                    </a:ext>
                  </a:extLst>
                </a:hlinkClick>
              </a:rPr>
              <a:t>https://health.economictimes.indiatimes.com/news/pharma/need-to-boost-local-api-production-for-india-to-become-self-reliant-in-coming-years-unichem/77445715</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10">
                  <a:extLst>
                    <a:ext uri="{A12FA001-AC4F-418D-AE19-62706E023703}">
                      <ahyp:hlinkClr xmlns:ahyp="http://schemas.microsoft.com/office/drawing/2018/hyperlinkcolor" val="tx"/>
                    </a:ext>
                  </a:extLst>
                </a:hlinkClick>
              </a:rPr>
              <a:t>https://health.economictimes.indiatimes.com/news/pharma/indias-incentives-for-domestic-api-production-could-cut-supply-risk-fitch/77459098</a:t>
            </a:r>
            <a:endParaRPr lang="en-US" dirty="0">
              <a:solidFill>
                <a:schemeClr val="tx1">
                  <a:lumMod val="95000"/>
                  <a:lumOff val="5000"/>
                </a:schemeClr>
              </a:solidFill>
            </a:endParaRPr>
          </a:p>
          <a:p>
            <a:pPr>
              <a:buFont typeface="Wingdings 3" charset="2"/>
              <a:buAutoNum type="arabicParenR" startAt="8"/>
            </a:pPr>
            <a:r>
              <a:rPr lang="en-US" dirty="0">
                <a:solidFill>
                  <a:schemeClr val="tx1">
                    <a:lumMod val="95000"/>
                    <a:lumOff val="5000"/>
                  </a:schemeClr>
                </a:solidFill>
                <a:hlinkClick r:id="rId11">
                  <a:extLst>
                    <a:ext uri="{A12FA001-AC4F-418D-AE19-62706E023703}">
                      <ahyp:hlinkClr xmlns:ahyp="http://schemas.microsoft.com/office/drawing/2018/hyperlinkcolor" val="tx"/>
                    </a:ext>
                  </a:extLst>
                </a:hlinkClick>
              </a:rPr>
              <a:t>https://www.sciencedirect.com/science/article/pii/S0264410X20307957</a:t>
            </a:r>
            <a:endParaRPr lang="en-US" dirty="0">
              <a:solidFill>
                <a:schemeClr val="tx1">
                  <a:lumMod val="95000"/>
                  <a:lumOff val="5000"/>
                </a:schemeClr>
              </a:solidFill>
            </a:endParaRPr>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251180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57).png">
            <a:extLst>
              <a:ext uri="{FF2B5EF4-FFF2-40B4-BE49-F238E27FC236}">
                <a16:creationId xmlns:a16="http://schemas.microsoft.com/office/drawing/2014/main" id="{3612775B-98CD-4450-B2AC-4E086A9AA470}"/>
              </a:ext>
            </a:extLst>
          </p:cNvPr>
          <p:cNvPicPr>
            <a:picLocks noChangeAspect="1"/>
          </p:cNvPicPr>
          <p:nvPr/>
        </p:nvPicPr>
        <p:blipFill>
          <a:blip r:embed="rId2" cstate="print"/>
          <a:srcRect l="31888" t="29282" r="31100" b="12152"/>
          <a:stretch>
            <a:fillRect/>
          </a:stretch>
        </p:blipFill>
        <p:spPr>
          <a:xfrm>
            <a:off x="938560" y="1204489"/>
            <a:ext cx="4673662" cy="4176464"/>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shot (656).png">
            <a:extLst>
              <a:ext uri="{FF2B5EF4-FFF2-40B4-BE49-F238E27FC236}">
                <a16:creationId xmlns:a16="http://schemas.microsoft.com/office/drawing/2014/main" id="{C0A5FA5A-A2DF-41EA-839E-B5BACAED1596}"/>
              </a:ext>
            </a:extLst>
          </p:cNvPr>
          <p:cNvPicPr>
            <a:picLocks noChangeAspect="1"/>
          </p:cNvPicPr>
          <p:nvPr/>
        </p:nvPicPr>
        <p:blipFill>
          <a:blip r:embed="rId3" cstate="print"/>
          <a:srcRect l="29525" t="23400" r="35038" b="19201"/>
          <a:stretch>
            <a:fillRect/>
          </a:stretch>
        </p:blipFill>
        <p:spPr>
          <a:xfrm>
            <a:off x="6471928" y="1163608"/>
            <a:ext cx="4673662" cy="425822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480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55).png">
            <a:extLst>
              <a:ext uri="{FF2B5EF4-FFF2-40B4-BE49-F238E27FC236}">
                <a16:creationId xmlns:a16="http://schemas.microsoft.com/office/drawing/2014/main" id="{123F7897-BB32-4CD2-A572-723A99DC6637}"/>
              </a:ext>
            </a:extLst>
          </p:cNvPr>
          <p:cNvPicPr>
            <a:picLocks noChangeAspect="1"/>
          </p:cNvPicPr>
          <p:nvPr/>
        </p:nvPicPr>
        <p:blipFill>
          <a:blip r:embed="rId2" cstate="print"/>
          <a:srcRect l="28738" t="23400" r="33463" b="22000"/>
          <a:stretch>
            <a:fillRect/>
          </a:stretch>
        </p:blipFill>
        <p:spPr>
          <a:xfrm>
            <a:off x="968604" y="1412240"/>
            <a:ext cx="5019728" cy="4078528"/>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shot (654).png">
            <a:extLst>
              <a:ext uri="{FF2B5EF4-FFF2-40B4-BE49-F238E27FC236}">
                <a16:creationId xmlns:a16="http://schemas.microsoft.com/office/drawing/2014/main" id="{F0E8C4FB-852B-4FEF-836B-68B9062498FA}"/>
              </a:ext>
            </a:extLst>
          </p:cNvPr>
          <p:cNvPicPr>
            <a:picLocks noChangeAspect="1"/>
          </p:cNvPicPr>
          <p:nvPr/>
        </p:nvPicPr>
        <p:blipFill>
          <a:blip r:embed="rId3" cstate="print"/>
          <a:srcRect l="31888" t="29000" r="31100" b="17801"/>
          <a:stretch>
            <a:fillRect/>
          </a:stretch>
        </p:blipFill>
        <p:spPr>
          <a:xfrm>
            <a:off x="6508330" y="1412240"/>
            <a:ext cx="5051411" cy="40841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7897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51).png">
            <a:extLst>
              <a:ext uri="{FF2B5EF4-FFF2-40B4-BE49-F238E27FC236}">
                <a16:creationId xmlns:a16="http://schemas.microsoft.com/office/drawing/2014/main" id="{8FE52FCC-DC23-41CC-A4BE-C2169438F8CD}"/>
              </a:ext>
            </a:extLst>
          </p:cNvPr>
          <p:cNvPicPr>
            <a:picLocks noChangeAspect="1"/>
          </p:cNvPicPr>
          <p:nvPr/>
        </p:nvPicPr>
        <p:blipFill>
          <a:blip r:embed="rId2" cstate="print"/>
          <a:srcRect l="32675" t="27600" r="31888" b="47200"/>
          <a:stretch>
            <a:fillRect/>
          </a:stretch>
        </p:blipFill>
        <p:spPr>
          <a:xfrm>
            <a:off x="419904" y="1976016"/>
            <a:ext cx="5245360" cy="2098144"/>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Screenshot (650).png">
            <a:extLst>
              <a:ext uri="{FF2B5EF4-FFF2-40B4-BE49-F238E27FC236}">
                <a16:creationId xmlns:a16="http://schemas.microsoft.com/office/drawing/2014/main" id="{B6F40A81-9189-40B6-A2BF-F482ACAAD8D5}"/>
              </a:ext>
            </a:extLst>
          </p:cNvPr>
          <p:cNvPicPr>
            <a:picLocks noChangeAspect="1"/>
          </p:cNvPicPr>
          <p:nvPr/>
        </p:nvPicPr>
        <p:blipFill>
          <a:blip r:embed="rId3" cstate="print"/>
          <a:srcRect l="33463" t="22000" r="31888" b="26200"/>
          <a:stretch>
            <a:fillRect/>
          </a:stretch>
        </p:blipFill>
        <p:spPr>
          <a:xfrm>
            <a:off x="6643152" y="1474128"/>
            <a:ext cx="4390608" cy="369210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3150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54A663-3934-45BD-B36E-6E4D3D12D538}"/>
              </a:ext>
            </a:extLst>
          </p:cNvPr>
          <p:cNvSpPr/>
          <p:nvPr/>
        </p:nvSpPr>
        <p:spPr>
          <a:xfrm>
            <a:off x="3706389" y="2814935"/>
            <a:ext cx="360066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Thankyou!</a:t>
            </a:r>
          </a:p>
        </p:txBody>
      </p:sp>
    </p:spTree>
    <p:extLst>
      <p:ext uri="{BB962C8B-B14F-4D97-AF65-F5344CB8AC3E}">
        <p14:creationId xmlns:p14="http://schemas.microsoft.com/office/powerpoint/2010/main" val="120950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1EC9ADE-F5AC-4E6F-B316-87899400A641}"/>
              </a:ext>
            </a:extLst>
          </p:cNvPr>
          <p:cNvGraphicFramePr/>
          <p:nvPr>
            <p:extLst>
              <p:ext uri="{D42A27DB-BD31-4B8C-83A1-F6EECF244321}">
                <p14:modId xmlns:p14="http://schemas.microsoft.com/office/powerpoint/2010/main" val="1621975952"/>
              </p:ext>
            </p:extLst>
          </p:nvPr>
        </p:nvGraphicFramePr>
        <p:xfrm>
          <a:off x="348758" y="1074472"/>
          <a:ext cx="9144000" cy="3495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C9377E09-1F7E-418A-BF7A-D637150345C3}"/>
              </a:ext>
            </a:extLst>
          </p:cNvPr>
          <p:cNvGraphicFramePr/>
          <p:nvPr>
            <p:extLst>
              <p:ext uri="{D42A27DB-BD31-4B8C-83A1-F6EECF244321}">
                <p14:modId xmlns:p14="http://schemas.microsoft.com/office/powerpoint/2010/main" val="3937137181"/>
              </p:ext>
            </p:extLst>
          </p:nvPr>
        </p:nvGraphicFramePr>
        <p:xfrm>
          <a:off x="348758" y="4800898"/>
          <a:ext cx="9144000" cy="16154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6CE4CD72-3A28-4C94-BFD3-3AE3F8756947}"/>
              </a:ext>
            </a:extLst>
          </p:cNvPr>
          <p:cNvSpPr txBox="1"/>
          <p:nvPr/>
        </p:nvSpPr>
        <p:spPr>
          <a:xfrm>
            <a:off x="1754154" y="258311"/>
            <a:ext cx="7450806" cy="707886"/>
          </a:xfrm>
          <a:prstGeom prst="rect">
            <a:avLst/>
          </a:prstGeom>
          <a:noFill/>
        </p:spPr>
        <p:txBody>
          <a:bodyPr wrap="square" rtlCol="0">
            <a:spAutoFit/>
          </a:bodyPr>
          <a:lstStyle/>
          <a:p>
            <a:r>
              <a:rPr lang="en-IN" sz="4000" b="1" u="sng" dirty="0">
                <a:latin typeface="Georgia" panose="02040502050405020303" pitchFamily="18" charset="0"/>
              </a:rPr>
              <a:t>EXECUTIVE SUMMARY</a:t>
            </a:r>
          </a:p>
        </p:txBody>
      </p:sp>
    </p:spTree>
    <p:extLst>
      <p:ext uri="{BB962C8B-B14F-4D97-AF65-F5344CB8AC3E}">
        <p14:creationId xmlns:p14="http://schemas.microsoft.com/office/powerpoint/2010/main" val="91846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8281-1C49-4309-8C6D-195B3878CEFB}"/>
              </a:ext>
            </a:extLst>
          </p:cNvPr>
          <p:cNvSpPr>
            <a:spLocks noGrp="1"/>
          </p:cNvSpPr>
          <p:nvPr>
            <p:ph type="title"/>
          </p:nvPr>
        </p:nvSpPr>
        <p:spPr>
          <a:xfrm>
            <a:off x="584028" y="132080"/>
            <a:ext cx="8596668" cy="1320800"/>
          </a:xfrm>
        </p:spPr>
        <p:txBody>
          <a:bodyPr>
            <a:normAutofit/>
          </a:bodyPr>
          <a:lstStyle/>
          <a:p>
            <a:pPr algn="ctr"/>
            <a:r>
              <a:rPr lang="en-IN" b="1" u="sng" dirty="0">
                <a:solidFill>
                  <a:srgbClr val="65DB92"/>
                </a:solidFill>
                <a:latin typeface="Georgia" panose="02040502050405020303" pitchFamily="18" charset="0"/>
              </a:rPr>
              <a:t>Analysis of COVID affected areas </a:t>
            </a:r>
          </a:p>
        </p:txBody>
      </p:sp>
      <p:pic>
        <p:nvPicPr>
          <p:cNvPr id="16" name="Picture 15">
            <a:extLst>
              <a:ext uri="{FF2B5EF4-FFF2-40B4-BE49-F238E27FC236}">
                <a16:creationId xmlns:a16="http://schemas.microsoft.com/office/drawing/2014/main" id="{A49115D1-3CA4-4419-B805-DB5A3476B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54" y="843224"/>
            <a:ext cx="7021646" cy="4175447"/>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21E9A038-86F8-4ED7-B374-72ACC134B1AD}"/>
              </a:ext>
            </a:extLst>
          </p:cNvPr>
          <p:cNvSpPr txBox="1"/>
          <p:nvPr/>
        </p:nvSpPr>
        <p:spPr>
          <a:xfrm>
            <a:off x="141154" y="5308228"/>
            <a:ext cx="12036490" cy="1323439"/>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latin typeface="Georgia" panose="02040502050405020303" pitchFamily="18" charset="0"/>
              </a:rPr>
              <a:t>After the USA, India and Brazil are the most affected countries. Establishing business, locally manufacturing the vaccine and using extensive transport system, the company profits will reach record high if priced smartly, for which India and Latin America are the best markets, since large possibilities of rural infection still exist.</a:t>
            </a:r>
            <a:endParaRPr lang="en-IN" sz="1600" dirty="0">
              <a:latin typeface="Georgia" panose="02040502050405020303" pitchFamily="18" charset="0"/>
            </a:endParaRPr>
          </a:p>
          <a:p>
            <a:pPr marL="342900" indent="-342900">
              <a:buFont typeface="Wingdings" panose="05000000000000000000" pitchFamily="2" charset="2"/>
              <a:buChar char="Ø"/>
            </a:pPr>
            <a:endParaRPr lang="en-IN" sz="1600" dirty="0">
              <a:latin typeface="Georgia" panose="02040502050405020303" pitchFamily="18" charset="0"/>
            </a:endParaRPr>
          </a:p>
          <a:p>
            <a:pPr marL="342900" indent="-342900">
              <a:buFont typeface="Wingdings" panose="05000000000000000000" pitchFamily="2" charset="2"/>
              <a:buChar char="Ø"/>
            </a:pPr>
            <a:r>
              <a:rPr lang="en-IN" sz="1600" dirty="0">
                <a:latin typeface="Georgia" panose="02040502050405020303" pitchFamily="18" charset="0"/>
              </a:rPr>
              <a:t>Urgency and large demand in these countries make them vital in geographic strategy and cost optimisation.</a:t>
            </a:r>
          </a:p>
        </p:txBody>
      </p:sp>
      <p:graphicFrame>
        <p:nvGraphicFramePr>
          <p:cNvPr id="10" name="Chart 9">
            <a:extLst>
              <a:ext uri="{FF2B5EF4-FFF2-40B4-BE49-F238E27FC236}">
                <a16:creationId xmlns:a16="http://schemas.microsoft.com/office/drawing/2014/main" id="{B16187F4-8FAA-490B-9684-5857DD1BBDD9}"/>
              </a:ext>
            </a:extLst>
          </p:cNvPr>
          <p:cNvGraphicFramePr/>
          <p:nvPr>
            <p:extLst>
              <p:ext uri="{D42A27DB-BD31-4B8C-83A1-F6EECF244321}">
                <p14:modId xmlns:p14="http://schemas.microsoft.com/office/powerpoint/2010/main" val="3581155612"/>
              </p:ext>
            </p:extLst>
          </p:nvPr>
        </p:nvGraphicFramePr>
        <p:xfrm>
          <a:off x="8223911" y="1054368"/>
          <a:ext cx="3384061" cy="31413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8206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85C2A-4279-4E0A-9228-F73753D786C2}"/>
              </a:ext>
            </a:extLst>
          </p:cNvPr>
          <p:cNvSpPr txBox="1"/>
          <p:nvPr/>
        </p:nvSpPr>
        <p:spPr>
          <a:xfrm>
            <a:off x="1147226" y="169205"/>
            <a:ext cx="7222333" cy="646331"/>
          </a:xfrm>
          <a:prstGeom prst="rect">
            <a:avLst/>
          </a:prstGeom>
          <a:noFill/>
        </p:spPr>
        <p:txBody>
          <a:bodyPr wrap="square" rtlCol="0">
            <a:spAutoFit/>
          </a:bodyPr>
          <a:lstStyle/>
          <a:p>
            <a:r>
              <a:rPr lang="en-US" sz="3600" b="1" u="sng" dirty="0">
                <a:solidFill>
                  <a:schemeClr val="accent2">
                    <a:lumMod val="50000"/>
                  </a:schemeClr>
                </a:solidFill>
                <a:latin typeface="Eras Demi ITC" panose="020B0805030504020804" pitchFamily="34" charset="0"/>
              </a:rPr>
              <a:t>PROXIMAL COLD CHAIN</a:t>
            </a:r>
          </a:p>
        </p:txBody>
      </p:sp>
      <p:pic>
        <p:nvPicPr>
          <p:cNvPr id="4" name="Content Placeholder 5">
            <a:extLst>
              <a:ext uri="{FF2B5EF4-FFF2-40B4-BE49-F238E27FC236}">
                <a16:creationId xmlns:a16="http://schemas.microsoft.com/office/drawing/2014/main" id="{8C4916B3-BCA4-4CB3-B1CB-F2F3FD89FA04}"/>
              </a:ext>
            </a:extLst>
          </p:cNvPr>
          <p:cNvPicPr>
            <a:picLocks noChangeAspect="1"/>
          </p:cNvPicPr>
          <p:nvPr/>
        </p:nvPicPr>
        <p:blipFill rotWithShape="1">
          <a:blip r:embed="rId2">
            <a:extLst>
              <a:ext uri="{28A0092B-C50C-407E-A947-70E740481C1C}">
                <a14:useLocalDpi xmlns:a14="http://schemas.microsoft.com/office/drawing/2010/main" val="0"/>
              </a:ext>
            </a:extLst>
          </a:blip>
          <a:srcRect t="2536" r="22375"/>
          <a:stretch/>
        </p:blipFill>
        <p:spPr>
          <a:xfrm>
            <a:off x="576814" y="2320434"/>
            <a:ext cx="6504706" cy="4455416"/>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05FF0345-CF80-47EF-9F89-C7CFFDA1E260}"/>
              </a:ext>
            </a:extLst>
          </p:cNvPr>
          <p:cNvSpPr txBox="1"/>
          <p:nvPr/>
        </p:nvSpPr>
        <p:spPr>
          <a:xfrm>
            <a:off x="576814" y="829321"/>
            <a:ext cx="6188891"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eorgia" panose="02040502050405020303" pitchFamily="18" charset="0"/>
              </a:rPr>
              <a:t>Highlights the requirements of the vaccine delivery supply chain.</a:t>
            </a:r>
          </a:p>
          <a:p>
            <a:pPr marL="285750" indent="-285750">
              <a:buFont typeface="Arial" panose="020B0604020202020204" pitchFamily="34" charset="0"/>
              <a:buChar char="•"/>
            </a:pPr>
            <a:r>
              <a:rPr lang="en-IN" dirty="0">
                <a:latin typeface="Georgia" panose="02040502050405020303" pitchFamily="18" charset="0"/>
              </a:rPr>
              <a:t>Could be optimised greatly by making full use of third party manufacturers and their supply chain/ external logistics teams.</a:t>
            </a:r>
          </a:p>
        </p:txBody>
      </p:sp>
      <p:graphicFrame>
        <p:nvGraphicFramePr>
          <p:cNvPr id="10" name="Chart 9">
            <a:extLst>
              <a:ext uri="{FF2B5EF4-FFF2-40B4-BE49-F238E27FC236}">
                <a16:creationId xmlns:a16="http://schemas.microsoft.com/office/drawing/2014/main" id="{A24A64CB-92F9-4D0F-84E4-E7FE69C3DC7C}"/>
              </a:ext>
            </a:extLst>
          </p:cNvPr>
          <p:cNvGraphicFramePr/>
          <p:nvPr>
            <p:extLst>
              <p:ext uri="{D42A27DB-BD31-4B8C-83A1-F6EECF244321}">
                <p14:modId xmlns:p14="http://schemas.microsoft.com/office/powerpoint/2010/main" val="1889348145"/>
              </p:ext>
            </p:extLst>
          </p:nvPr>
        </p:nvGraphicFramePr>
        <p:xfrm>
          <a:off x="7782561" y="4033519"/>
          <a:ext cx="3220721" cy="28244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2214686D-9A1E-425A-8D21-F5B47FC43A9E}"/>
              </a:ext>
            </a:extLst>
          </p:cNvPr>
          <p:cNvGraphicFramePr/>
          <p:nvPr>
            <p:extLst>
              <p:ext uri="{D42A27DB-BD31-4B8C-83A1-F6EECF244321}">
                <p14:modId xmlns:p14="http://schemas.microsoft.com/office/powerpoint/2010/main" val="2615080976"/>
              </p:ext>
            </p:extLst>
          </p:nvPr>
        </p:nvGraphicFramePr>
        <p:xfrm>
          <a:off x="7782561" y="169205"/>
          <a:ext cx="3220720" cy="37410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2640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82F2A-D9B0-415C-960E-15BC0E88C8FE}"/>
              </a:ext>
            </a:extLst>
          </p:cNvPr>
          <p:cNvSpPr txBox="1"/>
          <p:nvPr/>
        </p:nvSpPr>
        <p:spPr>
          <a:xfrm>
            <a:off x="1516535" y="330510"/>
            <a:ext cx="9158929" cy="646331"/>
          </a:xfrm>
          <a:prstGeom prst="rect">
            <a:avLst/>
          </a:prstGeom>
          <a:noFill/>
        </p:spPr>
        <p:txBody>
          <a:bodyPr wrap="square" rtlCol="0">
            <a:spAutoFit/>
          </a:bodyPr>
          <a:lstStyle/>
          <a:p>
            <a:r>
              <a:rPr lang="en-IN" sz="3600" b="1" u="sng" dirty="0">
                <a:solidFill>
                  <a:schemeClr val="accent2">
                    <a:lumMod val="50000"/>
                  </a:schemeClr>
                </a:solidFill>
                <a:latin typeface="Georgia" panose="02040502050405020303" pitchFamily="18" charset="0"/>
              </a:rPr>
              <a:t>Distribution System Hierarchy </a:t>
            </a:r>
          </a:p>
        </p:txBody>
      </p:sp>
      <p:pic>
        <p:nvPicPr>
          <p:cNvPr id="5" name="Picture 4" descr="Screenshot (649).png">
            <a:extLst>
              <a:ext uri="{FF2B5EF4-FFF2-40B4-BE49-F238E27FC236}">
                <a16:creationId xmlns:a16="http://schemas.microsoft.com/office/drawing/2014/main" id="{54A7FD5D-D7B1-409A-B957-1EC53BFEA3A1}"/>
              </a:ext>
            </a:extLst>
          </p:cNvPr>
          <p:cNvPicPr>
            <a:picLocks noChangeAspect="1"/>
          </p:cNvPicPr>
          <p:nvPr/>
        </p:nvPicPr>
        <p:blipFill rotWithShape="1">
          <a:blip r:embed="rId2" cstate="print"/>
          <a:srcRect l="32079" t="32252" r="32484" b="21209"/>
          <a:stretch/>
        </p:blipFill>
        <p:spPr>
          <a:xfrm>
            <a:off x="671901" y="2348409"/>
            <a:ext cx="4483629" cy="33121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D887506-4350-4933-B08A-4B450F6E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835" y="2348409"/>
            <a:ext cx="4483629" cy="3312150"/>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5B0D2B83-FE3E-44D4-8FBD-64AC78EDF7A0}"/>
              </a:ext>
            </a:extLst>
          </p:cNvPr>
          <p:cNvSpPr txBox="1"/>
          <p:nvPr/>
        </p:nvSpPr>
        <p:spPr>
          <a:xfrm>
            <a:off x="6813669" y="6127380"/>
            <a:ext cx="3418840" cy="404446"/>
          </a:xfrm>
          <a:prstGeom prst="rect">
            <a:avLst/>
          </a:prstGeom>
          <a:noFill/>
        </p:spPr>
        <p:txBody>
          <a:bodyPr wrap="square" rtlCol="0">
            <a:spAutoFit/>
          </a:bodyPr>
          <a:lstStyle/>
          <a:p>
            <a:r>
              <a:rPr lang="en-IN" sz="2000" dirty="0">
                <a:latin typeface="Eras Bold ITC" panose="020B0907030504020204" pitchFamily="34" charset="0"/>
              </a:rPr>
              <a:t>Governmental Hierarchy</a:t>
            </a:r>
          </a:p>
        </p:txBody>
      </p:sp>
      <p:sp>
        <p:nvSpPr>
          <p:cNvPr id="11" name="TextBox 10">
            <a:extLst>
              <a:ext uri="{FF2B5EF4-FFF2-40B4-BE49-F238E27FC236}">
                <a16:creationId xmlns:a16="http://schemas.microsoft.com/office/drawing/2014/main" id="{AD4E7E9D-46D8-4B81-AEB1-25691703F9CB}"/>
              </a:ext>
            </a:extLst>
          </p:cNvPr>
          <p:cNvSpPr txBox="1"/>
          <p:nvPr/>
        </p:nvSpPr>
        <p:spPr>
          <a:xfrm>
            <a:off x="1059516" y="6127380"/>
            <a:ext cx="3708400" cy="400110"/>
          </a:xfrm>
          <a:prstGeom prst="rect">
            <a:avLst/>
          </a:prstGeom>
          <a:noFill/>
        </p:spPr>
        <p:txBody>
          <a:bodyPr wrap="square" rtlCol="0">
            <a:spAutoFit/>
          </a:bodyPr>
          <a:lstStyle/>
          <a:p>
            <a:r>
              <a:rPr lang="en-IN" sz="2000" b="1" dirty="0">
                <a:latin typeface="Eras Demi ITC" panose="020B0805030504020804" pitchFamily="34" charset="0"/>
              </a:rPr>
              <a:t>Health care system Hierarchy</a:t>
            </a:r>
          </a:p>
        </p:txBody>
      </p:sp>
      <p:sp>
        <p:nvSpPr>
          <p:cNvPr id="2" name="TextBox 1">
            <a:extLst>
              <a:ext uri="{FF2B5EF4-FFF2-40B4-BE49-F238E27FC236}">
                <a16:creationId xmlns:a16="http://schemas.microsoft.com/office/drawing/2014/main" id="{BD392D4D-0872-47AE-99E0-9426413D9E32}"/>
              </a:ext>
            </a:extLst>
          </p:cNvPr>
          <p:cNvSpPr txBox="1"/>
          <p:nvPr/>
        </p:nvSpPr>
        <p:spPr>
          <a:xfrm>
            <a:off x="438539" y="1148080"/>
            <a:ext cx="9262676"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eorgia" panose="02040502050405020303" pitchFamily="18" charset="0"/>
              </a:rPr>
              <a:t>The following could be inculcated in the supply chain.</a:t>
            </a:r>
          </a:p>
          <a:p>
            <a:pPr marL="285750" indent="-285750">
              <a:buFont typeface="Arial" panose="020B0604020202020204" pitchFamily="34" charset="0"/>
              <a:buChar char="•"/>
            </a:pPr>
            <a:r>
              <a:rPr lang="en-IN" dirty="0">
                <a:latin typeface="Georgia" panose="02040502050405020303" pitchFamily="18" charset="0"/>
              </a:rPr>
              <a:t>Since at the time of national emergencies such as this pandemic, governments often encourage cooperation in order to maximize the spread of the cure(in this case the vaccine.</a:t>
            </a:r>
          </a:p>
        </p:txBody>
      </p:sp>
    </p:spTree>
    <p:extLst>
      <p:ext uri="{BB962C8B-B14F-4D97-AF65-F5344CB8AC3E}">
        <p14:creationId xmlns:p14="http://schemas.microsoft.com/office/powerpoint/2010/main" val="253537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DE9D-4E77-4B2E-9B6C-2390BCA7E6E0}"/>
              </a:ext>
            </a:extLst>
          </p:cNvPr>
          <p:cNvSpPr>
            <a:spLocks noGrp="1"/>
          </p:cNvSpPr>
          <p:nvPr>
            <p:ph type="title"/>
          </p:nvPr>
        </p:nvSpPr>
        <p:spPr>
          <a:xfrm>
            <a:off x="949833" y="102637"/>
            <a:ext cx="5146167" cy="481360"/>
          </a:xfrm>
        </p:spPr>
        <p:txBody>
          <a:bodyPr>
            <a:normAutofit fontScale="90000"/>
          </a:bodyPr>
          <a:lstStyle/>
          <a:p>
            <a:r>
              <a:rPr lang="en-IN" sz="4800" b="1" u="sng" dirty="0">
                <a:solidFill>
                  <a:schemeClr val="accent2">
                    <a:lumMod val="50000"/>
                  </a:schemeClr>
                </a:solidFill>
                <a:latin typeface="Georgia" panose="02040502050405020303" pitchFamily="18" charset="0"/>
              </a:rPr>
              <a:t>FOCUS: INDIA </a:t>
            </a:r>
          </a:p>
        </p:txBody>
      </p:sp>
      <p:sp>
        <p:nvSpPr>
          <p:cNvPr id="3" name="Content Placeholder 2">
            <a:extLst>
              <a:ext uri="{FF2B5EF4-FFF2-40B4-BE49-F238E27FC236}">
                <a16:creationId xmlns:a16="http://schemas.microsoft.com/office/drawing/2014/main" id="{468B9573-9DE2-4602-A190-DE4111F48DF4}"/>
              </a:ext>
            </a:extLst>
          </p:cNvPr>
          <p:cNvSpPr>
            <a:spLocks noGrp="1"/>
          </p:cNvSpPr>
          <p:nvPr>
            <p:ph idx="1"/>
          </p:nvPr>
        </p:nvSpPr>
        <p:spPr>
          <a:xfrm>
            <a:off x="438539" y="1017037"/>
            <a:ext cx="11420669" cy="5738326"/>
          </a:xfrm>
        </p:spPr>
        <p:txBody>
          <a:bodyPr>
            <a:normAutofit fontScale="77500" lnSpcReduction="20000"/>
          </a:bodyPr>
          <a:lstStyle/>
          <a:p>
            <a:pPr marL="0" indent="0">
              <a:buNone/>
            </a:pPr>
            <a:r>
              <a:rPr lang="en-IN" sz="2600" b="1" u="sng" dirty="0">
                <a:highlight>
                  <a:srgbClr val="00FF99"/>
                </a:highlight>
                <a:latin typeface="Georgia" panose="02040502050405020303" pitchFamily="18" charset="0"/>
              </a:rPr>
              <a:t>WHY INDIA, WHAT ARE THE CONCERNS?</a:t>
            </a:r>
          </a:p>
          <a:p>
            <a:r>
              <a:rPr lang="en-IN" sz="1800" dirty="0">
                <a:latin typeface="Georgia" panose="02040502050405020303" pitchFamily="18" charset="0"/>
              </a:rPr>
              <a:t>Due to the sheer massive number of cases in the country which has readily available vaccine producing pharmaceutical infrastructure.</a:t>
            </a:r>
          </a:p>
          <a:p>
            <a:r>
              <a:rPr lang="en-IN" sz="1800" dirty="0">
                <a:latin typeface="Georgia" panose="02040502050405020303" pitchFamily="18" charset="0"/>
              </a:rPr>
              <a:t>Indian drug companies are major manufacturers of vaccines distributed worldwide, particularly those for low-income countries, supplying more than 60% of vaccines supplied to the developing world</a:t>
            </a:r>
          </a:p>
          <a:p>
            <a:r>
              <a:rPr lang="en-IN" sz="1800" dirty="0">
                <a:latin typeface="Georgia" panose="02040502050405020303" pitchFamily="18" charset="0"/>
              </a:rPr>
              <a:t>India is one of the world's leading suppliers of drugs -- mostly generic formulations -- but depends on imports for its requirement of APIs and KSMs, particularly China, which accounted for more than 60 per cent of requirements in some therapy areas.</a:t>
            </a:r>
          </a:p>
          <a:p>
            <a:r>
              <a:rPr lang="en-IN" sz="1800" dirty="0">
                <a:latin typeface="Georgia" panose="02040502050405020303" pitchFamily="18" charset="0"/>
              </a:rPr>
              <a:t>plant closures in China due to the coronavirus pandemic earlier in the year and the more recent border standoff with China, which underscore supply-disruption risk due to overdependence on imports.</a:t>
            </a:r>
          </a:p>
          <a:p>
            <a:pPr marL="0" indent="0">
              <a:buNone/>
            </a:pPr>
            <a:r>
              <a:rPr lang="en-IN" b="1" u="sng" dirty="0">
                <a:latin typeface="Georgia" panose="02040502050405020303" pitchFamily="18" charset="0"/>
              </a:rPr>
              <a:t> </a:t>
            </a:r>
            <a:r>
              <a:rPr lang="en-IN" sz="2600" b="1" u="sng" dirty="0">
                <a:highlight>
                  <a:srgbClr val="00FF99"/>
                </a:highlight>
                <a:latin typeface="Georgia" panose="02040502050405020303" pitchFamily="18" charset="0"/>
              </a:rPr>
              <a:t>THE RAY OF HOPE:</a:t>
            </a:r>
          </a:p>
          <a:p>
            <a:r>
              <a:rPr lang="en-IN" sz="1800" dirty="0">
                <a:latin typeface="Georgia" panose="02040502050405020303" pitchFamily="18" charset="0"/>
              </a:rPr>
              <a:t>The government announcement, which includes production-linked incentives and financial assistance schemes aggregating to 1.3 billion dollars, will help address the two keys issues: </a:t>
            </a:r>
          </a:p>
          <a:p>
            <a:pPr marL="342900" indent="-342900">
              <a:buFont typeface="+mj-lt"/>
              <a:buAutoNum type="arabicPeriod"/>
            </a:pPr>
            <a:r>
              <a:rPr lang="en-IN" sz="1800" dirty="0">
                <a:latin typeface="Georgia" panose="02040502050405020303" pitchFamily="18" charset="0"/>
              </a:rPr>
              <a:t>The higher cost of domestic production compared with imports </a:t>
            </a:r>
          </a:p>
          <a:p>
            <a:pPr marL="342900" indent="-342900">
              <a:buFont typeface="+mj-lt"/>
              <a:buAutoNum type="arabicPeriod"/>
            </a:pPr>
            <a:r>
              <a:rPr lang="en-IN" sz="1800" dirty="0">
                <a:latin typeface="Georgia" panose="02040502050405020303" pitchFamily="18" charset="0"/>
              </a:rPr>
              <a:t>Funding requirement to set up the necessary infrastructure.</a:t>
            </a:r>
          </a:p>
          <a:p>
            <a:r>
              <a:rPr lang="en-IN" sz="1800" dirty="0">
                <a:latin typeface="Georgia" panose="02040502050405020303" pitchFamily="18" charset="0"/>
              </a:rPr>
              <a:t>The production-linked incentive scheme -- which accounts for Rs 90 crore of planned outlay -- offers an incentive of up to 20 per cent of sales for fermentation-based products and up to 10 per cent for chemical synthesis-based products for the next eight to nine years.</a:t>
            </a:r>
          </a:p>
          <a:p>
            <a:r>
              <a:rPr lang="en-IN" sz="1800" dirty="0">
                <a:latin typeface="Georgia" panose="02040502050405020303" pitchFamily="18" charset="0"/>
              </a:rPr>
              <a:t>The government has also allocated 0.4 billion dollars (about Rs 3,000 crore) under the capex assistance scheme to fund up to 90 per cent of the investment need to build common infrastructure facilities in three bulk drug parks.</a:t>
            </a:r>
          </a:p>
          <a:p>
            <a:r>
              <a:rPr lang="en-IN" sz="1800" dirty="0">
                <a:latin typeface="Georgia" panose="02040502050405020303" pitchFamily="18" charset="0"/>
              </a:rPr>
              <a:t>Companies may not need to make large investments to participate under the incentive schemes</a:t>
            </a:r>
          </a:p>
          <a:p>
            <a:r>
              <a:rPr lang="en-IN" sz="1800" dirty="0">
                <a:latin typeface="Georgia" panose="02040502050405020303" pitchFamily="18" charset="0"/>
              </a:rPr>
              <a:t>The government has assembled a task force to determine how best to distribute the vaccines. It is headed by Vinod Paul, a member of the National Institution for Transforming India, a government think tank, and has representatives from state and central government agencies. The government is also working with vaccine makers to speed up clinical trials and regulatory approvals.</a:t>
            </a:r>
          </a:p>
          <a:p>
            <a:endParaRPr lang="en-IN" sz="1600" dirty="0">
              <a:latin typeface="Georgia" panose="02040502050405020303" pitchFamily="18" charset="0"/>
            </a:endParaRPr>
          </a:p>
          <a:p>
            <a:endParaRPr lang="en-IN" sz="1600" dirty="0">
              <a:latin typeface="Georgia" panose="02040502050405020303" pitchFamily="18" charset="0"/>
            </a:endParaRPr>
          </a:p>
          <a:p>
            <a:endParaRPr lang="en-IN" dirty="0">
              <a:latin typeface="Georgia" panose="02040502050405020303" pitchFamily="18" charset="0"/>
            </a:endParaRPr>
          </a:p>
        </p:txBody>
      </p:sp>
      <p:pic>
        <p:nvPicPr>
          <p:cNvPr id="1026" name="Picture 2" descr="Flag of India - Wikipedia">
            <a:extLst>
              <a:ext uri="{FF2B5EF4-FFF2-40B4-BE49-F238E27FC236}">
                <a16:creationId xmlns:a16="http://schemas.microsoft.com/office/drawing/2014/main" id="{F7BE8715-282C-474C-9C3F-6A3F422E2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309" y="224809"/>
            <a:ext cx="1470933" cy="97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764F7-14DC-405A-931E-9B1B660DB560}"/>
              </a:ext>
            </a:extLst>
          </p:cNvPr>
          <p:cNvSpPr>
            <a:spLocks noGrp="1"/>
          </p:cNvSpPr>
          <p:nvPr>
            <p:ph idx="1"/>
          </p:nvPr>
        </p:nvSpPr>
        <p:spPr>
          <a:xfrm>
            <a:off x="306354" y="0"/>
            <a:ext cx="11580845" cy="6858000"/>
          </a:xfrm>
        </p:spPr>
        <p:txBody>
          <a:bodyPr>
            <a:normAutofit fontScale="62500" lnSpcReduction="20000"/>
          </a:bodyPr>
          <a:lstStyle/>
          <a:p>
            <a:endParaRPr lang="en-IN" sz="2000" b="1" u="sng" dirty="0">
              <a:highlight>
                <a:srgbClr val="00FF99"/>
              </a:highlight>
              <a:latin typeface="Georgia" panose="02040502050405020303" pitchFamily="18" charset="0"/>
            </a:endParaRPr>
          </a:p>
          <a:p>
            <a:pPr marL="0" indent="0">
              <a:buNone/>
            </a:pPr>
            <a:r>
              <a:rPr lang="en-IN" sz="3500" b="1" u="sng" dirty="0">
                <a:highlight>
                  <a:srgbClr val="00FF99"/>
                </a:highlight>
                <a:latin typeface="Georgia" panose="02040502050405020303" pitchFamily="18" charset="0"/>
              </a:rPr>
              <a:t>POSSIBLE THIRD PARTY MANUFACTURERS:</a:t>
            </a:r>
          </a:p>
          <a:p>
            <a:r>
              <a:rPr lang="en-IN" sz="2200" dirty="0">
                <a:latin typeface="Georgia" panose="02040502050405020303" pitchFamily="18" charset="0"/>
              </a:rPr>
              <a:t>Since the virus has the greatest number of cases since the beginning in the state of Maharashtra, it seems to be a suitable location to set up a third party manufacturing unit.</a:t>
            </a:r>
          </a:p>
          <a:p>
            <a:r>
              <a:rPr lang="en-IN" sz="2200" dirty="0">
                <a:latin typeface="Georgia" panose="02040502050405020303" pitchFamily="18" charset="0"/>
              </a:rPr>
              <a:t>However, cases have been rising out of the southern states rapidly as well.</a:t>
            </a:r>
          </a:p>
          <a:p>
            <a:r>
              <a:rPr lang="en-IN" sz="2200" dirty="0">
                <a:latin typeface="Georgia" panose="02040502050405020303" pitchFamily="18" charset="0"/>
              </a:rPr>
              <a:t>The world’s largest vaccine maker is the Serum Institute of India in Pune, here two factories that were producing other vaccines could be redirected to effect, and the company has capability to make 60 million to 70 million doses a month at full capacity.</a:t>
            </a:r>
          </a:p>
          <a:p>
            <a:r>
              <a:rPr lang="en-IN" sz="2200" dirty="0">
                <a:latin typeface="Georgia" panose="02040502050405020303" pitchFamily="18" charset="0"/>
              </a:rPr>
              <a:t> Biologicals E, headquartered in Hyderabad, India</a:t>
            </a:r>
          </a:p>
          <a:p>
            <a:r>
              <a:rPr lang="en-IN" sz="2200" dirty="0">
                <a:latin typeface="Georgia" panose="02040502050405020303" pitchFamily="18" charset="0"/>
              </a:rPr>
              <a:t> Indian </a:t>
            </a:r>
            <a:r>
              <a:rPr lang="en-IN" sz="2200" dirty="0" err="1">
                <a:latin typeface="Georgia" panose="02040502050405020303" pitchFamily="18" charset="0"/>
              </a:rPr>
              <a:t>Immunologicals</a:t>
            </a:r>
            <a:r>
              <a:rPr lang="en-IN" sz="2200" dirty="0">
                <a:latin typeface="Georgia" panose="02040502050405020303" pitchFamily="18" charset="0"/>
              </a:rPr>
              <a:t>, also in Hyderabad</a:t>
            </a:r>
          </a:p>
          <a:p>
            <a:r>
              <a:rPr lang="en-IN" sz="2200" dirty="0">
                <a:latin typeface="Georgia" panose="02040502050405020303" pitchFamily="18" charset="0"/>
              </a:rPr>
              <a:t>Bharat Biotech, Hyderabad</a:t>
            </a:r>
          </a:p>
          <a:p>
            <a:r>
              <a:rPr lang="en-IN" sz="2200" dirty="0">
                <a:latin typeface="Georgia" panose="02040502050405020303" pitchFamily="18" charset="0"/>
              </a:rPr>
              <a:t>Zydus </a:t>
            </a:r>
            <a:r>
              <a:rPr lang="en-IN" sz="2200" dirty="0" err="1">
                <a:latin typeface="Georgia" panose="02040502050405020303" pitchFamily="18" charset="0"/>
              </a:rPr>
              <a:t>Cadila</a:t>
            </a:r>
            <a:r>
              <a:rPr lang="en-IN" sz="2200" dirty="0">
                <a:latin typeface="Georgia" panose="02040502050405020303" pitchFamily="18" charset="0"/>
              </a:rPr>
              <a:t> in Ahmedabad</a:t>
            </a:r>
          </a:p>
          <a:p>
            <a:pPr marL="0" indent="0">
              <a:buNone/>
            </a:pPr>
            <a:r>
              <a:rPr lang="en-IN" sz="3500" b="1" u="sng" dirty="0">
                <a:highlight>
                  <a:srgbClr val="00FF99"/>
                </a:highlight>
                <a:latin typeface="Georgia" panose="02040502050405020303" pitchFamily="18" charset="0"/>
              </a:rPr>
              <a:t>POSSIBLE API MANUFACTURERS:</a:t>
            </a:r>
          </a:p>
          <a:p>
            <a:pPr marL="0" indent="0">
              <a:buNone/>
            </a:pPr>
            <a:r>
              <a:rPr lang="en-IN" sz="2200" dirty="0">
                <a:latin typeface="Georgia" panose="02040502050405020303" pitchFamily="18" charset="0"/>
              </a:rPr>
              <a:t>Would be ideal if were located </a:t>
            </a:r>
            <a:r>
              <a:rPr lang="en-IN" sz="2200" dirty="0" err="1">
                <a:latin typeface="Georgia" panose="02040502050405020303" pitchFamily="18" charset="0"/>
              </a:rPr>
              <a:t>nere</a:t>
            </a:r>
            <a:r>
              <a:rPr lang="en-IN" sz="2200" dirty="0">
                <a:latin typeface="Georgia" panose="02040502050405020303" pitchFamily="18" charset="0"/>
              </a:rPr>
              <a:t> by to the vaccine manufacturing units, available options:</a:t>
            </a:r>
          </a:p>
          <a:p>
            <a:r>
              <a:rPr lang="en-IN" sz="2200" dirty="0">
                <a:latin typeface="Georgia" panose="02040502050405020303" pitchFamily="18" charset="0"/>
              </a:rPr>
              <a:t>Dr </a:t>
            </a:r>
            <a:r>
              <a:rPr lang="en-IN" sz="2200" dirty="0" err="1">
                <a:latin typeface="Georgia" panose="02040502050405020303" pitchFamily="18" charset="0"/>
              </a:rPr>
              <a:t>Reddys</a:t>
            </a:r>
            <a:r>
              <a:rPr lang="en-IN" sz="2200" dirty="0">
                <a:latin typeface="Georgia" panose="02040502050405020303" pitchFamily="18" charset="0"/>
              </a:rPr>
              <a:t>, multinational pharmaceutical company located in Hyderabad, Telangana. The company has over 190 medications, 60 active pharmaceutical ingredients (APIs) for drug manufacture, diagnostic kits, critical care, and biotechnology products.</a:t>
            </a:r>
          </a:p>
          <a:p>
            <a:r>
              <a:rPr lang="en-IN" sz="2200" dirty="0">
                <a:latin typeface="Georgia" panose="02040502050405020303" pitchFamily="18" charset="0"/>
              </a:rPr>
              <a:t>Sun Pharma, headquartered in Mumbai, Maharashtra, that manufactures and sells pharmaceutical formulations and active pharmaceutical ingredients (APIs) primarily in India and the United States.</a:t>
            </a:r>
          </a:p>
          <a:p>
            <a:r>
              <a:rPr lang="en-IN" sz="2200" dirty="0">
                <a:latin typeface="Georgia" panose="02040502050405020303" pitchFamily="18" charset="0"/>
              </a:rPr>
              <a:t>Ranbaxy, headquarters in Gurgaon, Haryana, could be vital for North Indian supply chain.</a:t>
            </a:r>
          </a:p>
          <a:p>
            <a:r>
              <a:rPr lang="en-IN" sz="2200" dirty="0">
                <a:latin typeface="Georgia" panose="02040502050405020303" pitchFamily="18" charset="0"/>
              </a:rPr>
              <a:t>Glenmark, </a:t>
            </a:r>
            <a:r>
              <a:rPr lang="en-IN" sz="2200" dirty="0" err="1">
                <a:latin typeface="Georgia" panose="02040502050405020303" pitchFamily="18" charset="0"/>
              </a:rPr>
              <a:t>Maharastra</a:t>
            </a:r>
            <a:r>
              <a:rPr lang="en-IN" sz="2200" dirty="0">
                <a:latin typeface="Georgia" panose="02040502050405020303" pitchFamily="18" charset="0"/>
              </a:rPr>
              <a:t>—Last year, we had spun off a separate subsidiary called Glenmark Life Sciences to specially focus on the API business.</a:t>
            </a:r>
          </a:p>
          <a:p>
            <a:r>
              <a:rPr lang="en-IN" sz="2200" dirty="0" err="1">
                <a:latin typeface="Georgia" panose="02040502050405020303" pitchFamily="18" charset="0"/>
              </a:rPr>
              <a:t>Unichem</a:t>
            </a:r>
            <a:r>
              <a:rPr lang="en-IN" sz="2200" dirty="0">
                <a:latin typeface="Georgia" panose="02040502050405020303" pitchFamily="18" charset="0"/>
              </a:rPr>
              <a:t> Laboratories </a:t>
            </a:r>
            <a:r>
              <a:rPr lang="en-IN" sz="2200" dirty="0" err="1">
                <a:latin typeface="Georgia" panose="02040502050405020303" pitchFamily="18" charset="0"/>
              </a:rPr>
              <a:t>Unichem</a:t>
            </a:r>
            <a:r>
              <a:rPr lang="en-IN" sz="2200" dirty="0">
                <a:latin typeface="Georgia" panose="02040502050405020303" pitchFamily="18" charset="0"/>
              </a:rPr>
              <a:t> offers a broad portfolio of APIs across various therapeutic areas. It has three manufacturing facilities to cater to the segment.</a:t>
            </a:r>
          </a:p>
          <a:p>
            <a:r>
              <a:rPr lang="en-IN" sz="2200" dirty="0">
                <a:latin typeface="Georgia" panose="02040502050405020303" pitchFamily="18" charset="0"/>
              </a:rPr>
              <a:t>Aurobindo Pharma Limited is a pharmaceutical manufacturing company headquartered in HITEC City, Hyderabad, India. The company manufactures generic pharmaceuticals and active pharmaceutical ingredients. </a:t>
            </a:r>
          </a:p>
          <a:p>
            <a:r>
              <a:rPr lang="en-IN" sz="2200" dirty="0">
                <a:latin typeface="Georgia" panose="02040502050405020303" pitchFamily="18" charset="0"/>
              </a:rPr>
              <a:t>Torrent Pharma, headquartered in Ahmedabad, Gujarat.</a:t>
            </a:r>
          </a:p>
        </p:txBody>
      </p:sp>
    </p:spTree>
    <p:extLst>
      <p:ext uri="{BB962C8B-B14F-4D97-AF65-F5344CB8AC3E}">
        <p14:creationId xmlns:p14="http://schemas.microsoft.com/office/powerpoint/2010/main" val="2097370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B186-ECBD-409B-94A4-780F4E23C075}"/>
              </a:ext>
            </a:extLst>
          </p:cNvPr>
          <p:cNvSpPr txBox="1">
            <a:spLocks/>
          </p:cNvSpPr>
          <p:nvPr/>
        </p:nvSpPr>
        <p:spPr>
          <a:xfrm>
            <a:off x="885880" y="173752"/>
            <a:ext cx="9985320" cy="785912"/>
          </a:xfrm>
          <a:prstGeom prst="rect">
            <a:avLst/>
          </a:prstGeom>
        </p:spPr>
        <p:txBody>
          <a:bodyPr>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chemeClr val="accent2">
                    <a:lumMod val="50000"/>
                  </a:schemeClr>
                </a:solidFill>
                <a:highlight>
                  <a:srgbClr val="00FF99"/>
                </a:highlight>
                <a:latin typeface="Georgia" panose="02040502050405020303" pitchFamily="18" charset="0"/>
              </a:rPr>
              <a:t>Tasks Carried Out in the Hierarchy, if used in India</a:t>
            </a:r>
            <a:endParaRPr lang="en-US" b="1" u="sng" dirty="0">
              <a:solidFill>
                <a:schemeClr val="accent2">
                  <a:lumMod val="50000"/>
                </a:schemeClr>
              </a:solidFill>
              <a:highlight>
                <a:srgbClr val="00FF99"/>
              </a:highlight>
              <a:latin typeface="Georgia" panose="02040502050405020303" pitchFamily="18" charset="0"/>
            </a:endParaRPr>
          </a:p>
        </p:txBody>
      </p:sp>
      <p:graphicFrame>
        <p:nvGraphicFramePr>
          <p:cNvPr id="3" name="Content Placeholder 3">
            <a:extLst>
              <a:ext uri="{FF2B5EF4-FFF2-40B4-BE49-F238E27FC236}">
                <a16:creationId xmlns:a16="http://schemas.microsoft.com/office/drawing/2014/main" id="{97FCB078-53A9-4BE3-A838-CB61AAC4DE80}"/>
              </a:ext>
            </a:extLst>
          </p:cNvPr>
          <p:cNvGraphicFramePr>
            <a:graphicFrameLocks/>
          </p:cNvGraphicFramePr>
          <p:nvPr>
            <p:extLst>
              <p:ext uri="{D42A27DB-BD31-4B8C-83A1-F6EECF244321}">
                <p14:modId xmlns:p14="http://schemas.microsoft.com/office/powerpoint/2010/main" val="1577436232"/>
              </p:ext>
            </p:extLst>
          </p:nvPr>
        </p:nvGraphicFramePr>
        <p:xfrm>
          <a:off x="839532" y="980728"/>
          <a:ext cx="9432228" cy="5263480"/>
        </p:xfrm>
        <a:graphic>
          <a:graphicData uri="http://schemas.openxmlformats.org/drawingml/2006/table">
            <a:tbl>
              <a:tblPr>
                <a:tableStyleId>{5C22544A-7EE6-4342-B048-85BDC9FD1C3A}</a:tableStyleId>
              </a:tblPr>
              <a:tblGrid>
                <a:gridCol w="4716114">
                  <a:extLst>
                    <a:ext uri="{9D8B030D-6E8A-4147-A177-3AD203B41FA5}">
                      <a16:colId xmlns:a16="http://schemas.microsoft.com/office/drawing/2014/main" val="20000"/>
                    </a:ext>
                  </a:extLst>
                </a:gridCol>
                <a:gridCol w="4716114">
                  <a:extLst>
                    <a:ext uri="{9D8B030D-6E8A-4147-A177-3AD203B41FA5}">
                      <a16:colId xmlns:a16="http://schemas.microsoft.com/office/drawing/2014/main" val="20001"/>
                    </a:ext>
                  </a:extLst>
                </a:gridCol>
              </a:tblGrid>
              <a:tr h="748680">
                <a:tc>
                  <a:txBody>
                    <a:bodyPr/>
                    <a:lstStyle/>
                    <a:p>
                      <a:pPr>
                        <a:buFont typeface="Arial" pitchFamily="34" charset="0"/>
                        <a:buChar char="•"/>
                      </a:pPr>
                      <a:r>
                        <a:rPr lang="en-IN" sz="1800" b="1" dirty="0">
                          <a:latin typeface="Eras Light ITC" panose="020B0402030504020804" pitchFamily="34" charset="0"/>
                        </a:rPr>
                        <a:t> Union Health Ministry</a:t>
                      </a:r>
                      <a:endParaRPr lang="en-US" sz="1800" b="1" dirty="0">
                        <a:latin typeface="Eras Light ITC" panose="020B0402030504020804" pitchFamily="34" charset="0"/>
                      </a:endParaRPr>
                    </a:p>
                  </a:txBody>
                  <a:tcPr/>
                </a:tc>
                <a:tc>
                  <a:txBody>
                    <a:bodyPr/>
                    <a:lstStyle/>
                    <a:p>
                      <a:r>
                        <a:rPr lang="en-IN" sz="1800" b="1" dirty="0">
                          <a:latin typeface="Eras Light ITC" panose="020B0402030504020804" pitchFamily="34" charset="0"/>
                        </a:rPr>
                        <a:t>Responsible for making health sector related policies and</a:t>
                      </a:r>
                      <a:r>
                        <a:rPr lang="en-IN" sz="1800" b="1" baseline="0" dirty="0">
                          <a:latin typeface="Eras Light ITC" panose="020B0402030504020804" pitchFamily="34" charset="0"/>
                        </a:rPr>
                        <a:t> </a:t>
                      </a:r>
                      <a:r>
                        <a:rPr lang="en-IN" sz="1800" b="1" dirty="0">
                          <a:latin typeface="Eras Light ITC" panose="020B0402030504020804" pitchFamily="34" charset="0"/>
                        </a:rPr>
                        <a:t>Implementing them</a:t>
                      </a:r>
                      <a:endParaRPr lang="en-US" sz="1800" b="1" dirty="0">
                        <a:latin typeface="Eras Light ITC" panose="020B0402030504020804" pitchFamily="34" charset="0"/>
                      </a:endParaRPr>
                    </a:p>
                  </a:txBody>
                  <a:tcPr/>
                </a:tc>
                <a:extLst>
                  <a:ext uri="{0D108BD9-81ED-4DB2-BD59-A6C34878D82A}">
                    <a16:rowId xmlns:a16="http://schemas.microsoft.com/office/drawing/2014/main" val="10000"/>
                  </a:ext>
                </a:extLst>
              </a:tr>
              <a:tr h="1260728">
                <a:tc>
                  <a:txBody>
                    <a:bodyPr/>
                    <a:lstStyle/>
                    <a:p>
                      <a:pPr>
                        <a:buFont typeface="Arial" pitchFamily="34" charset="0"/>
                        <a:buChar char="•"/>
                      </a:pPr>
                      <a:r>
                        <a:rPr lang="en-IN" sz="1800" b="1" dirty="0">
                          <a:solidFill>
                            <a:schemeClr val="tx1"/>
                          </a:solidFill>
                          <a:latin typeface="Eras Light ITC" panose="020B0402030504020804" pitchFamily="34" charset="0"/>
                        </a:rPr>
                        <a:t> Chief Minister of the State</a:t>
                      </a:r>
                      <a:endParaRPr lang="en-US" sz="1800" b="1" dirty="0">
                        <a:solidFill>
                          <a:schemeClr val="tx1"/>
                        </a:solidFill>
                        <a:latin typeface="Eras Light ITC" panose="020B0402030504020804" pitchFamily="34" charset="0"/>
                      </a:endParaRPr>
                    </a:p>
                    <a:p>
                      <a:pPr>
                        <a:buFont typeface="Arial" pitchFamily="34" charset="0"/>
                        <a:buChar char="•"/>
                      </a:pPr>
                      <a:r>
                        <a:rPr lang="en-US" sz="1800" b="1" dirty="0">
                          <a:solidFill>
                            <a:schemeClr val="tx1"/>
                          </a:solidFill>
                          <a:latin typeface="Eras Light ITC" panose="020B0402030504020804" pitchFamily="34" charset="0"/>
                        </a:rPr>
                        <a:t> State department of Health</a:t>
                      </a:r>
                    </a:p>
                    <a:p>
                      <a:pPr>
                        <a:buFont typeface="Arial" pitchFamily="34" charset="0"/>
                        <a:buChar char="•"/>
                      </a:pPr>
                      <a:r>
                        <a:rPr lang="en-US" sz="1800" b="1" dirty="0">
                          <a:solidFill>
                            <a:schemeClr val="tx1"/>
                          </a:solidFill>
                          <a:latin typeface="Eras Light ITC" panose="020B0402030504020804" pitchFamily="34" charset="0"/>
                        </a:rPr>
                        <a:t> State directorate of health services</a:t>
                      </a:r>
                    </a:p>
                    <a:p>
                      <a:endParaRPr lang="en-US" sz="1800" b="1" dirty="0">
                        <a:latin typeface="Eras Light ITC" panose="020B0402030504020804" pitchFamily="34" charset="0"/>
                      </a:endParaRPr>
                    </a:p>
                  </a:txBody>
                  <a:tcPr/>
                </a:tc>
                <a:tc>
                  <a:txBody>
                    <a:bodyPr/>
                    <a:lstStyle/>
                    <a:p>
                      <a:r>
                        <a:rPr lang="en-IN" sz="1800" b="1" dirty="0">
                          <a:latin typeface="Eras Light ITC" panose="020B0402030504020804" pitchFamily="34" charset="0"/>
                        </a:rPr>
                        <a:t>They come directly under the Union</a:t>
                      </a:r>
                      <a:r>
                        <a:rPr lang="en-IN" sz="1800" b="1" baseline="0" dirty="0">
                          <a:latin typeface="Eras Light ITC" panose="020B0402030504020804" pitchFamily="34" charset="0"/>
                        </a:rPr>
                        <a:t> Health Ministry and are responsible for implementing the health policies in the State.</a:t>
                      </a:r>
                      <a:endParaRPr lang="en-US" sz="1800" b="1" dirty="0">
                        <a:latin typeface="Eras Light ITC" panose="020B0402030504020804" pitchFamily="34" charset="0"/>
                      </a:endParaRPr>
                    </a:p>
                  </a:txBody>
                  <a:tcPr/>
                </a:tc>
                <a:extLst>
                  <a:ext uri="{0D108BD9-81ED-4DB2-BD59-A6C34878D82A}">
                    <a16:rowId xmlns:a16="http://schemas.microsoft.com/office/drawing/2014/main" val="10001"/>
                  </a:ext>
                </a:extLst>
              </a:tr>
              <a:tr h="1043528">
                <a:tc>
                  <a:txBody>
                    <a:bodyPr/>
                    <a:lstStyle/>
                    <a:p>
                      <a:pPr>
                        <a:buFont typeface="Arial" pitchFamily="34" charset="0"/>
                        <a:buChar char="•"/>
                      </a:pPr>
                      <a:r>
                        <a:rPr lang="en-IN" sz="1800" b="1" dirty="0">
                          <a:latin typeface="Eras Light ITC" panose="020B0402030504020804" pitchFamily="34" charset="0"/>
                        </a:rPr>
                        <a:t> Commissioner/ Collectors</a:t>
                      </a:r>
                      <a:endParaRPr lang="en-US" sz="1800" b="1" dirty="0">
                        <a:latin typeface="Eras Light ITC" panose="020B0402030504020804" pitchFamily="34" charset="0"/>
                      </a:endParaRPr>
                    </a:p>
                  </a:txBody>
                  <a:tcPr/>
                </a:tc>
                <a:tc>
                  <a:txBody>
                    <a:bodyPr/>
                    <a:lstStyle/>
                    <a:p>
                      <a:r>
                        <a:rPr lang="en-IN" sz="1800" b="1" dirty="0">
                          <a:latin typeface="Eras Light ITC" panose="020B0402030504020804" pitchFamily="34" charset="0"/>
                        </a:rPr>
                        <a:t>Commissioner</a:t>
                      </a:r>
                      <a:r>
                        <a:rPr lang="en-IN" sz="1800" b="1" baseline="0" dirty="0">
                          <a:latin typeface="Eras Light ITC" panose="020B0402030504020804" pitchFamily="34" charset="0"/>
                        </a:rPr>
                        <a:t>s govern over a zone of the state and has an average 5-6 District Heads (Collectors) under him.</a:t>
                      </a:r>
                      <a:endParaRPr lang="en-US" sz="1800" b="1" dirty="0">
                        <a:latin typeface="Eras Light ITC" panose="020B0402030504020804" pitchFamily="34" charset="0"/>
                      </a:endParaRPr>
                    </a:p>
                  </a:txBody>
                  <a:tcPr/>
                </a:tc>
                <a:extLst>
                  <a:ext uri="{0D108BD9-81ED-4DB2-BD59-A6C34878D82A}">
                    <a16:rowId xmlns:a16="http://schemas.microsoft.com/office/drawing/2014/main" val="10002"/>
                  </a:ext>
                </a:extLst>
              </a:tr>
              <a:tr h="1296144">
                <a:tc>
                  <a:txBody>
                    <a:bodyPr/>
                    <a:lstStyle/>
                    <a:p>
                      <a:pPr>
                        <a:buFont typeface="Arial" pitchFamily="34" charset="0"/>
                        <a:buChar char="•"/>
                      </a:pPr>
                      <a:r>
                        <a:rPr lang="en-IN" sz="1800" b="1" dirty="0">
                          <a:latin typeface="Eras Light ITC" panose="020B0402030504020804" pitchFamily="34" charset="0"/>
                        </a:rPr>
                        <a:t> </a:t>
                      </a:r>
                      <a:r>
                        <a:rPr lang="en-IN" sz="1800" b="1" dirty="0" err="1">
                          <a:latin typeface="Eras Light ITC" panose="020B0402030504020804" pitchFamily="34" charset="0"/>
                        </a:rPr>
                        <a:t>Tehsildars</a:t>
                      </a:r>
                      <a:r>
                        <a:rPr lang="en-IN" sz="1800" b="1" baseline="0" dirty="0">
                          <a:latin typeface="Eras Light ITC" panose="020B0402030504020804" pitchFamily="34" charset="0"/>
                        </a:rPr>
                        <a:t> </a:t>
                      </a:r>
                    </a:p>
                    <a:p>
                      <a:pPr>
                        <a:buFont typeface="Arial" pitchFamily="34" charset="0"/>
                        <a:buChar char="•"/>
                      </a:pPr>
                      <a:r>
                        <a:rPr lang="en-IN" sz="1800" b="1" baseline="0" dirty="0">
                          <a:latin typeface="Eras Light ITC" panose="020B0402030504020804" pitchFamily="34" charset="0"/>
                        </a:rPr>
                        <a:t> Circles</a:t>
                      </a:r>
                    </a:p>
                    <a:p>
                      <a:pPr>
                        <a:buFont typeface="Arial" pitchFamily="34" charset="0"/>
                        <a:buChar char="•"/>
                      </a:pPr>
                      <a:r>
                        <a:rPr lang="en-IN" sz="1800" b="1" baseline="0" dirty="0">
                          <a:latin typeface="Eras Light ITC" panose="020B0402030504020804" pitchFamily="34" charset="0"/>
                        </a:rPr>
                        <a:t> </a:t>
                      </a:r>
                      <a:r>
                        <a:rPr lang="en-IN" sz="1800" b="1" baseline="0" dirty="0" err="1">
                          <a:latin typeface="Eras Light ITC" panose="020B0402030504020804" pitchFamily="34" charset="0"/>
                        </a:rPr>
                        <a:t>Talathis</a:t>
                      </a:r>
                      <a:endParaRPr lang="en-US" sz="1800" b="1" dirty="0">
                        <a:latin typeface="Eras Light ITC" panose="020B0402030504020804" pitchFamily="34" charset="0"/>
                      </a:endParaRPr>
                    </a:p>
                  </a:txBody>
                  <a:tcPr/>
                </a:tc>
                <a:tc>
                  <a:txBody>
                    <a:bodyPr/>
                    <a:lstStyle/>
                    <a:p>
                      <a:r>
                        <a:rPr lang="en-IN" sz="1800" b="1" dirty="0">
                          <a:latin typeface="Eras Light ITC" panose="020B0402030504020804" pitchFamily="34" charset="0"/>
                        </a:rPr>
                        <a:t>There is a network</a:t>
                      </a:r>
                      <a:r>
                        <a:rPr lang="en-IN" sz="1800" b="1" baseline="0" dirty="0">
                          <a:latin typeface="Eras Light ITC" panose="020B0402030504020804" pitchFamily="34" charset="0"/>
                        </a:rPr>
                        <a:t> of </a:t>
                      </a:r>
                      <a:r>
                        <a:rPr lang="en-IN" sz="1800" b="1" baseline="0" dirty="0" err="1">
                          <a:latin typeface="Eras Light ITC" panose="020B0402030504020804" pitchFamily="34" charset="0"/>
                        </a:rPr>
                        <a:t>Taluka</a:t>
                      </a:r>
                      <a:r>
                        <a:rPr lang="en-IN" sz="1800" b="1" baseline="0" dirty="0">
                          <a:latin typeface="Eras Light ITC" panose="020B0402030504020804" pitchFamily="34" charset="0"/>
                        </a:rPr>
                        <a:t> Heads  (</a:t>
                      </a:r>
                      <a:r>
                        <a:rPr lang="en-IN" sz="1800" b="1" baseline="0" dirty="0" err="1">
                          <a:latin typeface="Eras Light ITC" panose="020B0402030504020804" pitchFamily="34" charset="0"/>
                        </a:rPr>
                        <a:t>Tehsildars</a:t>
                      </a:r>
                      <a:r>
                        <a:rPr lang="en-IN" sz="1800" b="1" baseline="0" dirty="0">
                          <a:latin typeface="Eras Light ITC" panose="020B0402030504020804" pitchFamily="34" charset="0"/>
                        </a:rPr>
                        <a:t>) and Circles + </a:t>
                      </a:r>
                      <a:r>
                        <a:rPr lang="en-IN" sz="1800" b="1" baseline="0" dirty="0" err="1">
                          <a:latin typeface="Eras Light ITC" panose="020B0402030504020804" pitchFamily="34" charset="0"/>
                        </a:rPr>
                        <a:t>Talathis</a:t>
                      </a:r>
                      <a:r>
                        <a:rPr lang="en-IN" sz="1800" b="1" baseline="0" dirty="0">
                          <a:latin typeface="Eras Light ITC" panose="020B0402030504020804" pitchFamily="34" charset="0"/>
                        </a:rPr>
                        <a:t> under the </a:t>
                      </a:r>
                      <a:r>
                        <a:rPr lang="en-IN" sz="1800" b="1" baseline="0" dirty="0" err="1">
                          <a:latin typeface="Eras Light ITC" panose="020B0402030504020804" pitchFamily="34" charset="0"/>
                        </a:rPr>
                        <a:t>Tehsildar</a:t>
                      </a:r>
                      <a:r>
                        <a:rPr lang="en-IN" sz="1800" b="1" baseline="0" dirty="0">
                          <a:latin typeface="Eras Light ITC" panose="020B0402030504020804" pitchFamily="34" charset="0"/>
                        </a:rPr>
                        <a:t>. </a:t>
                      </a:r>
                      <a:r>
                        <a:rPr lang="en-IN" sz="1800" b="1" baseline="0" dirty="0" err="1">
                          <a:latin typeface="Eras Light ITC" panose="020B0402030504020804" pitchFamily="34" charset="0"/>
                        </a:rPr>
                        <a:t>Talathis</a:t>
                      </a:r>
                      <a:r>
                        <a:rPr lang="en-IN" sz="1800" b="1" baseline="0" dirty="0">
                          <a:latin typeface="Eras Light ITC" panose="020B0402030504020804" pitchFamily="34" charset="0"/>
                        </a:rPr>
                        <a:t> work at the </a:t>
                      </a:r>
                      <a:r>
                        <a:rPr lang="en-IN" sz="1800" b="1" baseline="0" dirty="0" err="1">
                          <a:latin typeface="Eras Light ITC" panose="020B0402030504020804" pitchFamily="34" charset="0"/>
                        </a:rPr>
                        <a:t>grassroot</a:t>
                      </a:r>
                      <a:r>
                        <a:rPr lang="en-IN" sz="1800" b="1" baseline="0" dirty="0">
                          <a:latin typeface="Eras Light ITC" panose="020B0402030504020804" pitchFamily="34" charset="0"/>
                        </a:rPr>
                        <a:t> level of the country.</a:t>
                      </a:r>
                      <a:endParaRPr lang="en-US" sz="1800" b="1" dirty="0">
                        <a:latin typeface="Eras Light ITC" panose="020B0402030504020804" pitchFamily="34" charset="0"/>
                      </a:endParaRPr>
                    </a:p>
                  </a:txBody>
                  <a:tcPr/>
                </a:tc>
                <a:extLst>
                  <a:ext uri="{0D108BD9-81ED-4DB2-BD59-A6C34878D82A}">
                    <a16:rowId xmlns:a16="http://schemas.microsoft.com/office/drawing/2014/main" val="10003"/>
                  </a:ext>
                </a:extLst>
              </a:tr>
              <a:tr h="370840">
                <a:tc>
                  <a:txBody>
                    <a:bodyPr/>
                    <a:lstStyle/>
                    <a:p>
                      <a:pPr>
                        <a:buFont typeface="Arial" pitchFamily="34" charset="0"/>
                        <a:buChar char="•"/>
                      </a:pPr>
                      <a:r>
                        <a:rPr lang="en-IN" sz="1800" b="1" dirty="0">
                          <a:latin typeface="Eras Light ITC" panose="020B0402030504020804" pitchFamily="34" charset="0"/>
                        </a:rPr>
                        <a:t> Head Doctors</a:t>
                      </a:r>
                      <a:r>
                        <a:rPr lang="en-IN" sz="1800" b="1" baseline="0" dirty="0">
                          <a:latin typeface="Eras Light ITC" panose="020B0402030504020804" pitchFamily="34" charset="0"/>
                        </a:rPr>
                        <a:t> and Nurses</a:t>
                      </a:r>
                      <a:endParaRPr lang="en-US" sz="1800" b="1" dirty="0">
                        <a:latin typeface="Eras Light ITC" panose="020B0402030504020804" pitchFamily="34" charset="0"/>
                      </a:endParaRPr>
                    </a:p>
                  </a:txBody>
                  <a:tcPr/>
                </a:tc>
                <a:tc>
                  <a:txBody>
                    <a:bodyPr/>
                    <a:lstStyle/>
                    <a:p>
                      <a:r>
                        <a:rPr lang="en-IN" sz="1800" b="1" dirty="0">
                          <a:latin typeface="Eras Light ITC" panose="020B0402030504020804" pitchFamily="34" charset="0"/>
                        </a:rPr>
                        <a:t>The head</a:t>
                      </a:r>
                      <a:r>
                        <a:rPr lang="en-IN" sz="1800" b="1" baseline="0" dirty="0">
                          <a:latin typeface="Eras Light ITC" panose="020B0402030504020804" pitchFamily="34" charset="0"/>
                        </a:rPr>
                        <a:t> </a:t>
                      </a:r>
                      <a:r>
                        <a:rPr lang="en-IN" sz="1800" b="1" dirty="0">
                          <a:latin typeface="Eras Light ITC" panose="020B0402030504020804" pitchFamily="34" charset="0"/>
                        </a:rPr>
                        <a:t>doctors of</a:t>
                      </a:r>
                      <a:r>
                        <a:rPr lang="en-IN" sz="1800" b="1" baseline="0" dirty="0">
                          <a:latin typeface="Eras Light ITC" panose="020B0402030504020804" pitchFamily="34" charset="0"/>
                        </a:rPr>
                        <a:t> the district hospitals work under the </a:t>
                      </a:r>
                      <a:r>
                        <a:rPr lang="en-IN" sz="1800" b="1" baseline="0" dirty="0" err="1">
                          <a:latin typeface="Eras Light ITC" panose="020B0402030504020804" pitchFamily="34" charset="0"/>
                        </a:rPr>
                        <a:t>commisioner</a:t>
                      </a:r>
                      <a:r>
                        <a:rPr lang="en-IN" sz="1800" b="1" baseline="0" dirty="0">
                          <a:latin typeface="Eras Light ITC" panose="020B0402030504020804" pitchFamily="34" charset="0"/>
                        </a:rPr>
                        <a:t>. The rural clinic doctors report to the Circles and </a:t>
                      </a:r>
                      <a:r>
                        <a:rPr lang="en-IN" sz="1800" b="1" baseline="0" dirty="0" err="1">
                          <a:latin typeface="Eras Light ITC" panose="020B0402030504020804" pitchFamily="34" charset="0"/>
                        </a:rPr>
                        <a:t>Talathis</a:t>
                      </a:r>
                      <a:endParaRPr lang="en-US" sz="1800" b="1" dirty="0">
                        <a:latin typeface="Eras Light ITC" panose="020B04020305040208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0689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24D78-48B9-4038-8193-0B6A37858462}"/>
              </a:ext>
            </a:extLst>
          </p:cNvPr>
          <p:cNvSpPr>
            <a:spLocks noGrp="1"/>
          </p:cNvSpPr>
          <p:nvPr>
            <p:ph idx="1"/>
          </p:nvPr>
        </p:nvSpPr>
        <p:spPr>
          <a:xfrm>
            <a:off x="307910" y="298158"/>
            <a:ext cx="11495314" cy="2547680"/>
          </a:xfrm>
        </p:spPr>
        <p:txBody>
          <a:bodyPr>
            <a:normAutofit fontScale="92500" lnSpcReduction="10000"/>
          </a:bodyPr>
          <a:lstStyle/>
          <a:p>
            <a:pPr marL="0" indent="0">
              <a:buNone/>
            </a:pPr>
            <a:r>
              <a:rPr lang="en-IN" sz="1900" b="1" u="sng" dirty="0">
                <a:highlight>
                  <a:srgbClr val="00FF99"/>
                </a:highlight>
                <a:latin typeface="Georgia" panose="02040502050405020303" pitchFamily="18" charset="0"/>
              </a:rPr>
              <a:t>CONTINUED.. POSSIBLE LOGISTICAL PARTNERS</a:t>
            </a:r>
            <a:r>
              <a:rPr lang="en-IN" sz="2400" b="1" u="sng" dirty="0">
                <a:highlight>
                  <a:srgbClr val="00FF99"/>
                </a:highlight>
                <a:latin typeface="Georgia" panose="02040502050405020303" pitchFamily="18" charset="0"/>
              </a:rPr>
              <a:t>:</a:t>
            </a:r>
          </a:p>
          <a:p>
            <a:pPr marL="0" indent="0">
              <a:buNone/>
            </a:pPr>
            <a:r>
              <a:rPr lang="en-IN" sz="1300" dirty="0">
                <a:latin typeface="Georgia" panose="02040502050405020303" pitchFamily="18" charset="0"/>
              </a:rPr>
              <a:t>The logistics sector in India is expected to touch $215 billion by the end of 2020, predicts India Brand Equity Foundation (IBEF)</a:t>
            </a:r>
          </a:p>
          <a:p>
            <a:r>
              <a:rPr lang="en-IN" sz="1300" b="0" i="0" dirty="0">
                <a:solidFill>
                  <a:srgbClr val="222222"/>
                </a:solidFill>
                <a:effectLst/>
                <a:latin typeface="Georgia" panose="02040502050405020303" pitchFamily="18" charset="0"/>
              </a:rPr>
              <a:t>Adani Logistics Limited (ALL) is a pan India </a:t>
            </a:r>
            <a:r>
              <a:rPr lang="en-IN" sz="1300" i="0" dirty="0">
                <a:solidFill>
                  <a:srgbClr val="222222"/>
                </a:solidFill>
                <a:effectLst/>
                <a:latin typeface="Georgia" panose="02040502050405020303" pitchFamily="18" charset="0"/>
              </a:rPr>
              <a:t>end-to-end logistics services provider </a:t>
            </a:r>
            <a:r>
              <a:rPr lang="en-IN" sz="1300" b="0" i="0" dirty="0">
                <a:solidFill>
                  <a:srgbClr val="222222"/>
                </a:solidFill>
                <a:effectLst/>
                <a:latin typeface="Georgia" panose="02040502050405020303" pitchFamily="18" charset="0"/>
              </a:rPr>
              <a:t>– asset and service-based</a:t>
            </a:r>
          </a:p>
          <a:p>
            <a:pPr algn="l"/>
            <a:r>
              <a:rPr lang="en-IN" sz="1300" i="0" dirty="0">
                <a:solidFill>
                  <a:srgbClr val="111111"/>
                </a:solidFill>
                <a:effectLst/>
                <a:latin typeface="Georgia" panose="02040502050405020303" pitchFamily="18" charset="0"/>
              </a:rPr>
              <a:t> Future Supply Chain Solutions Ltd: </a:t>
            </a:r>
            <a:r>
              <a:rPr lang="en-IN" sz="1300" b="0" i="0" dirty="0">
                <a:solidFill>
                  <a:srgbClr val="222222"/>
                </a:solidFill>
                <a:effectLst/>
                <a:latin typeface="Georgia" panose="02040502050405020303" pitchFamily="18" charset="0"/>
              </a:rPr>
              <a:t>India’s</a:t>
            </a:r>
            <a:r>
              <a:rPr lang="en-IN" sz="1300" b="1" i="0" dirty="0">
                <a:solidFill>
                  <a:srgbClr val="222222"/>
                </a:solidFill>
                <a:effectLst/>
                <a:latin typeface="Georgia" panose="02040502050405020303" pitchFamily="18" charset="0"/>
              </a:rPr>
              <a:t> </a:t>
            </a:r>
            <a:r>
              <a:rPr lang="en-IN" sz="1300" i="0" dirty="0">
                <a:solidFill>
                  <a:srgbClr val="222222"/>
                </a:solidFill>
                <a:effectLst/>
                <a:latin typeface="Georgia" panose="02040502050405020303" pitchFamily="18" charset="0"/>
              </a:rPr>
              <a:t>largest organized third-party supply chain </a:t>
            </a:r>
            <a:r>
              <a:rPr lang="en-IN" sz="1300" b="0" i="0" dirty="0">
                <a:solidFill>
                  <a:srgbClr val="222222"/>
                </a:solidFill>
                <a:effectLst/>
                <a:latin typeface="Georgia" panose="02040502050405020303" pitchFamily="18" charset="0"/>
              </a:rPr>
              <a:t>and logistics service provider. Offer automated and IT-enabled </a:t>
            </a:r>
            <a:r>
              <a:rPr lang="en-IN" sz="1300" i="0" dirty="0">
                <a:solidFill>
                  <a:srgbClr val="222222"/>
                </a:solidFill>
                <a:effectLst/>
                <a:latin typeface="Georgia" panose="02040502050405020303" pitchFamily="18" charset="0"/>
              </a:rPr>
              <a:t>warehousing, distribution and other logistics solutions</a:t>
            </a:r>
            <a:r>
              <a:rPr lang="en-IN" sz="1300" b="0" i="0" dirty="0">
                <a:solidFill>
                  <a:srgbClr val="222222"/>
                </a:solidFill>
                <a:effectLst/>
                <a:latin typeface="Georgia" panose="02040502050405020303" pitchFamily="18" charset="0"/>
              </a:rPr>
              <a:t> to a wide range of customers. Temperature-Controlled Logistics</a:t>
            </a:r>
          </a:p>
          <a:p>
            <a:pPr algn="l"/>
            <a:r>
              <a:rPr lang="en-IN" sz="1300" i="0" u="none" strike="noStrike" dirty="0">
                <a:effectLst/>
                <a:latin typeface="Georgia" panose="02040502050405020303" pitchFamily="18" charset="0"/>
              </a:rPr>
              <a:t>Mahindra</a:t>
            </a:r>
            <a:r>
              <a:rPr lang="en-IN" sz="1300" i="0" dirty="0">
                <a:solidFill>
                  <a:srgbClr val="222222"/>
                </a:solidFill>
                <a:effectLst/>
                <a:latin typeface="Georgia" panose="02040502050405020303" pitchFamily="18" charset="0"/>
              </a:rPr>
              <a:t> Logistics Ltd </a:t>
            </a:r>
            <a:r>
              <a:rPr lang="en-IN" sz="1300" b="0" i="0" dirty="0">
                <a:solidFill>
                  <a:srgbClr val="222222"/>
                </a:solidFill>
                <a:effectLst/>
                <a:latin typeface="Georgia" panose="02040502050405020303" pitchFamily="18" charset="0"/>
              </a:rPr>
              <a:t>is one of</a:t>
            </a:r>
            <a:r>
              <a:rPr lang="en-IN" sz="1300" b="1" i="0" dirty="0">
                <a:solidFill>
                  <a:srgbClr val="222222"/>
                </a:solidFill>
                <a:effectLst/>
                <a:latin typeface="Georgia" panose="02040502050405020303" pitchFamily="18" charset="0"/>
              </a:rPr>
              <a:t> </a:t>
            </a:r>
            <a:r>
              <a:rPr lang="en-IN" sz="1300" i="0" dirty="0">
                <a:solidFill>
                  <a:srgbClr val="222222"/>
                </a:solidFill>
                <a:effectLst/>
                <a:latin typeface="Georgia" panose="02040502050405020303" pitchFamily="18" charset="0"/>
              </a:rPr>
              <a:t>India’s largest 3PL solutions providers </a:t>
            </a:r>
            <a:r>
              <a:rPr lang="en-IN" sz="1300" b="1" i="0" dirty="0">
                <a:solidFill>
                  <a:srgbClr val="222222"/>
                </a:solidFill>
                <a:effectLst/>
                <a:latin typeface="Georgia" panose="02040502050405020303" pitchFamily="18" charset="0"/>
              </a:rPr>
              <a:t>i</a:t>
            </a:r>
            <a:r>
              <a:rPr lang="en-IN" sz="1300" b="0" i="0" dirty="0">
                <a:solidFill>
                  <a:srgbClr val="222222"/>
                </a:solidFill>
                <a:effectLst/>
                <a:latin typeface="Georgia" panose="02040502050405020303" pitchFamily="18" charset="0"/>
              </a:rPr>
              <a:t>n the Indian </a:t>
            </a:r>
            <a:r>
              <a:rPr lang="en-IN" sz="1300" b="0" i="0" dirty="0">
                <a:effectLst/>
                <a:latin typeface="Georgia" panose="02040502050405020303" pitchFamily="18" charset="0"/>
              </a:rPr>
              <a:t>logistics company</a:t>
            </a:r>
            <a:r>
              <a:rPr lang="en-IN" sz="1300" b="0" i="0" dirty="0">
                <a:solidFill>
                  <a:srgbClr val="222222"/>
                </a:solidFill>
                <a:effectLst/>
                <a:latin typeface="Georgia" panose="02040502050405020303" pitchFamily="18" charset="0"/>
              </a:rPr>
              <a:t> which was estimated at INR 6.40 trillion in Fiscal 2017</a:t>
            </a:r>
          </a:p>
          <a:p>
            <a:r>
              <a:rPr lang="en-IN" sz="1300" b="0" i="0" dirty="0">
                <a:solidFill>
                  <a:srgbClr val="222222"/>
                </a:solidFill>
                <a:effectLst/>
                <a:latin typeface="Georgia" panose="02040502050405020303" pitchFamily="18" charset="0"/>
              </a:rPr>
              <a:t>Aegis Logistics Ltd. was </a:t>
            </a:r>
            <a:r>
              <a:rPr lang="en-IN" sz="1300" i="0" dirty="0">
                <a:solidFill>
                  <a:srgbClr val="222222"/>
                </a:solidFill>
                <a:effectLst/>
                <a:latin typeface="Georgia" panose="02040502050405020303" pitchFamily="18" charset="0"/>
              </a:rPr>
              <a:t>incorporated in 1956, on the Bomb</a:t>
            </a:r>
            <a:r>
              <a:rPr lang="en-IN" sz="1300" b="0" i="0" dirty="0">
                <a:solidFill>
                  <a:srgbClr val="222222"/>
                </a:solidFill>
                <a:effectLst/>
                <a:latin typeface="Georgia" panose="02040502050405020303" pitchFamily="18" charset="0"/>
              </a:rPr>
              <a:t>ay Stock Exchange since 1978, highly trusted brand.</a:t>
            </a:r>
          </a:p>
          <a:p>
            <a:r>
              <a:rPr lang="en-IN" sz="1300" dirty="0">
                <a:latin typeface="Georgia" panose="02040502050405020303" pitchFamily="18" charset="0"/>
              </a:rPr>
              <a:t>FedEx: One of the global leaders in pharma logistics.</a:t>
            </a:r>
            <a:br>
              <a:rPr lang="en-IN" sz="1200" dirty="0">
                <a:latin typeface="Georgia" panose="02040502050405020303" pitchFamily="18" charset="0"/>
              </a:rPr>
            </a:br>
            <a:endParaRPr lang="en-IN" sz="1200" dirty="0">
              <a:latin typeface="Georgia" panose="02040502050405020303" pitchFamily="18" charset="0"/>
            </a:endParaRPr>
          </a:p>
          <a:p>
            <a:endParaRPr lang="en-IN" sz="1800" dirty="0">
              <a:latin typeface="Georgia" panose="02040502050405020303" pitchFamily="18" charset="0"/>
            </a:endParaRPr>
          </a:p>
          <a:p>
            <a:endParaRPr lang="en-IN" dirty="0">
              <a:latin typeface="Georgia" panose="02040502050405020303" pitchFamily="18" charset="0"/>
            </a:endParaRPr>
          </a:p>
        </p:txBody>
      </p:sp>
      <p:sp>
        <p:nvSpPr>
          <p:cNvPr id="6" name="TextBox 5">
            <a:extLst>
              <a:ext uri="{FF2B5EF4-FFF2-40B4-BE49-F238E27FC236}">
                <a16:creationId xmlns:a16="http://schemas.microsoft.com/office/drawing/2014/main" id="{6B316963-E111-45EB-B03E-4CF67E0FC658}"/>
              </a:ext>
            </a:extLst>
          </p:cNvPr>
          <p:cNvSpPr txBox="1"/>
          <p:nvPr/>
        </p:nvSpPr>
        <p:spPr>
          <a:xfrm>
            <a:off x="653142" y="2708024"/>
            <a:ext cx="6102220" cy="646331"/>
          </a:xfrm>
          <a:prstGeom prst="rect">
            <a:avLst/>
          </a:prstGeom>
          <a:noFill/>
        </p:spPr>
        <p:txBody>
          <a:bodyPr wrap="square">
            <a:spAutoFit/>
          </a:bodyPr>
          <a:lstStyle/>
          <a:p>
            <a:r>
              <a:rPr lang="en-IN" sz="3600" b="1" u="sng" dirty="0">
                <a:solidFill>
                  <a:schemeClr val="accent2">
                    <a:lumMod val="50000"/>
                  </a:schemeClr>
                </a:solidFill>
                <a:latin typeface="Georgia" panose="02040502050405020303" pitchFamily="18" charset="0"/>
              </a:rPr>
              <a:t>FOCUS: USA</a:t>
            </a:r>
            <a:endParaRPr lang="en-IN" sz="3600" dirty="0"/>
          </a:p>
        </p:txBody>
      </p:sp>
      <p:sp>
        <p:nvSpPr>
          <p:cNvPr id="4" name="TextBox 3">
            <a:extLst>
              <a:ext uri="{FF2B5EF4-FFF2-40B4-BE49-F238E27FC236}">
                <a16:creationId xmlns:a16="http://schemas.microsoft.com/office/drawing/2014/main" id="{D9EE29CE-D3CD-4B3D-BBB8-8C11D1E8A8CA}"/>
              </a:ext>
            </a:extLst>
          </p:cNvPr>
          <p:cNvSpPr txBox="1"/>
          <p:nvPr/>
        </p:nvSpPr>
        <p:spPr>
          <a:xfrm>
            <a:off x="653142" y="3429000"/>
            <a:ext cx="10254344" cy="4524315"/>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Georgia" panose="02040502050405020303" pitchFamily="18" charset="0"/>
              </a:rPr>
              <a:t>The US is the largest single pharmaceutical market, accounting for approximately $485 billion, or 38%, of the global pharmaceutical market of $1.205 trillion in 2018.</a:t>
            </a:r>
          </a:p>
          <a:p>
            <a:pPr marL="285750" indent="-285750">
              <a:buFont typeface="Arial" panose="020B0604020202020204" pitchFamily="34" charset="0"/>
              <a:buChar char="•"/>
            </a:pPr>
            <a:r>
              <a:rPr lang="en-IN" dirty="0">
                <a:latin typeface="Georgia" panose="02040502050405020303" pitchFamily="18" charset="0"/>
              </a:rPr>
              <a:t>Possible options for Cure and Pharma</a:t>
            </a:r>
          </a:p>
          <a:p>
            <a:pPr marL="342900" indent="-342900">
              <a:buFont typeface="+mj-lt"/>
              <a:buAutoNum type="arabicPeriod"/>
            </a:pPr>
            <a:r>
              <a:rPr lang="en-IN" dirty="0">
                <a:latin typeface="Georgia" panose="02040502050405020303" pitchFamily="18" charset="0"/>
              </a:rPr>
              <a:t>Manufacture as done in previous years since as per company data sheet provided, the company is consistently increased its profits in the past and knows the USA market requirements well.</a:t>
            </a:r>
          </a:p>
          <a:p>
            <a:pPr marL="342900" indent="-342900">
              <a:buFont typeface="+mj-lt"/>
              <a:buAutoNum type="arabicPeriod"/>
            </a:pPr>
            <a:r>
              <a:rPr lang="en-IN" dirty="0">
                <a:latin typeface="Georgia" panose="02040502050405020303" pitchFamily="18" charset="0"/>
              </a:rPr>
              <a:t>Since as per the Indian government regulations, companies are free to export post achieving a certain minimum for the Indian market, vaccines could be exported thereby cutting high manufacturing costs in the US.</a:t>
            </a:r>
          </a:p>
          <a:p>
            <a:pPr marL="342900" indent="-342900">
              <a:buFont typeface="+mj-lt"/>
              <a:buAutoNum type="arabicPeriod"/>
            </a:pPr>
            <a:r>
              <a:rPr lang="en-IN" dirty="0">
                <a:latin typeface="Georgia" panose="02040502050405020303" pitchFamily="18" charset="0"/>
              </a:rPr>
              <a:t>The plant in Texas could further be used to supply large amounts of vaccines to nearby Mexico, which too is highly plagued by the virus.</a:t>
            </a:r>
          </a:p>
          <a:p>
            <a:pPr marL="342900" indent="-342900">
              <a:buFont typeface="+mj-lt"/>
              <a:buAutoNum type="arabicPeriod"/>
            </a:pPr>
            <a:r>
              <a:rPr lang="en-IN" dirty="0">
                <a:latin typeface="Georgia" panose="02040502050405020303" pitchFamily="18" charset="0"/>
              </a:rPr>
              <a:t>Hence by making use of existing supply chain and Indian excess, Cure and Pharma will be able to cater to the needs of the USA market.</a:t>
            </a:r>
          </a:p>
          <a:p>
            <a:pPr marL="342900" indent="-342900">
              <a:buFont typeface="+mj-lt"/>
              <a:buAutoNum type="arabicPeriod"/>
            </a:pPr>
            <a:endParaRPr lang="en-IN" dirty="0">
              <a:latin typeface="Georgia" panose="02040502050405020303" pitchFamily="18" charset="0"/>
            </a:endParaRPr>
          </a:p>
          <a:p>
            <a:pPr marL="342900" indent="-342900">
              <a:buFont typeface="+mj-lt"/>
              <a:buAutoNum type="arabicPeriod"/>
            </a:pPr>
            <a:endParaRPr lang="en-IN" sz="1800" dirty="0">
              <a:latin typeface="Georgia" panose="02040502050405020303" pitchFamily="18" charset="0"/>
            </a:endParaRPr>
          </a:p>
          <a:p>
            <a:pPr marL="285750" indent="-285750">
              <a:buFont typeface="Arial" panose="020B0604020202020204" pitchFamily="34" charset="0"/>
              <a:buChar char="•"/>
            </a:pPr>
            <a:endParaRPr lang="en-IN" sz="1800" dirty="0">
              <a:latin typeface="Georgia" panose="02040502050405020303" pitchFamily="18" charset="0"/>
            </a:endParaRPr>
          </a:p>
          <a:p>
            <a:pPr marL="285750" indent="-285750">
              <a:buFont typeface="Arial" panose="020B0604020202020204" pitchFamily="34" charset="0"/>
              <a:buChar char="•"/>
            </a:pPr>
            <a:endParaRPr lang="en-IN" dirty="0">
              <a:latin typeface="Georgia" panose="02040502050405020303" pitchFamily="18" charset="0"/>
            </a:endParaRPr>
          </a:p>
        </p:txBody>
      </p:sp>
      <p:pic>
        <p:nvPicPr>
          <p:cNvPr id="2050" name="Picture 2" descr="Flag of the United States of America | Britannica">
            <a:extLst>
              <a:ext uri="{FF2B5EF4-FFF2-40B4-BE49-F238E27FC236}">
                <a16:creationId xmlns:a16="http://schemas.microsoft.com/office/drawing/2014/main" id="{7C16C378-1BDD-4AC2-891D-F7655D3B8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135" y="2365310"/>
            <a:ext cx="1648408" cy="98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938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1103</TotalTime>
  <Words>2050</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Eras Bold ITC</vt:lpstr>
      <vt:lpstr>Eras Demi ITC</vt:lpstr>
      <vt:lpstr>Eras Light ITC</vt:lpstr>
      <vt:lpstr>Georgia</vt:lpstr>
      <vt:lpstr>Trebuchet MS</vt:lpstr>
      <vt:lpstr>Wingdings</vt:lpstr>
      <vt:lpstr>Wingdings 3</vt:lpstr>
      <vt:lpstr>Facet</vt:lpstr>
      <vt:lpstr>PowerPoint Presentation</vt:lpstr>
      <vt:lpstr>PowerPoint Presentation</vt:lpstr>
      <vt:lpstr>Analysis of COVID affected areas </vt:lpstr>
      <vt:lpstr>PowerPoint Presentation</vt:lpstr>
      <vt:lpstr>PowerPoint Presentation</vt:lpstr>
      <vt:lpstr>FOCUS: INDIA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Harshla Ghelani</dc:creator>
  <cp:lastModifiedBy>Harshla Ghelani</cp:lastModifiedBy>
  <cp:revision>45</cp:revision>
  <dcterms:created xsi:type="dcterms:W3CDTF">2020-09-05T22:26:52Z</dcterms:created>
  <dcterms:modified xsi:type="dcterms:W3CDTF">2020-09-07T18:50:24Z</dcterms:modified>
</cp:coreProperties>
</file>