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Playfair Display Medium" panose="020B060402020202020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A981A1-07A3-4E17-8168-B96C26D9236B}">
  <a:tblStyle styleId="{B3A981A1-07A3-4E17-8168-B96C26D923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011BCE-3AEE-417B-A207-652788C871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79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69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6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04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4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282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 flipH="1">
            <a:off x="5468450" y="819367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3147477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2"/>
          </p:nvPr>
        </p:nvSpPr>
        <p:spPr>
          <a:xfrm>
            <a:off x="3074432" y="3147477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3"/>
          </p:nvPr>
        </p:nvSpPr>
        <p:spPr>
          <a:xfrm>
            <a:off x="5435639" y="3147479"/>
            <a:ext cx="21069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713225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5"/>
          </p:nvPr>
        </p:nvSpPr>
        <p:spPr>
          <a:xfrm>
            <a:off x="3074433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5435634" y="2494475"/>
            <a:ext cx="2106900" cy="7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 Obstacle Detection Using Accelerometer Data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6221875" y="3716763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 Vedant Shah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Date: 30 Sep 2024</a:t>
            </a:r>
            <a:endParaRPr dirty="0"/>
          </a:p>
        </p:txBody>
      </p:sp>
      <p:pic>
        <p:nvPicPr>
          <p:cNvPr id="1026" name="Picture 2" descr="Oracle-Logo - GenXys">
            <a:extLst>
              <a:ext uri="{FF2B5EF4-FFF2-40B4-BE49-F238E27FC236}">
                <a16:creationId xmlns:a16="http://schemas.microsoft.com/office/drawing/2014/main" id="{B6A7D7A2-0B33-C467-A2C0-D4D50DB7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3" y="-69982"/>
            <a:ext cx="2081048" cy="11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7" y="247688"/>
            <a:ext cx="4228057" cy="482700"/>
          </a:xfrm>
        </p:spPr>
        <p:txBody>
          <a:bodyPr/>
          <a:lstStyle/>
          <a:p>
            <a:r>
              <a:rPr lang="en-IN" b="1" u="sng" dirty="0"/>
              <a:t>Clustering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E10B8-C763-6F36-A819-3F2DDEA65847}"/>
              </a:ext>
            </a:extLst>
          </p:cNvPr>
          <p:cNvSpPr txBox="1"/>
          <p:nvPr/>
        </p:nvSpPr>
        <p:spPr>
          <a:xfrm>
            <a:off x="608637" y="1240109"/>
            <a:ext cx="6493422" cy="3555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K-Means Clustering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this </a:t>
            </a:r>
            <a:r>
              <a:rPr lang="en-US" sz="1600" b="1" dirty="0"/>
              <a:t>is unsupervised learning a multiclass clustering</a:t>
            </a:r>
            <a:r>
              <a:rPr lang="en-US" sz="1600" dirty="0"/>
              <a:t> algorithm would be required, </a:t>
            </a:r>
            <a:r>
              <a:rPr lang="en-US" sz="1600" b="1" dirty="0"/>
              <a:t>K-means</a:t>
            </a:r>
            <a:r>
              <a:rPr lang="en-US" sz="1600" dirty="0"/>
              <a:t> was the chosen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Chose 3 clusters to represent </a:t>
            </a:r>
            <a:r>
              <a:rPr lang="en-US" sz="1600" b="1" dirty="0"/>
              <a:t>normal driving, potholes, and speed bumps</a:t>
            </a:r>
            <a:r>
              <a:rPr lang="en-US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Standardized features </a:t>
            </a:r>
            <a:r>
              <a:rPr lang="en-US" sz="1600" dirty="0"/>
              <a:t>to ensure equal importance for each.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Mapped cluster labels to human-readable classes: "Probably Normal," "Probably Pothole," and "Probably Speed Bump."</a:t>
            </a:r>
          </a:p>
        </p:txBody>
      </p:sp>
    </p:spTree>
    <p:extLst>
      <p:ext uri="{BB962C8B-B14F-4D97-AF65-F5344CB8AC3E}">
        <p14:creationId xmlns:p14="http://schemas.microsoft.com/office/powerpoint/2010/main" val="121140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752970" y="2508840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</a:t>
            </a:r>
            <a:br>
              <a:rPr lang="en" dirty="0"/>
            </a:br>
            <a:r>
              <a:rPr lang="en" dirty="0"/>
              <a:t>Visualisation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4037957" y="1477701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2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55ECDEB-8AAE-3FC7-B384-0ECFD83F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32" y="0"/>
            <a:ext cx="6701768" cy="47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5FD9CA-28BA-5C03-15E6-CE23ACC70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4313"/>
              </p:ext>
            </p:extLst>
          </p:nvPr>
        </p:nvGraphicFramePr>
        <p:xfrm>
          <a:off x="158367" y="1126050"/>
          <a:ext cx="2065281" cy="1314848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044538">
                  <a:extLst>
                    <a:ext uri="{9D8B030D-6E8A-4147-A177-3AD203B41FA5}">
                      <a16:colId xmlns:a16="http://schemas.microsoft.com/office/drawing/2014/main" val="2077660775"/>
                    </a:ext>
                  </a:extLst>
                </a:gridCol>
                <a:gridCol w="1020743">
                  <a:extLst>
                    <a:ext uri="{9D8B030D-6E8A-4147-A177-3AD203B41FA5}">
                      <a16:colId xmlns:a16="http://schemas.microsoft.com/office/drawing/2014/main" val="158608539"/>
                    </a:ext>
                  </a:extLst>
                </a:gridCol>
              </a:tblGrid>
              <a:tr h="221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5943"/>
                  </a:ext>
                </a:extLst>
              </a:tr>
              <a:tr h="278528"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Probably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155074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86701"/>
                  </a:ext>
                </a:extLst>
              </a:tr>
              <a:tr h="365368"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Probably Speed Bump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55734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00158"/>
                  </a:ext>
                </a:extLst>
              </a:tr>
              <a:tr h="278528"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Probably Pothole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51635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19305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2919D4-0DE9-5964-FA7F-DC8C5A3C0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66627"/>
              </p:ext>
            </p:extLst>
          </p:nvPr>
        </p:nvGraphicFramePr>
        <p:xfrm>
          <a:off x="87422" y="3161972"/>
          <a:ext cx="2229086" cy="57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83073" imgH="742884" progId="Excel.Sheet.12">
                  <p:embed/>
                </p:oleObj>
              </mc:Choice>
              <mc:Fallback>
                <p:oleObj name="Worksheet" r:id="rId3" imgW="2883073" imgH="7428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22" y="3161972"/>
                        <a:ext cx="2229086" cy="57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8E6F97-5B55-C533-3914-5DF77772663A}"/>
              </a:ext>
            </a:extLst>
          </p:cNvPr>
          <p:cNvSpPr txBox="1"/>
          <p:nvPr/>
        </p:nvSpPr>
        <p:spPr>
          <a:xfrm>
            <a:off x="169324" y="2854195"/>
            <a:ext cx="206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Centroid Pair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081A0-B5E5-47D3-8406-84F99A29F795}"/>
              </a:ext>
            </a:extLst>
          </p:cNvPr>
          <p:cNvSpPr txBox="1"/>
          <p:nvPr/>
        </p:nvSpPr>
        <p:spPr>
          <a:xfrm>
            <a:off x="390040" y="811925"/>
            <a:ext cx="1623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4193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9C2-3CE1-C65B-FF43-4EC85282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50" y="2150850"/>
            <a:ext cx="2822700" cy="8418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97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720000" y="26484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3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4"/>
          </p:nvPr>
        </p:nvSpPr>
        <p:spPr>
          <a:xfrm>
            <a:off x="720000" y="3247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5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6"/>
          </p:nvPr>
        </p:nvSpPr>
        <p:spPr>
          <a:xfrm>
            <a:off x="720000" y="3846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Problem &amp; Dataset</a:t>
            </a:r>
            <a:endParaRPr sz="1800"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Preprocessing</a:t>
            </a:r>
            <a:endParaRPr sz="18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Feature Engineering</a:t>
            </a:r>
            <a:endParaRPr sz="1800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3"/>
          </p:nvPr>
        </p:nvSpPr>
        <p:spPr>
          <a:xfrm>
            <a:off x="4494899" y="2648400"/>
            <a:ext cx="2370983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Clustering Approach</a:t>
            </a:r>
            <a:endParaRPr sz="18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60746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Results &amp; Visualisation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413399" y="186888"/>
            <a:ext cx="3737400" cy="54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Problem Overview</a:t>
            </a:r>
            <a:endParaRPr b="1" i="1" u="sng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BC1100E-FC71-8A20-4C57-8B7E647896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3399" y="1754727"/>
            <a:ext cx="8017376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 obstacles on roads (potholes, speed bumps) using accelerometer data from vehicles.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 road quality and safety, create a digital twin for road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Obstacles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Potholes, Speedbumps, Other irregularities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48914" y="3968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Dataset Overview</a:t>
            </a:r>
            <a:endParaRPr b="1" i="1" u="sng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664276A-E989-BF55-8302-F59E3B861B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8915" y="1429348"/>
            <a:ext cx="60037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10Hz accelerometer data from a single vehicle in Bilbao, Spain.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Time, latitude, longitude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X, Y, Z acceleration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Speed, heading, road 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Cluster the data into potholes, speed bumps, and normal driving conditions.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713224" y="3762200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13225" y="273460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8" y="200391"/>
            <a:ext cx="3021300" cy="482700"/>
          </a:xfrm>
        </p:spPr>
        <p:txBody>
          <a:bodyPr/>
          <a:lstStyle/>
          <a:p>
            <a:r>
              <a:rPr lang="en-IN" b="1" u="sng" dirty="0"/>
              <a:t>Steps Taken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FB364-37CD-1A30-7B84-6D09914CABB3}"/>
              </a:ext>
            </a:extLst>
          </p:cNvPr>
          <p:cNvSpPr txBox="1"/>
          <p:nvPr/>
        </p:nvSpPr>
        <p:spPr>
          <a:xfrm>
            <a:off x="-114301" y="1114490"/>
            <a:ext cx="83198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Smoothing Acceleration Data</a:t>
            </a:r>
            <a:r>
              <a:rPr lang="en-US" sz="1800" dirty="0"/>
              <a:t>: Applied a 10-point rolling average to reduce noise and identify trends in the Z-axis and magnitude of acceleration.</a:t>
            </a:r>
            <a:br>
              <a:rPr lang="en-US" sz="1800" dirty="0"/>
            </a:b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Feature Creation</a:t>
            </a:r>
            <a:r>
              <a:rPr lang="en-US" sz="1800" dirty="0"/>
              <a:t>: Calculated acceleration magnitude (X, Y, Z combined) and speed difference.</a:t>
            </a:r>
            <a:br>
              <a:rPr lang="en-US" sz="1800" dirty="0"/>
            </a:b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Handling Missing Values</a:t>
            </a:r>
            <a:r>
              <a:rPr lang="en-US" sz="1800" dirty="0"/>
              <a:t>: Used forward fill for missing values and filled </a:t>
            </a:r>
            <a:r>
              <a:rPr lang="en-US" sz="1800" dirty="0" err="1"/>
              <a:t>NaNs</a:t>
            </a:r>
            <a:r>
              <a:rPr lang="en-US" sz="1800" dirty="0"/>
              <a:t> with the mean during feature scaling.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4461641" y="1460434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</a:t>
            </a:r>
            <a:br>
              <a:rPr lang="en" dirty="0"/>
            </a:br>
            <a:r>
              <a:rPr lang="en" dirty="0"/>
              <a:t>Engineering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307513" y="453096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8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211A1-5E2A-74DC-799C-34CBAE03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7" y="200391"/>
            <a:ext cx="4228057" cy="482700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E45A86-CFD0-AB05-94FA-BE77FCF5DA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8637" y="984238"/>
            <a:ext cx="73309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for Clustering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Smoothed Z-axis acceleration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Smoothed acceleration magnitude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difference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These Features?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Acceleration captures the vehicle’s vertical and horizontal motion, critical for detecting road obstacles.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Smoothing helps remove noise and reveals important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4449652" y="3880441"/>
            <a:ext cx="3858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Approach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>
            <a:off x="7242135" y="28729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551071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350</Words>
  <Application>Microsoft Office PowerPoint</Application>
  <PresentationFormat>On-screen Show (16:9)</PresentationFormat>
  <Paragraphs>65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Playfair Display Medium</vt:lpstr>
      <vt:lpstr>Anaheim</vt:lpstr>
      <vt:lpstr>Arial</vt:lpstr>
      <vt:lpstr>DM Sans</vt:lpstr>
      <vt:lpstr>Raleway</vt:lpstr>
      <vt:lpstr>Playfair Display</vt:lpstr>
      <vt:lpstr>Formal and Professional Portfolio by Slidesgo</vt:lpstr>
      <vt:lpstr>Microsoft Excel Worksheet</vt:lpstr>
      <vt:lpstr>Road Obstacle Detection Using Accelerometer Data</vt:lpstr>
      <vt:lpstr>TABLE OF CONTENTS</vt:lpstr>
      <vt:lpstr>Problem Overview</vt:lpstr>
      <vt:lpstr>Dataset Overview</vt:lpstr>
      <vt:lpstr>Data Preprocessing</vt:lpstr>
      <vt:lpstr>Steps Taken</vt:lpstr>
      <vt:lpstr>Feature Engineering</vt:lpstr>
      <vt:lpstr>Feature Engineering</vt:lpstr>
      <vt:lpstr>Clustering Approach</vt:lpstr>
      <vt:lpstr>Clustering Approach</vt:lpstr>
      <vt:lpstr>Results &amp; Visualisation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Obstacle Detection Using Accelerometer Data</dc:title>
  <dc:creator>Vedant Shah</dc:creator>
  <cp:lastModifiedBy>Vedant Shah</cp:lastModifiedBy>
  <cp:revision>1</cp:revision>
  <dcterms:modified xsi:type="dcterms:W3CDTF">2024-09-29T08:37:55Z</dcterms:modified>
</cp:coreProperties>
</file>