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303" r:id="rId7"/>
    <p:sldId id="304" r:id="rId8"/>
    <p:sldId id="305" r:id="rId9"/>
    <p:sldId id="306" r:id="rId10"/>
    <p:sldId id="307" r:id="rId11"/>
    <p:sldId id="262" r:id="rId12"/>
    <p:sldId id="296" r:id="rId13"/>
    <p:sldId id="297" r:id="rId14"/>
    <p:sldId id="308" r:id="rId15"/>
    <p:sldId id="298" r:id="rId16"/>
    <p:sldId id="299" r:id="rId17"/>
    <p:sldId id="300" r:id="rId18"/>
    <p:sldId id="301" r:id="rId19"/>
    <p:sldId id="309" r:id="rId20"/>
    <p:sldId id="310" r:id="rId21"/>
    <p:sldId id="311" r:id="rId22"/>
    <p:sldId id="312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Playfair Display Medium" panose="020B060402020202020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A981A1-07A3-4E17-8168-B96C26D9236B}">
  <a:tblStyle styleId="{B3A981A1-07A3-4E17-8168-B96C26D923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011BCE-3AEE-417B-A207-652788C871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79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69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6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04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4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282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 flipH="1">
            <a:off x="5468450" y="819367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3147477"/>
            <a:ext cx="21069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2"/>
          </p:nvPr>
        </p:nvSpPr>
        <p:spPr>
          <a:xfrm>
            <a:off x="3074432" y="3147477"/>
            <a:ext cx="21069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3"/>
          </p:nvPr>
        </p:nvSpPr>
        <p:spPr>
          <a:xfrm>
            <a:off x="5435639" y="3147479"/>
            <a:ext cx="21069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713225" y="2494475"/>
            <a:ext cx="21069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5"/>
          </p:nvPr>
        </p:nvSpPr>
        <p:spPr>
          <a:xfrm>
            <a:off x="3074433" y="2494475"/>
            <a:ext cx="21069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5435634" y="2494475"/>
            <a:ext cx="21069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Road Obstacle Detection Using Accelerometer Data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6221875" y="3716763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Presenter: Vedant Shah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Date: 30 Sep 2024</a:t>
            </a:r>
            <a:endParaRPr dirty="0"/>
          </a:p>
        </p:txBody>
      </p:sp>
      <p:pic>
        <p:nvPicPr>
          <p:cNvPr id="1026" name="Picture 2" descr="Oracle-Logo - GenXys">
            <a:extLst>
              <a:ext uri="{FF2B5EF4-FFF2-40B4-BE49-F238E27FC236}">
                <a16:creationId xmlns:a16="http://schemas.microsoft.com/office/drawing/2014/main" id="{B6A7D7A2-0B33-C467-A2C0-D4D50DB7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3" y="-69982"/>
            <a:ext cx="2081048" cy="11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A0CF-4067-0161-F51C-64EBF60E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A196-4CD2-77DD-B59F-E0E858EBC43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6E1C21-E575-C8DB-FEC4-25A6F4FD8E7B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27E7-C029-3451-4E6F-6350D71A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845"/>
            <a:ext cx="9144000" cy="4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211A1-5E2A-74DC-799C-34CBAE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8" y="200391"/>
            <a:ext cx="3021300" cy="482700"/>
          </a:xfrm>
        </p:spPr>
        <p:txBody>
          <a:bodyPr/>
          <a:lstStyle/>
          <a:p>
            <a:r>
              <a:rPr lang="en-IN" b="1" u="sng" dirty="0"/>
              <a:t>Problem Solving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FB364-37CD-1A30-7B84-6D09914CABB3}"/>
              </a:ext>
            </a:extLst>
          </p:cNvPr>
          <p:cNvSpPr txBox="1"/>
          <p:nvPr/>
        </p:nvSpPr>
        <p:spPr>
          <a:xfrm>
            <a:off x="-122184" y="1417588"/>
            <a:ext cx="83198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idea is to find anomalies in the data, and then label them as either of speedbumps, potholes, other obstacles, normal driving.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proposed solution uses a combination of 2 techniques.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Isolation Forest</a:t>
            </a:r>
            <a:r>
              <a:rPr lang="en-US" sz="1800" dirty="0"/>
              <a:t> to separate out the anomalies and a </a:t>
            </a:r>
            <a:r>
              <a:rPr lang="en-US" sz="1800" b="1" dirty="0"/>
              <a:t>k-means clustering </a:t>
            </a:r>
            <a:r>
              <a:rPr lang="en-US" sz="1800" dirty="0"/>
              <a:t>approach on the anomalies itself.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4461641" y="1460434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</a:t>
            </a:r>
            <a:br>
              <a:rPr lang="en" dirty="0"/>
            </a:br>
            <a:r>
              <a:rPr lang="en" dirty="0"/>
              <a:t>Engineering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7307513" y="453096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8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211A1-5E2A-74DC-799C-34CBAE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7" y="200391"/>
            <a:ext cx="4228057" cy="482700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E45A86-CFD0-AB05-94FA-BE77FCF5DA6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8637" y="2230734"/>
            <a:ext cx="73309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Since we saw a perfect co-relation between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acc_z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the magnitude, it becomes redundant to include both together as a critical feature.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Speed variations can also be considered  important.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44DA-3C06-FCFA-334F-75469818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4FC6F-DF94-3E6F-2DBA-FE24A5E1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9" y="0"/>
            <a:ext cx="77669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4449652" y="3880441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Approach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7242135" y="28729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55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211A1-5E2A-74DC-799C-34CBAE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7" y="247688"/>
            <a:ext cx="4228057" cy="482700"/>
          </a:xfrm>
        </p:spPr>
        <p:txBody>
          <a:bodyPr/>
          <a:lstStyle/>
          <a:p>
            <a:r>
              <a:rPr lang="en-IN" b="1" u="sng" dirty="0"/>
              <a:t>Clustering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E10B8-C763-6F36-A819-3F2DDEA65847}"/>
              </a:ext>
            </a:extLst>
          </p:cNvPr>
          <p:cNvSpPr txBox="1"/>
          <p:nvPr/>
        </p:nvSpPr>
        <p:spPr>
          <a:xfrm>
            <a:off x="608637" y="1429295"/>
            <a:ext cx="6493422" cy="281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K-Means Clustering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this </a:t>
            </a:r>
            <a:r>
              <a:rPr lang="en-US" sz="1600" b="1" dirty="0"/>
              <a:t>is unsupervised learning a multiclass clustering</a:t>
            </a:r>
            <a:r>
              <a:rPr lang="en-US" sz="1600" dirty="0"/>
              <a:t> algorithm would be required, </a:t>
            </a:r>
            <a:r>
              <a:rPr lang="en-US" sz="1600" b="1" dirty="0"/>
              <a:t>K-means</a:t>
            </a:r>
            <a:r>
              <a:rPr lang="en-US" sz="1600" dirty="0"/>
              <a:t> was the chosen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Chose 3 clusters to represent </a:t>
            </a:r>
            <a:r>
              <a:rPr lang="en-US" sz="1600" b="1" dirty="0"/>
              <a:t>cracks, smaller obstacles and speed bumps</a:t>
            </a:r>
            <a:r>
              <a:rPr lang="en-US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Standardized features </a:t>
            </a:r>
            <a:r>
              <a:rPr lang="en-US" sz="1600" dirty="0"/>
              <a:t>to ensure equal importance for each.</a:t>
            </a:r>
          </a:p>
        </p:txBody>
      </p:sp>
    </p:spTree>
    <p:extLst>
      <p:ext uri="{BB962C8B-B14F-4D97-AF65-F5344CB8AC3E}">
        <p14:creationId xmlns:p14="http://schemas.microsoft.com/office/powerpoint/2010/main" val="121140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2752970" y="2508840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</a:t>
            </a:r>
            <a:br>
              <a:rPr lang="en" dirty="0"/>
            </a:br>
            <a:r>
              <a:rPr lang="en" dirty="0"/>
              <a:t>Visualisation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4037957" y="1477701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2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1EB7D-92A0-0D25-DD74-718E1D5D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2" y="690223"/>
            <a:ext cx="5255224" cy="3501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295D1-5970-B067-4479-63C072CBA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2" y="288073"/>
            <a:ext cx="2585545" cy="1504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E03A1-C446-C656-E0DA-73D31DE7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2" y="4566677"/>
            <a:ext cx="44297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AF9-095B-281E-1931-11D0FBEE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D4EDE-D706-15A9-3A88-29FA163374F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E0F748-4EEE-5AF6-2657-EA7C39A1BB96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7F481-9576-79DF-590B-84329348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481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720000" y="26484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3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4"/>
          </p:nvPr>
        </p:nvSpPr>
        <p:spPr>
          <a:xfrm>
            <a:off x="720000" y="3247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 idx="5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6"/>
          </p:nvPr>
        </p:nvSpPr>
        <p:spPr>
          <a:xfrm>
            <a:off x="720000" y="3846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Problem &amp; Dataset</a:t>
            </a:r>
            <a:endParaRPr sz="1800"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Preprocessing</a:t>
            </a:r>
            <a:endParaRPr sz="18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Feature Engineering</a:t>
            </a:r>
            <a:endParaRPr sz="18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3"/>
          </p:nvPr>
        </p:nvSpPr>
        <p:spPr>
          <a:xfrm>
            <a:off x="4494899" y="2648400"/>
            <a:ext cx="2370983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Clustering Approach</a:t>
            </a:r>
            <a:endParaRPr sz="18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60746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Results &amp; Visualisation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F3BC-4B62-F9B9-938C-D2E102B3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762200"/>
            <a:ext cx="4284444" cy="841800"/>
          </a:xfrm>
        </p:spPr>
        <p:txBody>
          <a:bodyPr/>
          <a:lstStyle/>
          <a:p>
            <a:r>
              <a:rPr lang="en-IN" dirty="0"/>
              <a:t>Inconsistencies in the Dataset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F200F8-6CDF-E61E-B320-4789A52DAFEB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55834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B630-90A8-8136-9933-4A088ABD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15DD8-FC91-059A-B224-AB6F768D9DF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CFF472-1063-2EAC-E002-9A3A8CA5F141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F281-298F-3AD3-DB49-67A30CC59CA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" y="682862"/>
            <a:ext cx="9144000" cy="40998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F129467-D746-170D-EE71-38AD9659056A}"/>
              </a:ext>
            </a:extLst>
          </p:cNvPr>
          <p:cNvSpPr/>
          <p:nvPr/>
        </p:nvSpPr>
        <p:spPr>
          <a:xfrm>
            <a:off x="3413234" y="2885090"/>
            <a:ext cx="197069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6D5A1A-A35B-44B0-C69C-EA6EDA62D0C7}"/>
              </a:ext>
            </a:extLst>
          </p:cNvPr>
          <p:cNvSpPr/>
          <p:nvPr/>
        </p:nvSpPr>
        <p:spPr>
          <a:xfrm>
            <a:off x="7034047" y="948559"/>
            <a:ext cx="197069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698F4-87BF-F78D-8F3E-25EF9CB82F7F}"/>
              </a:ext>
            </a:extLst>
          </p:cNvPr>
          <p:cNvSpPr/>
          <p:nvPr/>
        </p:nvSpPr>
        <p:spPr>
          <a:xfrm>
            <a:off x="8547180" y="1234966"/>
            <a:ext cx="197069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AA56F5-2398-BF39-55D1-1537F1C034B3}"/>
              </a:ext>
            </a:extLst>
          </p:cNvPr>
          <p:cNvSpPr/>
          <p:nvPr/>
        </p:nvSpPr>
        <p:spPr>
          <a:xfrm>
            <a:off x="5369915" y="1349498"/>
            <a:ext cx="197069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58415-26B4-5363-182B-012B193EE89D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877207" y="2983624"/>
            <a:ext cx="536027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5C7F7-8266-3064-B3EE-22AB3BDA1758}"/>
              </a:ext>
            </a:extLst>
          </p:cNvPr>
          <p:cNvCxnSpPr>
            <a:cxnSpLocks/>
          </p:cNvCxnSpPr>
          <p:nvPr/>
        </p:nvCxnSpPr>
        <p:spPr>
          <a:xfrm flipH="1">
            <a:off x="4727685" y="1448032"/>
            <a:ext cx="6422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EE7259-CFC5-7665-F5E9-D7E4AFC93B5B}"/>
              </a:ext>
            </a:extLst>
          </p:cNvPr>
          <p:cNvCxnSpPr>
            <a:cxnSpLocks/>
          </p:cNvCxnSpPr>
          <p:nvPr/>
        </p:nvCxnSpPr>
        <p:spPr>
          <a:xfrm flipH="1" flipV="1">
            <a:off x="6659318" y="1047093"/>
            <a:ext cx="374729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DEA9E-A905-2616-563D-F32078E06F24}"/>
              </a:ext>
            </a:extLst>
          </p:cNvPr>
          <p:cNvCxnSpPr>
            <a:cxnSpLocks/>
          </p:cNvCxnSpPr>
          <p:nvPr/>
        </p:nvCxnSpPr>
        <p:spPr>
          <a:xfrm flipH="1">
            <a:off x="8308428" y="1333500"/>
            <a:ext cx="27930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BE3A9E-AFBC-97A8-6E01-E257C5BEF6D5}"/>
              </a:ext>
            </a:extLst>
          </p:cNvPr>
          <p:cNvSpPr/>
          <p:nvPr/>
        </p:nvSpPr>
        <p:spPr>
          <a:xfrm>
            <a:off x="357352" y="720832"/>
            <a:ext cx="300694" cy="227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47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41B7-55C3-08E8-5931-8DE72869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70345F-7778-1268-3221-C0288C5CC0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D1B155-90BA-60D3-C907-DD5822CA2D5F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48AB7-11EF-E5ED-FE83-8CE691C48D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86" y="0"/>
            <a:ext cx="5852428" cy="5143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857737-0EA9-8F70-0B01-0FB9C35AB33A}"/>
              </a:ext>
            </a:extLst>
          </p:cNvPr>
          <p:cNvSpPr/>
          <p:nvPr/>
        </p:nvSpPr>
        <p:spPr>
          <a:xfrm>
            <a:off x="4776952" y="1450428"/>
            <a:ext cx="1288800" cy="1387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B5361B-DCC3-AF71-A934-6476CDA2425C}"/>
              </a:ext>
            </a:extLst>
          </p:cNvPr>
          <p:cNvSpPr/>
          <p:nvPr/>
        </p:nvSpPr>
        <p:spPr>
          <a:xfrm>
            <a:off x="3213387" y="3140524"/>
            <a:ext cx="1255099" cy="1243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413399" y="186888"/>
            <a:ext cx="3737400" cy="54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Problem Overview</a:t>
            </a:r>
            <a:endParaRPr b="1" i="1" u="sng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BC1100E-FC71-8A20-4C57-8B7E647896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3399" y="1754727"/>
            <a:ext cx="8017376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 obstacles on roads (potholes, speed bumps) using accelerometer data from vehicles.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 road quality and safety, create a digital twin for road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Obstacles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Potholes, Speedbumps, Other irregularities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48914" y="396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Dataset Overview</a:t>
            </a:r>
            <a:endParaRPr b="1" i="1" u="sng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664276A-E989-BF55-8302-F59E3B861B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8915" y="1429348"/>
            <a:ext cx="600375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10Hz accelerometer data from a single vehicle in Bilbao, Spain.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Time, latitude, longitude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X, Y, Z acceleration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Speed, heading, road type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Cluster the data into potholes, speed bumps, and normal driving conditions.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713224" y="3762200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EDA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8DC202-061E-84A9-BAF8-B54A4967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008"/>
            <a:ext cx="9144000" cy="40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C71064-AA8E-5B8E-228A-A2FE9C54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86" y="0"/>
            <a:ext cx="5852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90C-58CF-1785-0504-41F502BB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CA70D-2C3A-C1C8-E50F-5F63624425B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E2B51B-F096-9C6C-B1E1-48E562720D5F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4A2FB-46D3-2045-5C84-6F7803F9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5" y="0"/>
            <a:ext cx="85838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5982-F04A-82CD-7147-ED4EDBD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6A878-2CE0-5485-9A98-F5FC5767E1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E012A9-228C-D71D-32D1-C5069918803A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1D90C-3C31-7BD8-A90A-4AFDAFA9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967"/>
            <a:ext cx="9144000" cy="40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5003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294</Words>
  <Application>Microsoft Office PowerPoint</Application>
  <PresentationFormat>On-screen Show (16:9)</PresentationFormat>
  <Paragraphs>50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DM Sans</vt:lpstr>
      <vt:lpstr>Arial</vt:lpstr>
      <vt:lpstr>Playfair Display</vt:lpstr>
      <vt:lpstr>Playfair Display Medium</vt:lpstr>
      <vt:lpstr>Raleway</vt:lpstr>
      <vt:lpstr>Anaheim</vt:lpstr>
      <vt:lpstr>Formal and Professional Portfolio by Slidesgo</vt:lpstr>
      <vt:lpstr>Road Obstacle Detection Using Accelerometer Data</vt:lpstr>
      <vt:lpstr>TABLE OF CONTENTS</vt:lpstr>
      <vt:lpstr>Problem Overview</vt:lpstr>
      <vt:lpstr>Dataset Overview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Solving Approach</vt:lpstr>
      <vt:lpstr>Feature Engineering</vt:lpstr>
      <vt:lpstr>Feature Engineering</vt:lpstr>
      <vt:lpstr>PowerPoint Presentation</vt:lpstr>
      <vt:lpstr>Clustering Approach</vt:lpstr>
      <vt:lpstr>Clustering Approach</vt:lpstr>
      <vt:lpstr>Results &amp; Visualisation</vt:lpstr>
      <vt:lpstr>PowerPoint Presentation</vt:lpstr>
      <vt:lpstr>PowerPoint Presentation</vt:lpstr>
      <vt:lpstr>Inconsistencies in the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Obstacle Detection Using Accelerometer Data</dc:title>
  <dc:creator>Vedant Shah</dc:creator>
  <cp:lastModifiedBy>Vedant Shah</cp:lastModifiedBy>
  <cp:revision>7</cp:revision>
  <dcterms:modified xsi:type="dcterms:W3CDTF">2024-10-11T04:56:40Z</dcterms:modified>
</cp:coreProperties>
</file>