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Garamond Bold" charset="1" panose="02020804030307010803"/>
      <p:regular r:id="rId12"/>
    </p:embeddedFont>
    <p:embeddedFont>
      <p:font typeface="League Spartan" charset="1" panose="00000800000000000000"/>
      <p:regular r:id="rId13"/>
    </p:embeddedFont>
    <p:embeddedFont>
      <p:font typeface="Canva Sans" charset="1" panose="020B0503030501040103"/>
      <p:regular r:id="rId14"/>
    </p:embeddedFont>
    <p:embeddedFont>
      <p:font typeface="Garamond" charset="1" panose="02020404030301010803"/>
      <p:regular r:id="rId15"/>
    </p:embeddedFont>
    <p:embeddedFont>
      <p:font typeface="IBM Plex Sans Bold" charset="1" panose="020B0803050203000203"/>
      <p:regular r:id="rId16"/>
    </p:embeddedFont>
    <p:embeddedFont>
      <p:font typeface="Calibri (MS) Bold" charset="1" panose="020F070203040403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jpeg" Type="http://schemas.openxmlformats.org/officeDocument/2006/relationships/image"/><Relationship Id="rId11" Target="../media/image13.png" Type="http://schemas.openxmlformats.org/officeDocument/2006/relationships/image"/><Relationship Id="rId12" Target="../media/image14.png" Type="http://schemas.openxmlformats.org/officeDocument/2006/relationships/image"/><Relationship Id="rId13" Target="../media/image15.png" Type="http://schemas.openxmlformats.org/officeDocument/2006/relationships/image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7.jpeg" Type="http://schemas.openxmlformats.org/officeDocument/2006/relationships/image"/><Relationship Id="rId6" Target="../media/image8.jpeg" Type="http://schemas.openxmlformats.org/officeDocument/2006/relationships/image"/><Relationship Id="rId7" Target="../media/image9.jpeg" Type="http://schemas.openxmlformats.org/officeDocument/2006/relationships/image"/><Relationship Id="rId8" Target="../media/image10.jpe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09030" y="0"/>
            <a:ext cx="8469941" cy="11225528"/>
            <a:chOff x="0" y="0"/>
            <a:chExt cx="11293255" cy="149673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93221" cy="14967331"/>
            </a:xfrm>
            <a:custGeom>
              <a:avLst/>
              <a:gdLst/>
              <a:ahLst/>
              <a:cxnLst/>
              <a:rect r="r" b="b" t="t" l="l"/>
              <a:pathLst>
                <a:path h="14967331" w="11293221">
                  <a:moveTo>
                    <a:pt x="0" y="0"/>
                  </a:moveTo>
                  <a:lnTo>
                    <a:pt x="11293221" y="0"/>
                  </a:lnTo>
                  <a:lnTo>
                    <a:pt x="11293221" y="14967331"/>
                  </a:lnTo>
                  <a:lnTo>
                    <a:pt x="0" y="14967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507" t="0" r="-5507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9914" y="-354435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0726400" cy="42100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CODE VERSE HACKATHON 2025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63138" y="390103"/>
            <a:ext cx="2392299" cy="1287267"/>
            <a:chOff x="0" y="0"/>
            <a:chExt cx="3189732" cy="17163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89732" cy="1716405"/>
            </a:xfrm>
            <a:custGeom>
              <a:avLst/>
              <a:gdLst/>
              <a:ahLst/>
              <a:cxnLst/>
              <a:rect r="r" b="b" t="t" l="l"/>
              <a:pathLst>
                <a:path h="1716405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16405"/>
                  </a:lnTo>
                  <a:lnTo>
                    <a:pt x="0" y="17164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0727" r="0" b="-60724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61781" y="390103"/>
            <a:ext cx="933831" cy="1277208"/>
            <a:chOff x="0" y="0"/>
            <a:chExt cx="1245108" cy="17029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2025084" y="1405355"/>
            <a:ext cx="13042715" cy="6179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614"/>
              </a:lnSpc>
            </a:pPr>
          </a:p>
          <a:p>
            <a:pPr algn="just" marL="938119" indent="-234530" lvl="3">
              <a:lnSpc>
                <a:spcPts val="8614"/>
              </a:lnSpc>
              <a:buFont typeface="Arial"/>
              <a:buChar char="￭"/>
            </a:pPr>
            <a:r>
              <a:rPr lang="en-US" sz="358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Title-SKU level ROAS tracking.</a:t>
            </a:r>
          </a:p>
          <a:p>
            <a:pPr algn="just" marL="938270" indent="-234568" lvl="3">
              <a:lnSpc>
                <a:spcPts val="8614"/>
              </a:lnSpc>
              <a:buFont typeface="Arial"/>
              <a:buChar char="￭"/>
            </a:pPr>
            <a:r>
              <a:rPr lang="en-US" sz="358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Name-Team Shunya.</a:t>
            </a:r>
          </a:p>
          <a:p>
            <a:pPr algn="just" marL="938118" indent="-234530" lvl="3">
              <a:lnSpc>
                <a:spcPts val="8614"/>
              </a:lnSpc>
              <a:buFont typeface="Arial"/>
              <a:buChar char="￭"/>
            </a:pPr>
            <a:r>
              <a:rPr lang="en-US" sz="358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Members-</a:t>
            </a:r>
          </a:p>
          <a:p>
            <a:pPr algn="just">
              <a:lnSpc>
                <a:spcPts val="7655"/>
              </a:lnSpc>
            </a:pPr>
            <a:r>
              <a:rPr lang="en-US" sz="318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</a:t>
            </a:r>
            <a:r>
              <a:rPr lang="en-US" sz="318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Vedant Deshmukh       </a:t>
            </a:r>
            <a:r>
              <a:rPr lang="en-US" sz="318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Arnav Kale</a:t>
            </a:r>
          </a:p>
          <a:p>
            <a:pPr algn="just">
              <a:lnSpc>
                <a:spcPts val="7654"/>
              </a:lnSpc>
            </a:pPr>
            <a:r>
              <a:rPr lang="en-US" sz="318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</a:t>
            </a:r>
            <a:r>
              <a:rPr lang="en-US" sz="318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Tejas Kurude                   Tanmay Akotkar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3986591" y="6993255"/>
            <a:ext cx="9149906" cy="6088856"/>
            <a:chOff x="0" y="0"/>
            <a:chExt cx="12199874" cy="81184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689142" y="2788815"/>
            <a:ext cx="9149906" cy="6088856"/>
            <a:chOff x="0" y="0"/>
            <a:chExt cx="12199874" cy="81184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28" y="-890220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0726400" cy="42100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45028" y="155645"/>
            <a:ext cx="933831" cy="1277208"/>
            <a:chOff x="0" y="0"/>
            <a:chExt cx="1245108" cy="17029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691168" y="2378372"/>
            <a:ext cx="9149906" cy="6088856"/>
            <a:chOff x="0" y="0"/>
            <a:chExt cx="12199874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3986591" y="6993255"/>
            <a:ext cx="9149906" cy="6088856"/>
            <a:chOff x="0" y="0"/>
            <a:chExt cx="12199874" cy="81184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3114139" y="615439"/>
            <a:ext cx="11165625" cy="8033971"/>
          </a:xfrm>
          <a:custGeom>
            <a:avLst/>
            <a:gdLst/>
            <a:ahLst/>
            <a:cxnLst/>
            <a:rect r="r" b="b" t="t" l="l"/>
            <a:pathLst>
              <a:path h="8033971" w="11165625">
                <a:moveTo>
                  <a:pt x="0" y="0"/>
                </a:moveTo>
                <a:lnTo>
                  <a:pt x="11165625" y="0"/>
                </a:lnTo>
                <a:lnTo>
                  <a:pt x="11165625" y="8033971"/>
                </a:lnTo>
                <a:lnTo>
                  <a:pt x="0" y="80339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553518" y="1444922"/>
            <a:ext cx="4276321" cy="94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8"/>
              </a:lnSpc>
            </a:pPr>
            <a:r>
              <a:rPr lang="en-US" sz="26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Only</a:t>
            </a:r>
            <a:r>
              <a:rPr lang="en-US" sz="269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aggregated ROAS tracking is done</a:t>
            </a:r>
            <a:r>
              <a:rPr lang="en-US" sz="269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77652" y="2982035"/>
            <a:ext cx="4334457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No SKU-level insight → risk of stockouts &amp; overspending.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91977" y="784724"/>
            <a:ext cx="5983462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b="true" sz="3600">
                <a:solidFill>
                  <a:srgbClr val="000000"/>
                </a:solidFill>
                <a:latin typeface="Garamond Bold"/>
                <a:ea typeface="Garamond Bold"/>
                <a:cs typeface="Garamond Bold"/>
                <a:sym typeface="Garamond Bold"/>
              </a:rPr>
              <a:t>Current problem: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745547" y="4982882"/>
            <a:ext cx="4276321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Margin Blindness: only topline of products is available.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160658" y="7049807"/>
            <a:ext cx="3861210" cy="149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9"/>
              </a:lnSpc>
              <a:spcBef>
                <a:spcPct val="0"/>
              </a:spcBef>
            </a:pPr>
            <a:r>
              <a:rPr lang="en-US" sz="2474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No real-time dynamic adjustment based on inventory levels, competitor pricing, or demand spikes.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444065" y="752482"/>
            <a:ext cx="281503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Garamond Bold"/>
                <a:ea typeface="Garamond Bold"/>
                <a:cs typeface="Garamond Bold"/>
                <a:sym typeface="Garamond Bold"/>
              </a:rPr>
              <a:t>Our Approach: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460328" y="1502072"/>
            <a:ext cx="551731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2"/>
              </a:lnSpc>
              <a:spcBef>
                <a:spcPct val="0"/>
              </a:spcBef>
            </a:pPr>
            <a:r>
              <a:rPr lang="en-US" sz="3493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SKU-Level Attribution Engine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535441" y="2982035"/>
            <a:ext cx="4632284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66"/>
              </a:lnSpc>
              <a:spcBef>
                <a:spcPct val="0"/>
              </a:spcBef>
            </a:pPr>
            <a:r>
              <a:rPr lang="en-US" sz="3555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Inventory-Aware Ad Control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461086" y="4882272"/>
            <a:ext cx="5516556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15"/>
              </a:lnSpc>
              <a:spcBef>
                <a:spcPct val="0"/>
              </a:spcBef>
            </a:pPr>
            <a:r>
              <a:rPr lang="en-US" sz="3929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Predictive Stockout Alerts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112109" y="5644272"/>
            <a:ext cx="621451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7"/>
              </a:lnSpc>
              <a:spcBef>
                <a:spcPct val="0"/>
              </a:spcBef>
            </a:pPr>
            <a:r>
              <a:rPr lang="en-US" sz="343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Dynamic Margin-Based Bidding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463142" y="7163510"/>
            <a:ext cx="5816621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2"/>
              </a:lnSpc>
              <a:spcBef>
                <a:spcPct val="0"/>
              </a:spcBef>
            </a:pPr>
            <a:r>
              <a:rPr lang="en-US" sz="376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“What-If” Simulation Dashboard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1600" y="-292418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0726400" cy="42100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TECHNICAL APPROACH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3986591" y="6993255"/>
            <a:ext cx="9149906" cy="6088856"/>
            <a:chOff x="0" y="0"/>
            <a:chExt cx="12199874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05903" y="1754605"/>
            <a:ext cx="7772400" cy="4600498"/>
            <a:chOff x="0" y="0"/>
            <a:chExt cx="2047052" cy="121165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47052" cy="1211654"/>
            </a:xfrm>
            <a:custGeom>
              <a:avLst/>
              <a:gdLst/>
              <a:ahLst/>
              <a:cxnLst/>
              <a:rect r="r" b="b" t="t" l="l"/>
              <a:pathLst>
                <a:path h="1211654" w="2047052">
                  <a:moveTo>
                    <a:pt x="0" y="0"/>
                  </a:moveTo>
                  <a:lnTo>
                    <a:pt x="2047052" y="0"/>
                  </a:lnTo>
                  <a:lnTo>
                    <a:pt x="2047052" y="1211654"/>
                  </a:lnTo>
                  <a:lnTo>
                    <a:pt x="0" y="1211654"/>
                  </a:lnTo>
                  <a:close/>
                </a:path>
              </a:pathLst>
            </a:custGeom>
            <a:solidFill>
              <a:srgbClr val="BFEC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2047052" cy="1221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6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29944" y="1840513"/>
            <a:ext cx="1883312" cy="1799894"/>
          </a:xfrm>
          <a:custGeom>
            <a:avLst/>
            <a:gdLst/>
            <a:ahLst/>
            <a:cxnLst/>
            <a:rect r="r" b="b" t="t" l="l"/>
            <a:pathLst>
              <a:path h="1799894" w="1883312">
                <a:moveTo>
                  <a:pt x="0" y="0"/>
                </a:moveTo>
                <a:lnTo>
                  <a:pt x="1883312" y="0"/>
                </a:lnTo>
                <a:lnTo>
                  <a:pt x="1883312" y="1799894"/>
                </a:lnTo>
                <a:lnTo>
                  <a:pt x="0" y="17998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634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679507" y="2011951"/>
            <a:ext cx="2171715" cy="1535470"/>
          </a:xfrm>
          <a:custGeom>
            <a:avLst/>
            <a:gdLst/>
            <a:ahLst/>
            <a:cxnLst/>
            <a:rect r="r" b="b" t="t" l="l"/>
            <a:pathLst>
              <a:path h="1535470" w="2171715">
                <a:moveTo>
                  <a:pt x="0" y="0"/>
                </a:moveTo>
                <a:lnTo>
                  <a:pt x="2171715" y="0"/>
                </a:lnTo>
                <a:lnTo>
                  <a:pt x="2171715" y="1535470"/>
                </a:lnTo>
                <a:lnTo>
                  <a:pt x="0" y="15354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882105" y="1918965"/>
            <a:ext cx="2228554" cy="1721442"/>
          </a:xfrm>
          <a:custGeom>
            <a:avLst/>
            <a:gdLst/>
            <a:ahLst/>
            <a:cxnLst/>
            <a:rect r="r" b="b" t="t" l="l"/>
            <a:pathLst>
              <a:path h="1721442" w="2228554">
                <a:moveTo>
                  <a:pt x="0" y="0"/>
                </a:moveTo>
                <a:lnTo>
                  <a:pt x="2228553" y="0"/>
                </a:lnTo>
                <a:lnTo>
                  <a:pt x="2228553" y="1721442"/>
                </a:lnTo>
                <a:lnTo>
                  <a:pt x="0" y="17214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5003" r="-8146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88362" y="4168813"/>
            <a:ext cx="1949373" cy="1949373"/>
          </a:xfrm>
          <a:custGeom>
            <a:avLst/>
            <a:gdLst/>
            <a:ahLst/>
            <a:cxnLst/>
            <a:rect r="r" b="b" t="t" l="l"/>
            <a:pathLst>
              <a:path h="1949373" w="1949373">
                <a:moveTo>
                  <a:pt x="0" y="0"/>
                </a:moveTo>
                <a:lnTo>
                  <a:pt x="1949373" y="0"/>
                </a:lnTo>
                <a:lnTo>
                  <a:pt x="1949373" y="1949374"/>
                </a:lnTo>
                <a:lnTo>
                  <a:pt x="0" y="19493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764804" y="4386301"/>
            <a:ext cx="2212035" cy="1462139"/>
          </a:xfrm>
          <a:custGeom>
            <a:avLst/>
            <a:gdLst/>
            <a:ahLst/>
            <a:cxnLst/>
            <a:rect r="r" b="b" t="t" l="l"/>
            <a:pathLst>
              <a:path h="1462139" w="2212035">
                <a:moveTo>
                  <a:pt x="0" y="0"/>
                </a:moveTo>
                <a:lnTo>
                  <a:pt x="2212035" y="0"/>
                </a:lnTo>
                <a:lnTo>
                  <a:pt x="2212035" y="1462139"/>
                </a:lnTo>
                <a:lnTo>
                  <a:pt x="0" y="146213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0171" t="0" r="-7862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079707" y="4328315"/>
            <a:ext cx="2226736" cy="1789872"/>
          </a:xfrm>
          <a:custGeom>
            <a:avLst/>
            <a:gdLst/>
            <a:ahLst/>
            <a:cxnLst/>
            <a:rect r="r" b="b" t="t" l="l"/>
            <a:pathLst>
              <a:path h="1789872" w="2226736">
                <a:moveTo>
                  <a:pt x="0" y="0"/>
                </a:moveTo>
                <a:lnTo>
                  <a:pt x="2226736" y="0"/>
                </a:lnTo>
                <a:lnTo>
                  <a:pt x="2226736" y="1789872"/>
                </a:lnTo>
                <a:lnTo>
                  <a:pt x="0" y="1789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3079707" y="6712512"/>
            <a:ext cx="7671001" cy="2762003"/>
          </a:xfrm>
          <a:custGeom>
            <a:avLst/>
            <a:gdLst/>
            <a:ahLst/>
            <a:cxnLst/>
            <a:rect r="r" b="b" t="t" l="l"/>
            <a:pathLst>
              <a:path h="2762003" w="7671001">
                <a:moveTo>
                  <a:pt x="0" y="0"/>
                </a:moveTo>
                <a:lnTo>
                  <a:pt x="7671002" y="0"/>
                </a:lnTo>
                <a:lnTo>
                  <a:pt x="7671002" y="2762003"/>
                </a:lnTo>
                <a:lnTo>
                  <a:pt x="0" y="276200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4634" r="0" b="-4634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207909" y="5681936"/>
            <a:ext cx="6894787" cy="3334217"/>
          </a:xfrm>
          <a:custGeom>
            <a:avLst/>
            <a:gdLst/>
            <a:ahLst/>
            <a:cxnLst/>
            <a:rect r="r" b="b" t="t" l="l"/>
            <a:pathLst>
              <a:path h="3334217" w="6894787">
                <a:moveTo>
                  <a:pt x="0" y="0"/>
                </a:moveTo>
                <a:lnTo>
                  <a:pt x="6894786" y="0"/>
                </a:lnTo>
                <a:lnTo>
                  <a:pt x="6894786" y="3334217"/>
                </a:lnTo>
                <a:lnTo>
                  <a:pt x="0" y="333421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865448" y="1840513"/>
            <a:ext cx="7237247" cy="3467533"/>
          </a:xfrm>
          <a:custGeom>
            <a:avLst/>
            <a:gdLst/>
            <a:ahLst/>
            <a:cxnLst/>
            <a:rect r="r" b="b" t="t" l="l"/>
            <a:pathLst>
              <a:path h="3467533" w="7237247">
                <a:moveTo>
                  <a:pt x="0" y="0"/>
                </a:moveTo>
                <a:lnTo>
                  <a:pt x="7237247" y="0"/>
                </a:lnTo>
                <a:lnTo>
                  <a:pt x="7237247" y="3467533"/>
                </a:lnTo>
                <a:lnTo>
                  <a:pt x="0" y="346753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1600" y="-354435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0726400" cy="42100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FEASIBILITY AND VIABILITY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3986591" y="6993255"/>
            <a:ext cx="9149906" cy="6088856"/>
            <a:chOff x="0" y="0"/>
            <a:chExt cx="12199874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1769335"/>
            <a:ext cx="7772400" cy="4063908"/>
          </a:xfrm>
          <a:custGeom>
            <a:avLst/>
            <a:gdLst/>
            <a:ahLst/>
            <a:cxnLst/>
            <a:rect r="r" b="b" t="t" l="l"/>
            <a:pathLst>
              <a:path h="4063908" w="7772400">
                <a:moveTo>
                  <a:pt x="0" y="0"/>
                </a:moveTo>
                <a:lnTo>
                  <a:pt x="7772400" y="0"/>
                </a:lnTo>
                <a:lnTo>
                  <a:pt x="7772400" y="4063908"/>
                </a:lnTo>
                <a:lnTo>
                  <a:pt x="0" y="40639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540983" y="1667311"/>
            <a:ext cx="7718317" cy="4166653"/>
          </a:xfrm>
          <a:custGeom>
            <a:avLst/>
            <a:gdLst/>
            <a:ahLst/>
            <a:cxnLst/>
            <a:rect r="r" b="b" t="t" l="l"/>
            <a:pathLst>
              <a:path h="4166653" w="7718317">
                <a:moveTo>
                  <a:pt x="0" y="0"/>
                </a:moveTo>
                <a:lnTo>
                  <a:pt x="7718317" y="0"/>
                </a:lnTo>
                <a:lnTo>
                  <a:pt x="7718317" y="4166652"/>
                </a:lnTo>
                <a:lnTo>
                  <a:pt x="0" y="41666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5973775"/>
            <a:ext cx="7772400" cy="4063908"/>
          </a:xfrm>
          <a:custGeom>
            <a:avLst/>
            <a:gdLst/>
            <a:ahLst/>
            <a:cxnLst/>
            <a:rect r="r" b="b" t="t" l="l"/>
            <a:pathLst>
              <a:path h="4063908" w="7772400">
                <a:moveTo>
                  <a:pt x="0" y="0"/>
                </a:moveTo>
                <a:lnTo>
                  <a:pt x="7772400" y="0"/>
                </a:lnTo>
                <a:lnTo>
                  <a:pt x="7772400" y="4063908"/>
                </a:lnTo>
                <a:lnTo>
                  <a:pt x="0" y="40639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766041" y="5973775"/>
            <a:ext cx="7493259" cy="3521112"/>
          </a:xfrm>
          <a:custGeom>
            <a:avLst/>
            <a:gdLst/>
            <a:ahLst/>
            <a:cxnLst/>
            <a:rect r="r" b="b" t="t" l="l"/>
            <a:pathLst>
              <a:path h="3521112" w="7493259">
                <a:moveTo>
                  <a:pt x="0" y="0"/>
                </a:moveTo>
                <a:lnTo>
                  <a:pt x="7493259" y="0"/>
                </a:lnTo>
                <a:lnTo>
                  <a:pt x="7493259" y="3521112"/>
                </a:lnTo>
                <a:lnTo>
                  <a:pt x="0" y="35211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813" t="-5379" r="-1813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13090" y="1888020"/>
            <a:ext cx="858801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7793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Existing Technology in Use: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21759" y="2760239"/>
            <a:ext cx="4943757" cy="296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63155" indent="-181577" lvl="1">
              <a:lnSpc>
                <a:spcPts val="2354"/>
              </a:lnSpc>
              <a:buFont typeface="Arial"/>
              <a:buChar char="•"/>
            </a:pPr>
            <a:r>
              <a:rPr lang="en-US" b="true" sz="168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Ad Platforms: Google Ads, Meta Ads, Amazon Ads already provide campaign/ad-group level data.</a:t>
            </a:r>
          </a:p>
          <a:p>
            <a:pPr algn="ctr" marL="363155" indent="-181577" lvl="1">
              <a:lnSpc>
                <a:spcPts val="2354"/>
              </a:lnSpc>
              <a:buFont typeface="Arial"/>
              <a:buChar char="•"/>
            </a:pPr>
            <a:r>
              <a:rPr lang="en-US" b="true" sz="168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ERP &amp; Inventory Systems: SAP, Zoho, Tally, Oracle NetSuite widely used in retail/e-commerce for SKU &amp; stock tracking.</a:t>
            </a:r>
          </a:p>
          <a:p>
            <a:pPr algn="ctr" marL="363155" indent="-181577" lvl="1">
              <a:lnSpc>
                <a:spcPts val="2354"/>
              </a:lnSpc>
              <a:buFont typeface="Arial"/>
              <a:buChar char="•"/>
            </a:pPr>
            <a:r>
              <a:rPr lang="en-US" b="true" sz="168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Business Intelligence Tools: Power BI, Tableau used for reporting — but only aggregated, not SKU-aware.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95339" y="2463330"/>
            <a:ext cx="6798595" cy="297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08647" indent="-154323" lvl="1">
              <a:lnSpc>
                <a:spcPts val="2001"/>
              </a:lnSpc>
              <a:buFont typeface="Arial"/>
              <a:buChar char="•"/>
            </a:pPr>
            <a:r>
              <a:rPr lang="en-US" b="true" sz="142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Integration Layer</a:t>
            </a:r>
          </a:p>
          <a:p>
            <a:pPr algn="just" marL="308647" indent="-154323" lvl="1">
              <a:lnSpc>
                <a:spcPts val="2001"/>
              </a:lnSpc>
              <a:buFont typeface="Arial"/>
              <a:buChar char="•"/>
            </a:pPr>
            <a:r>
              <a:rPr lang="en-US" b="true" sz="142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Uses APIs from ad platforms + ERP systems → unifies data at SKU level.</a:t>
            </a:r>
          </a:p>
          <a:p>
            <a:pPr algn="just" marL="308647" indent="-154323" lvl="1">
              <a:lnSpc>
                <a:spcPts val="2001"/>
              </a:lnSpc>
              <a:buFont typeface="Arial"/>
              <a:buChar char="•"/>
            </a:pPr>
            <a:r>
              <a:rPr lang="en-US" b="true" sz="142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Decision Layer</a:t>
            </a:r>
          </a:p>
          <a:p>
            <a:pPr algn="just">
              <a:lnSpc>
                <a:spcPts val="2001"/>
              </a:lnSpc>
            </a:pPr>
            <a:r>
              <a:rPr lang="en-US" b="true" sz="142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SKU Attribution Engine + Predictive Stockout Model → generates a      ctionable insights.</a:t>
            </a:r>
          </a:p>
          <a:p>
            <a:pPr algn="just" marL="308647" indent="-154323" lvl="1">
              <a:lnSpc>
                <a:spcPts val="2001"/>
              </a:lnSpc>
              <a:buFont typeface="Arial"/>
              <a:buChar char="•"/>
            </a:pPr>
            <a:r>
              <a:rPr lang="en-US" b="true" sz="142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Dashboard Layer</a:t>
            </a:r>
          </a:p>
          <a:p>
            <a:pPr algn="just">
              <a:lnSpc>
                <a:spcPts val="2001"/>
              </a:lnSpc>
            </a:pPr>
            <a:r>
              <a:rPr lang="en-US" b="true" sz="142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Provides SKU-wise ROAS, margin-adjusted ROI, and inventory-aware       ad recommendations.</a:t>
            </a:r>
          </a:p>
          <a:p>
            <a:pPr algn="just" marL="308647" indent="-154323" lvl="1">
              <a:lnSpc>
                <a:spcPts val="2001"/>
              </a:lnSpc>
              <a:buFont typeface="Arial"/>
              <a:buChar char="•"/>
            </a:pPr>
            <a:r>
              <a:rPr lang="en-US" b="true" sz="142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Human-in-the-Loop</a:t>
            </a:r>
          </a:p>
          <a:p>
            <a:pPr algn="just" marL="308647" indent="-154323" lvl="1">
              <a:lnSpc>
                <a:spcPts val="2001"/>
              </a:lnSpc>
              <a:buFont typeface="Arial"/>
              <a:buChar char="•"/>
            </a:pPr>
            <a:r>
              <a:rPr lang="en-US" b="true" sz="142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Marketing managers get alerts &amp; recommendations → they approve or override → system learns over time.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39896" y="1888020"/>
            <a:ext cx="5755779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9BBB5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How Our System Fits In: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45076" y="6694731"/>
            <a:ext cx="6524038" cy="3080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88"/>
              </a:lnSpc>
              <a:spcBef>
                <a:spcPct val="0"/>
              </a:spcBef>
            </a:pPr>
            <a:r>
              <a:rPr lang="en-US" b="true" sz="13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Policy Aligned:</a:t>
            </a:r>
          </a:p>
          <a:p>
            <a:pPr algn="l">
              <a:lnSpc>
                <a:spcPts val="1888"/>
              </a:lnSpc>
              <a:spcBef>
                <a:spcPct val="0"/>
              </a:spcBef>
            </a:pPr>
            <a:r>
              <a:rPr lang="en-US" b="true" sz="13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Supports Digital India, Open Network for Digital Commerce (ONDC) by giving SMEs advanced analytics.</a:t>
            </a:r>
          </a:p>
          <a:p>
            <a:pPr algn="l">
              <a:lnSpc>
                <a:spcPts val="1888"/>
              </a:lnSpc>
              <a:spcBef>
                <a:spcPct val="0"/>
              </a:spcBef>
            </a:pPr>
            <a:r>
              <a:rPr lang="en-US" b="true" sz="13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Operational ROI:</a:t>
            </a:r>
          </a:p>
          <a:p>
            <a:pPr algn="l">
              <a:lnSpc>
                <a:spcPts val="1888"/>
              </a:lnSpc>
              <a:spcBef>
                <a:spcPct val="0"/>
              </a:spcBef>
            </a:pPr>
            <a:r>
              <a:rPr lang="en-US" b="true" sz="13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Reduced ad wastage → 10–20% ad budget savings.</a:t>
            </a:r>
          </a:p>
          <a:p>
            <a:pPr algn="l">
              <a:lnSpc>
                <a:spcPts val="1888"/>
              </a:lnSpc>
              <a:spcBef>
                <a:spcPct val="0"/>
              </a:spcBef>
            </a:pPr>
            <a:r>
              <a:rPr lang="en-US" b="true" sz="13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Better inventory turnover → fewer stockouts + dead stock.</a:t>
            </a:r>
          </a:p>
          <a:p>
            <a:pPr algn="l">
              <a:lnSpc>
                <a:spcPts val="1888"/>
              </a:lnSpc>
              <a:spcBef>
                <a:spcPct val="0"/>
              </a:spcBef>
            </a:pPr>
            <a:r>
              <a:rPr lang="en-US" b="true" sz="13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Business Impact:</a:t>
            </a:r>
          </a:p>
          <a:p>
            <a:pPr algn="l">
              <a:lnSpc>
                <a:spcPts val="1888"/>
              </a:lnSpc>
              <a:spcBef>
                <a:spcPct val="0"/>
              </a:spcBef>
            </a:pPr>
            <a:r>
              <a:rPr lang="en-US" b="true" sz="13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Aligns marketing + inventory + finance in one loop.</a:t>
            </a:r>
          </a:p>
          <a:p>
            <a:pPr algn="l">
              <a:lnSpc>
                <a:spcPts val="1888"/>
              </a:lnSpc>
              <a:spcBef>
                <a:spcPct val="0"/>
              </a:spcBef>
            </a:pPr>
            <a:r>
              <a:rPr lang="en-US" b="true" sz="13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Improves bottom-line profitability (margin-aware ROAS).</a:t>
            </a:r>
          </a:p>
          <a:p>
            <a:pPr algn="l">
              <a:lnSpc>
                <a:spcPts val="1888"/>
              </a:lnSpc>
              <a:spcBef>
                <a:spcPct val="0"/>
              </a:spcBef>
            </a:pPr>
            <a:r>
              <a:rPr lang="en-US" b="true" sz="13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Scalability:</a:t>
            </a:r>
          </a:p>
          <a:p>
            <a:pPr algn="l">
              <a:lnSpc>
                <a:spcPts val="1888"/>
              </a:lnSpc>
              <a:spcBef>
                <a:spcPct val="0"/>
              </a:spcBef>
            </a:pPr>
            <a:r>
              <a:rPr lang="en-US" b="true" sz="13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Works for small retailers (basic APIs + dashboards) to large e-commerce (cloud-scale pipelines).</a:t>
            </a:r>
          </a:p>
          <a:p>
            <a:pPr algn="l">
              <a:lnSpc>
                <a:spcPts val="1888"/>
              </a:lnSpc>
              <a:spcBef>
                <a:spcPct val="0"/>
              </a:spcBef>
            </a:pPr>
            <a:r>
              <a:rPr lang="en-US" b="true" sz="134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Modular → can plug into any ERP + ad platform.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45076" y="6118993"/>
            <a:ext cx="3254428" cy="391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1"/>
              </a:lnSpc>
            </a:pPr>
            <a:r>
              <a:rPr lang="en-US" b="true" sz="2541" spc="-7">
                <a:solidFill>
                  <a:srgbClr val="77933C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Scalability &amp; Viability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4500" y="-354435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0726400" cy="42100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IMPACT AND BENEFITS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3986591" y="6993255"/>
            <a:ext cx="9149906" cy="6088856"/>
            <a:chOff x="0" y="0"/>
            <a:chExt cx="12199874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623449" y="1568953"/>
            <a:ext cx="4026089" cy="3977454"/>
          </a:xfrm>
          <a:custGeom>
            <a:avLst/>
            <a:gdLst/>
            <a:ahLst/>
            <a:cxnLst/>
            <a:rect r="r" b="b" t="t" l="l"/>
            <a:pathLst>
              <a:path h="3977454" w="4026089">
                <a:moveTo>
                  <a:pt x="0" y="0"/>
                </a:moveTo>
                <a:lnTo>
                  <a:pt x="4026089" y="0"/>
                </a:lnTo>
                <a:lnTo>
                  <a:pt x="4026089" y="3977455"/>
                </a:lnTo>
                <a:lnTo>
                  <a:pt x="0" y="39774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88362" y="5833243"/>
            <a:ext cx="4026089" cy="3977454"/>
          </a:xfrm>
          <a:custGeom>
            <a:avLst/>
            <a:gdLst/>
            <a:ahLst/>
            <a:cxnLst/>
            <a:rect r="r" b="b" t="t" l="l"/>
            <a:pathLst>
              <a:path h="3977454" w="4026089">
                <a:moveTo>
                  <a:pt x="0" y="0"/>
                </a:moveTo>
                <a:lnTo>
                  <a:pt x="4026089" y="0"/>
                </a:lnTo>
                <a:lnTo>
                  <a:pt x="4026089" y="3977454"/>
                </a:lnTo>
                <a:lnTo>
                  <a:pt x="0" y="3977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954338" y="5833243"/>
            <a:ext cx="4026089" cy="3977454"/>
          </a:xfrm>
          <a:custGeom>
            <a:avLst/>
            <a:gdLst/>
            <a:ahLst/>
            <a:cxnLst/>
            <a:rect r="r" b="b" t="t" l="l"/>
            <a:pathLst>
              <a:path h="3977454" w="4026089">
                <a:moveTo>
                  <a:pt x="0" y="0"/>
                </a:moveTo>
                <a:lnTo>
                  <a:pt x="4026089" y="0"/>
                </a:lnTo>
                <a:lnTo>
                  <a:pt x="4026089" y="3977454"/>
                </a:lnTo>
                <a:lnTo>
                  <a:pt x="0" y="39774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954338" y="1568953"/>
            <a:ext cx="4026089" cy="3977454"/>
          </a:xfrm>
          <a:custGeom>
            <a:avLst/>
            <a:gdLst/>
            <a:ahLst/>
            <a:cxnLst/>
            <a:rect r="r" b="b" t="t" l="l"/>
            <a:pathLst>
              <a:path h="3977454" w="4026089">
                <a:moveTo>
                  <a:pt x="0" y="0"/>
                </a:moveTo>
                <a:lnTo>
                  <a:pt x="4026089" y="0"/>
                </a:lnTo>
                <a:lnTo>
                  <a:pt x="4026089" y="3977455"/>
                </a:lnTo>
                <a:lnTo>
                  <a:pt x="0" y="39774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980677" y="1568953"/>
            <a:ext cx="5642127" cy="2592182"/>
          </a:xfrm>
          <a:custGeom>
            <a:avLst/>
            <a:gdLst/>
            <a:ahLst/>
            <a:cxnLst/>
            <a:rect r="r" b="b" t="t" l="l"/>
            <a:pathLst>
              <a:path h="2592182" w="5642127">
                <a:moveTo>
                  <a:pt x="0" y="0"/>
                </a:moveTo>
                <a:lnTo>
                  <a:pt x="5642127" y="0"/>
                </a:lnTo>
                <a:lnTo>
                  <a:pt x="5642127" y="2592183"/>
                </a:lnTo>
                <a:lnTo>
                  <a:pt x="0" y="259218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712" r="0" b="-271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510368" y="4256446"/>
            <a:ext cx="5777605" cy="2784932"/>
          </a:xfrm>
          <a:custGeom>
            <a:avLst/>
            <a:gdLst/>
            <a:ahLst/>
            <a:cxnLst/>
            <a:rect r="r" b="b" t="t" l="l"/>
            <a:pathLst>
              <a:path h="2784932" w="5777605">
                <a:moveTo>
                  <a:pt x="0" y="0"/>
                </a:moveTo>
                <a:lnTo>
                  <a:pt x="5777606" y="0"/>
                </a:lnTo>
                <a:lnTo>
                  <a:pt x="5777606" y="2784933"/>
                </a:lnTo>
                <a:lnTo>
                  <a:pt x="0" y="27849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037987" y="7212920"/>
            <a:ext cx="5838250" cy="2824763"/>
          </a:xfrm>
          <a:custGeom>
            <a:avLst/>
            <a:gdLst/>
            <a:ahLst/>
            <a:cxnLst/>
            <a:rect r="r" b="b" t="t" l="l"/>
            <a:pathLst>
              <a:path h="2824763" w="5838250">
                <a:moveTo>
                  <a:pt x="0" y="0"/>
                </a:moveTo>
                <a:lnTo>
                  <a:pt x="5838250" y="0"/>
                </a:lnTo>
                <a:lnTo>
                  <a:pt x="5838250" y="2824763"/>
                </a:lnTo>
                <a:lnTo>
                  <a:pt x="0" y="282476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452067" y="2032468"/>
            <a:ext cx="2415945" cy="403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9"/>
              </a:lnSpc>
            </a:pPr>
            <a:r>
              <a:rPr lang="en-US" b="true" sz="2178">
                <a:solidFill>
                  <a:srgbClr val="77933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Operational Benefits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36719" y="2594371"/>
            <a:ext cx="3529375" cy="252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07771" indent="-153885" lvl="1">
              <a:lnSpc>
                <a:spcPts val="1710"/>
              </a:lnSpc>
              <a:buFont typeface="Arial"/>
              <a:buChar char="•"/>
            </a:pPr>
            <a:r>
              <a:rPr lang="en-US" sz="1425">
                <a:solidFill>
                  <a:srgbClr val="77933C"/>
                </a:solidFill>
                <a:latin typeface="Garamond"/>
                <a:ea typeface="Garamond"/>
                <a:cs typeface="Garamond"/>
                <a:sym typeface="Garamond"/>
              </a:rPr>
              <a:t>Eliminates Ad Wastage → Auto-pauses campaigns for out-of-stock SKUs, reallocates spend to profitable items.</a:t>
            </a:r>
          </a:p>
          <a:p>
            <a:pPr algn="ctr" marL="307771" indent="-153885" lvl="1">
              <a:lnSpc>
                <a:spcPts val="1710"/>
              </a:lnSpc>
              <a:buFont typeface="Arial"/>
              <a:buChar char="•"/>
            </a:pPr>
            <a:r>
              <a:rPr lang="en-US" sz="1425">
                <a:solidFill>
                  <a:srgbClr val="77933C"/>
                </a:solidFill>
                <a:latin typeface="Garamond"/>
                <a:ea typeface="Garamond"/>
                <a:cs typeface="Garamond"/>
                <a:sym typeface="Garamond"/>
              </a:rPr>
              <a:t>Granular SKU-Level Visibility → Tracks ROAS and margins per product, not just campaign averages.</a:t>
            </a:r>
          </a:p>
          <a:p>
            <a:pPr algn="ctr" marL="307771" indent="-153885" lvl="1">
              <a:lnSpc>
                <a:spcPts val="1710"/>
              </a:lnSpc>
              <a:buFont typeface="Arial"/>
              <a:buChar char="•"/>
            </a:pPr>
            <a:r>
              <a:rPr lang="en-US" sz="1425">
                <a:solidFill>
                  <a:srgbClr val="77933C"/>
                </a:solidFill>
                <a:latin typeface="Garamond"/>
                <a:ea typeface="Garamond"/>
                <a:cs typeface="Garamond"/>
                <a:sym typeface="Garamond"/>
              </a:rPr>
              <a:t>Predicts Stockouts &amp; Overstocks → Forecasts SKU demand, aligning marketing spend with inventory health.</a:t>
            </a:r>
          </a:p>
          <a:p>
            <a:pPr algn="ctr" marL="307771" indent="-153885" lvl="1">
              <a:lnSpc>
                <a:spcPts val="1710"/>
              </a:lnSpc>
              <a:buFont typeface="Arial"/>
              <a:buChar char="•"/>
            </a:pPr>
            <a:r>
              <a:rPr lang="en-US" sz="1425">
                <a:solidFill>
                  <a:srgbClr val="77933C"/>
                </a:solidFill>
                <a:latin typeface="Garamond"/>
                <a:ea typeface="Garamond"/>
                <a:cs typeface="Garamond"/>
                <a:sym typeface="Garamond"/>
              </a:rPr>
              <a:t>Real-Time Optimization → Dynamically adjusts bids &amp; budgets based on sales velocity, stock levels, and margins.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867202" y="2032468"/>
            <a:ext cx="2200361" cy="41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4"/>
              </a:lnSpc>
            </a:pPr>
            <a:r>
              <a:rPr lang="en-US" b="true" sz="2181">
                <a:solidFill>
                  <a:srgbClr val="77933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User </a:t>
            </a:r>
            <a:r>
              <a:rPr lang="en-US" b="true" sz="2181">
                <a:solidFill>
                  <a:srgbClr val="77933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Benefits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28858" y="6025058"/>
            <a:ext cx="2145097" cy="403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9"/>
              </a:lnSpc>
            </a:pPr>
            <a:r>
              <a:rPr lang="en-US" b="true" sz="2178">
                <a:solidFill>
                  <a:srgbClr val="77933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Economic Benefits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518323" y="6025058"/>
            <a:ext cx="2898119" cy="403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9"/>
              </a:lnSpc>
            </a:pPr>
            <a:r>
              <a:rPr lang="en-US" b="true" sz="2178">
                <a:solidFill>
                  <a:srgbClr val="77933C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Strategic &amp; Social Impact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163315" y="2651521"/>
            <a:ext cx="3386573" cy="240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294223" indent="-147111" lvl="1">
              <a:lnSpc>
                <a:spcPts val="1635"/>
              </a:lnSpc>
              <a:buFont typeface="Arial"/>
              <a:buChar char="•"/>
            </a:pPr>
            <a:r>
              <a:rPr lang="en-US" sz="1362">
                <a:solidFill>
                  <a:srgbClr val="77933C"/>
                </a:solidFill>
                <a:latin typeface="Garamond"/>
                <a:ea typeface="Garamond"/>
                <a:cs typeface="Garamond"/>
                <a:sym typeface="Garamond"/>
              </a:rPr>
              <a:t>Better Product Availability → Ads shown only for SKUs actually in stock → fewer “out-of-stock” disappointments.</a:t>
            </a:r>
          </a:p>
          <a:p>
            <a:pPr algn="ctr" marL="294223" indent="-147111" lvl="1">
              <a:lnSpc>
                <a:spcPts val="1635"/>
              </a:lnSpc>
              <a:buFont typeface="Arial"/>
              <a:buChar char="•"/>
            </a:pPr>
            <a:r>
              <a:rPr lang="en-US" sz="1362">
                <a:solidFill>
                  <a:srgbClr val="77933C"/>
                </a:solidFill>
                <a:latin typeface="Garamond"/>
                <a:ea typeface="Garamond"/>
                <a:cs typeface="Garamond"/>
                <a:sym typeface="Garamond"/>
              </a:rPr>
              <a:t>Personalized &amp; Relevant Ads → Customers see promotions for products that are useful and available, not random items.</a:t>
            </a:r>
          </a:p>
          <a:p>
            <a:pPr algn="ctr" marL="294223" indent="-147111" lvl="1">
              <a:lnSpc>
                <a:spcPts val="1635"/>
              </a:lnSpc>
              <a:buFont typeface="Arial"/>
              <a:buChar char="•"/>
            </a:pPr>
            <a:r>
              <a:rPr lang="en-US" sz="1362">
                <a:solidFill>
                  <a:srgbClr val="77933C"/>
                </a:solidFill>
                <a:latin typeface="Garamond"/>
                <a:ea typeface="Garamond"/>
                <a:cs typeface="Garamond"/>
                <a:sym typeface="Garamond"/>
              </a:rPr>
              <a:t>Faster Fulfillment → Marketing aligned with inventory ensures stocked SKUs get sold → smoother delivery experience.</a:t>
            </a:r>
          </a:p>
          <a:p>
            <a:pPr algn="ctr" marL="294223" indent="-147111" lvl="1">
              <a:lnSpc>
                <a:spcPts val="1635"/>
              </a:lnSpc>
              <a:buFont typeface="Arial"/>
              <a:buChar char="•"/>
            </a:pPr>
            <a:r>
              <a:rPr lang="en-US" sz="1362">
                <a:solidFill>
                  <a:srgbClr val="77933C"/>
                </a:solidFill>
                <a:latin typeface="Garamond"/>
                <a:ea typeface="Garamond"/>
                <a:cs typeface="Garamond"/>
                <a:sym typeface="Garamond"/>
              </a:rPr>
              <a:t>Improved Trust &amp; Loyalty → No wasted clicks on unavailable products → builds long-term confidence in the platform.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1806" y="6725555"/>
            <a:ext cx="3355128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29320" indent="-164660" lvl="1">
              <a:lnSpc>
                <a:spcPts val="1830"/>
              </a:lnSpc>
              <a:buFont typeface="Arial"/>
              <a:buChar char="•"/>
            </a:pPr>
            <a:r>
              <a:rPr lang="en-US" sz="1525">
                <a:solidFill>
                  <a:srgbClr val="77933C"/>
                </a:solidFill>
                <a:latin typeface="Garamond"/>
                <a:ea typeface="Garamond"/>
                <a:cs typeface="Garamond"/>
                <a:sym typeface="Garamond"/>
              </a:rPr>
              <a:t>Reduced Ad Spend Wastage → Saves 10–20% of marketing budget by stopping ads on out-of-stock SKUs.</a:t>
            </a:r>
          </a:p>
          <a:p>
            <a:pPr algn="ctr" marL="329320" indent="-164660" lvl="1">
              <a:lnSpc>
                <a:spcPts val="1830"/>
              </a:lnSpc>
              <a:buFont typeface="Arial"/>
              <a:buChar char="•"/>
            </a:pPr>
            <a:r>
              <a:rPr lang="en-US" sz="1525">
                <a:solidFill>
                  <a:srgbClr val="77933C"/>
                </a:solidFill>
                <a:latin typeface="Garamond"/>
                <a:ea typeface="Garamond"/>
                <a:cs typeface="Garamond"/>
                <a:sym typeface="Garamond"/>
              </a:rPr>
              <a:t>Higher Inventory Turnover → Faster movement of stock reduces holding costs.</a:t>
            </a:r>
          </a:p>
          <a:p>
            <a:pPr algn="ctr" marL="329320" indent="-164660" lvl="1">
              <a:lnSpc>
                <a:spcPts val="1830"/>
              </a:lnSpc>
              <a:buFont typeface="Arial"/>
              <a:buChar char="•"/>
            </a:pPr>
            <a:r>
              <a:rPr lang="en-US" sz="1525">
                <a:solidFill>
                  <a:srgbClr val="77933C"/>
                </a:solidFill>
                <a:latin typeface="Garamond"/>
                <a:ea typeface="Garamond"/>
                <a:cs typeface="Garamond"/>
                <a:sym typeface="Garamond"/>
              </a:rPr>
              <a:t>Improved Profit Margins → Budget prioritization on high-margin SKUs increases bottom-line ROI.</a:t>
            </a:r>
          </a:p>
          <a:p>
            <a:pPr algn="ctr" marL="329320" indent="-164660" lvl="1">
              <a:lnSpc>
                <a:spcPts val="1830"/>
              </a:lnSpc>
              <a:buFont typeface="Arial"/>
              <a:buChar char="•"/>
            </a:pPr>
            <a:r>
              <a:rPr lang="en-US" sz="1525">
                <a:solidFill>
                  <a:srgbClr val="77933C"/>
                </a:solidFill>
                <a:latin typeface="Garamond"/>
                <a:ea typeface="Garamond"/>
                <a:cs typeface="Garamond"/>
                <a:sym typeface="Garamond"/>
              </a:rPr>
              <a:t>Lower Operational Costs → Less manual coordination between marketing and inventory teams.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114217" y="6954155"/>
            <a:ext cx="3706331" cy="2286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34074" indent="-167037" lvl="1">
              <a:lnSpc>
                <a:spcPts val="1856"/>
              </a:lnSpc>
              <a:buFont typeface="Arial"/>
              <a:buChar char="•"/>
            </a:pPr>
            <a:r>
              <a:rPr lang="en-US" sz="1547">
                <a:solidFill>
                  <a:srgbClr val="77933C"/>
                </a:solidFill>
                <a:latin typeface="Garamond"/>
                <a:ea typeface="Garamond"/>
                <a:cs typeface="Garamond"/>
                <a:sym typeface="Garamond"/>
              </a:rPr>
              <a:t>Supports Digital India &amp; ONDC Vision → Empowers SMEs with enterprise-grade SKU analytics.</a:t>
            </a:r>
          </a:p>
          <a:p>
            <a:pPr algn="ctr" marL="334074" indent="-167037" lvl="1">
              <a:lnSpc>
                <a:spcPts val="1856"/>
              </a:lnSpc>
              <a:buFont typeface="Arial"/>
              <a:buChar char="•"/>
            </a:pPr>
            <a:r>
              <a:rPr lang="en-US" sz="1547">
                <a:solidFill>
                  <a:srgbClr val="77933C"/>
                </a:solidFill>
                <a:latin typeface="Garamond"/>
                <a:ea typeface="Garamond"/>
                <a:cs typeface="Garamond"/>
                <a:sym typeface="Garamond"/>
              </a:rPr>
              <a:t>Promotes Sustainable Marketing → Cuts wasted ad spend on unavailable SKUs.</a:t>
            </a:r>
          </a:p>
          <a:p>
            <a:pPr algn="ctr" marL="334074" indent="-167037" lvl="1">
              <a:lnSpc>
                <a:spcPts val="1856"/>
              </a:lnSpc>
              <a:buFont typeface="Arial"/>
              <a:buChar char="•"/>
            </a:pPr>
            <a:r>
              <a:rPr lang="en-US" sz="1547">
                <a:solidFill>
                  <a:srgbClr val="77933C"/>
                </a:solidFill>
                <a:latin typeface="Garamond"/>
                <a:ea typeface="Garamond"/>
                <a:cs typeface="Garamond"/>
                <a:sym typeface="Garamond"/>
              </a:rPr>
              <a:t>Boosts Retail Competitiveness → Equips Indian retailers with AI-driven decision support.</a:t>
            </a:r>
          </a:p>
          <a:p>
            <a:pPr algn="ctr" marL="334074" indent="-167037" lvl="1">
              <a:lnSpc>
                <a:spcPts val="1856"/>
              </a:lnSpc>
              <a:buFont typeface="Arial"/>
              <a:buChar char="•"/>
            </a:pPr>
            <a:r>
              <a:rPr lang="en-US" sz="1547">
                <a:solidFill>
                  <a:srgbClr val="77933C"/>
                </a:solidFill>
                <a:latin typeface="Garamond"/>
                <a:ea typeface="Garamond"/>
                <a:cs typeface="Garamond"/>
                <a:sym typeface="Garamond"/>
              </a:rPr>
              <a:t>Strengthens Consumer Trust → Ensures ads always match in-stock products.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DAGzTD-3ZEQ</dc:identifier>
  <dcterms:modified xsi:type="dcterms:W3CDTF">2011-08-01T06:04:30Z</dcterms:modified>
  <cp:revision>1</cp:revision>
  <dc:title>Problem Statement Title-SKU level ROAS tracking. Team Name-Team Shunya. Team Members- Vedant Deshmukh Tejas Kurude</dc:title>
</cp:coreProperties>
</file>