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3" r:id="rId9"/>
    <p:sldId id="264" r:id="rId10"/>
    <p:sldId id="268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37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352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5989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0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049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515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15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02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7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2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6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0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64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0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44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ournalofbigdata.springeropen.com/articles/10.1186/s40537-022-00571-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endParaRPr lang="en-US" sz="1600" dirty="0"/>
          </a:p>
          <a:p>
            <a:pPr algn="r"/>
            <a:r>
              <a:rPr sz="1600" b="1" dirty="0"/>
              <a:t>Students Name:</a:t>
            </a:r>
          </a:p>
          <a:p>
            <a:pPr algn="r"/>
            <a:r>
              <a:rPr sz="1600" dirty="0"/>
              <a:t>- </a:t>
            </a:r>
            <a:r>
              <a:rPr lang="en-US" sz="1600" dirty="0"/>
              <a:t>Raviraj Tekale</a:t>
            </a:r>
            <a:r>
              <a:rPr sz="1600" dirty="0"/>
              <a:t> (202302040</a:t>
            </a:r>
            <a:r>
              <a:rPr lang="en-US" sz="1600" dirty="0"/>
              <a:t>010</a:t>
            </a:r>
            <a:r>
              <a:rPr sz="1600" dirty="0"/>
              <a:t>)</a:t>
            </a:r>
          </a:p>
          <a:p>
            <a:pPr algn="r"/>
            <a:r>
              <a:rPr sz="1600" dirty="0"/>
              <a:t>- </a:t>
            </a:r>
            <a:r>
              <a:rPr lang="en-US" sz="1600" dirty="0"/>
              <a:t>Vedant Puri</a:t>
            </a:r>
            <a:r>
              <a:rPr sz="1600" dirty="0"/>
              <a:t> (2023020400</a:t>
            </a:r>
            <a:r>
              <a:rPr lang="en-US" sz="1600" dirty="0"/>
              <a:t>11</a:t>
            </a:r>
            <a:r>
              <a:rPr sz="1600" dirty="0"/>
              <a:t>)</a:t>
            </a:r>
          </a:p>
          <a:p>
            <a:pPr algn="r"/>
            <a:r>
              <a:rPr sz="1600" dirty="0"/>
              <a:t>- </a:t>
            </a:r>
            <a:r>
              <a:rPr lang="en-US" sz="1600" dirty="0"/>
              <a:t>Ajay Ingle</a:t>
            </a:r>
            <a:r>
              <a:rPr sz="1600" dirty="0"/>
              <a:t> (2023020400</a:t>
            </a:r>
            <a:r>
              <a:rPr lang="en-US" sz="1600" dirty="0"/>
              <a:t>21</a:t>
            </a:r>
            <a:r>
              <a:rPr sz="1600" dirty="0"/>
              <a:t>)</a:t>
            </a:r>
          </a:p>
          <a:p>
            <a:endParaRPr sz="1600" dirty="0"/>
          </a:p>
          <a:p>
            <a:r>
              <a:rPr b="1" dirty="0"/>
              <a:t>Guide: </a:t>
            </a:r>
            <a:r>
              <a:rPr dirty="0"/>
              <a:t>Mrs. Deepti </a:t>
            </a:r>
            <a:r>
              <a:rPr dirty="0" err="1"/>
              <a:t>Chikmurge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096B02-4493-C470-33FB-2E180A1B3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720" y="1539856"/>
            <a:ext cx="6884250" cy="297267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2700" dirty="0">
                <a:solidFill>
                  <a:srgbClr val="0F4761"/>
                </a:solidFill>
                <a:latin typeface="Times New Roman"/>
                <a:cs typeface="Times New Roman"/>
              </a:rPr>
              <a:t>School</a:t>
            </a:r>
            <a:r>
              <a:rPr lang="en-US" sz="2700" spc="-55" dirty="0">
                <a:solidFill>
                  <a:srgbClr val="0F4761"/>
                </a:solidFill>
                <a:latin typeface="Times New Roman"/>
                <a:cs typeface="Times New Roman"/>
              </a:rPr>
              <a:t> </a:t>
            </a:r>
            <a:r>
              <a:rPr lang="en-US" sz="2700" dirty="0">
                <a:solidFill>
                  <a:srgbClr val="0F4761"/>
                </a:solidFill>
                <a:latin typeface="Times New Roman"/>
                <a:cs typeface="Times New Roman"/>
              </a:rPr>
              <a:t>of</a:t>
            </a:r>
            <a:r>
              <a:rPr lang="en-US" sz="2700" spc="-30" dirty="0">
                <a:solidFill>
                  <a:srgbClr val="0F4761"/>
                </a:solidFill>
                <a:latin typeface="Times New Roman"/>
                <a:cs typeface="Times New Roman"/>
              </a:rPr>
              <a:t> </a:t>
            </a:r>
            <a:r>
              <a:rPr lang="en-US" sz="2700" dirty="0">
                <a:solidFill>
                  <a:srgbClr val="0F4761"/>
                </a:solidFill>
                <a:latin typeface="Times New Roman"/>
                <a:cs typeface="Times New Roman"/>
              </a:rPr>
              <a:t>Computer</a:t>
            </a:r>
            <a:r>
              <a:rPr lang="en-US" sz="2700" spc="-45" dirty="0">
                <a:solidFill>
                  <a:srgbClr val="0F4761"/>
                </a:solidFill>
                <a:latin typeface="Times New Roman"/>
                <a:cs typeface="Times New Roman"/>
              </a:rPr>
              <a:t> </a:t>
            </a:r>
            <a:r>
              <a:rPr lang="en-US" sz="2700" dirty="0">
                <a:solidFill>
                  <a:srgbClr val="0F4761"/>
                </a:solidFill>
                <a:latin typeface="Times New Roman"/>
                <a:cs typeface="Times New Roman"/>
              </a:rPr>
              <a:t>Engineering</a:t>
            </a:r>
            <a:r>
              <a:rPr lang="en-US" sz="2700" spc="-50" dirty="0">
                <a:solidFill>
                  <a:srgbClr val="0F4761"/>
                </a:solidFill>
                <a:latin typeface="Times New Roman"/>
                <a:cs typeface="Times New Roman"/>
              </a:rPr>
              <a:t> </a:t>
            </a:r>
            <a:r>
              <a:rPr lang="en-US" sz="2700" dirty="0">
                <a:solidFill>
                  <a:srgbClr val="0F4761"/>
                </a:solidFill>
                <a:latin typeface="Times New Roman"/>
                <a:cs typeface="Times New Roman"/>
              </a:rPr>
              <a:t>and</a:t>
            </a:r>
            <a:r>
              <a:rPr lang="en-US" sz="2700" spc="-85" dirty="0">
                <a:solidFill>
                  <a:srgbClr val="0F4761"/>
                </a:solidFill>
                <a:latin typeface="Times New Roman"/>
                <a:cs typeface="Times New Roman"/>
              </a:rPr>
              <a:t> </a:t>
            </a:r>
            <a:r>
              <a:rPr lang="en-US" sz="2700" spc="-10" dirty="0">
                <a:solidFill>
                  <a:srgbClr val="0F4761"/>
                </a:solidFill>
                <a:latin typeface="Times New Roman"/>
                <a:cs typeface="Times New Roman"/>
              </a:rPr>
              <a:t>Technology</a:t>
            </a:r>
            <a:br>
              <a:rPr lang="en-US" sz="4000" dirty="0">
                <a:latin typeface="Times New Roman"/>
                <a:cs typeface="Times New Roman"/>
              </a:rPr>
            </a:br>
            <a:r>
              <a:rPr lang="en-US" sz="31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Deep</a:t>
            </a:r>
            <a:r>
              <a:rPr lang="en-US" sz="3100" b="0" u="sng" spc="-4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100" b="0" u="sng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Learning</a:t>
            </a:r>
            <a:r>
              <a:rPr lang="en-US" sz="3100" b="0" u="sng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100" b="0" u="sng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58234" y="2403921"/>
            <a:ext cx="6798736" cy="84495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Image Captioning Using Attention</a:t>
            </a:r>
          </a:p>
        </p:txBody>
      </p:sp>
      <p:pic>
        <p:nvPicPr>
          <p:cNvPr id="7" name="object 4">
            <a:extLst>
              <a:ext uri="{FF2B5EF4-FFF2-40B4-BE49-F238E27FC236}">
                <a16:creationId xmlns:a16="http://schemas.microsoft.com/office/drawing/2014/main" id="{3A39E25E-94A9-F5FC-BD86-D9141C8B19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0152" y="553184"/>
            <a:ext cx="491490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D519878C-9C5D-2553-92E4-3AD4D3EEC7B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06597" y="3230095"/>
            <a:ext cx="5042537" cy="2932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969BF4-3C0B-21EF-8954-994360AF0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66" y="568601"/>
            <a:ext cx="4044247" cy="266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25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027568" cy="3444997"/>
          </a:xfrm>
        </p:spPr>
        <p:txBody>
          <a:bodyPr>
            <a:normAutofit fontScale="92500"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20" dirty="0">
                <a:latin typeface="Times New Roman"/>
                <a:cs typeface="Times New Roman"/>
              </a:rPr>
              <a:t>Encoder-</a:t>
            </a:r>
            <a:r>
              <a:rPr lang="en-US" sz="2400" dirty="0">
                <a:latin typeface="Times New Roman"/>
                <a:cs typeface="Times New Roman"/>
              </a:rPr>
              <a:t>Decoder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architecture</a:t>
            </a:r>
            <a:r>
              <a:rPr lang="en-US" sz="2400" spc="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effectively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addresses</a:t>
            </a:r>
            <a:r>
              <a:rPr lang="en-US" sz="2400" spc="8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sequence-to-</a:t>
            </a:r>
            <a:r>
              <a:rPr lang="en-US" sz="2400" dirty="0">
                <a:latin typeface="Times New Roman"/>
                <a:cs typeface="Times New Roman"/>
              </a:rPr>
              <a:t>sequence</a:t>
            </a:r>
            <a:r>
              <a:rPr lang="en-US" sz="2400" spc="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learning</a:t>
            </a:r>
            <a:r>
              <a:rPr lang="en-US" sz="2400" spc="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challenges</a:t>
            </a:r>
            <a:r>
              <a:rPr lang="en-US" sz="2400" spc="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by</a:t>
            </a:r>
            <a:r>
              <a:rPr lang="en-US" sz="2400" spc="6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encoding variable-</a:t>
            </a:r>
            <a:r>
              <a:rPr lang="en-US" sz="2400" dirty="0">
                <a:latin typeface="Times New Roman"/>
                <a:cs typeface="Times New Roman"/>
              </a:rPr>
              <a:t>length</a:t>
            </a:r>
            <a:r>
              <a:rPr lang="en-US" sz="2400" spc="1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input</a:t>
            </a:r>
            <a:r>
              <a:rPr lang="en-US" sz="2400" spc="18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into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spc="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fixed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representation</a:t>
            </a:r>
            <a:r>
              <a:rPr lang="en-US" sz="2400" spc="204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1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decoding</a:t>
            </a:r>
            <a:r>
              <a:rPr lang="en-US" sz="2400" spc="1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</a:t>
            </a:r>
            <a:r>
              <a:rPr lang="en-US" sz="2400" spc="18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to</a:t>
            </a:r>
            <a:r>
              <a:rPr lang="en-US" sz="2400" spc="19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generate</a:t>
            </a:r>
            <a:r>
              <a:rPr lang="en-US" sz="2400" spc="2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meaningful</a:t>
            </a:r>
            <a:r>
              <a:rPr lang="en-US" sz="2400" spc="20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outputs.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2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model </a:t>
            </a:r>
            <a:r>
              <a:rPr lang="en-US" sz="2400" dirty="0">
                <a:latin typeface="Times New Roman"/>
                <a:cs typeface="Times New Roman"/>
              </a:rPr>
              <a:t>forms</a:t>
            </a:r>
            <a:r>
              <a:rPr lang="en-US" sz="2400" spc="3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3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backbone</a:t>
            </a:r>
            <a:r>
              <a:rPr lang="en-US" sz="2400" spc="3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3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many</a:t>
            </a:r>
            <a:r>
              <a:rPr lang="en-US" sz="2400" spc="3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NLP</a:t>
            </a:r>
            <a:r>
              <a:rPr lang="en-US" sz="2400" spc="29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tasks</a:t>
            </a:r>
            <a:r>
              <a:rPr lang="en-US" sz="2400" spc="3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such</a:t>
            </a:r>
            <a:r>
              <a:rPr lang="en-US" sz="2400" spc="3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as</a:t>
            </a:r>
            <a:r>
              <a:rPr lang="en-US" sz="2400" spc="3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machine</a:t>
            </a:r>
            <a:r>
              <a:rPr lang="en-US" sz="2400" spc="3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translation,</a:t>
            </a:r>
            <a:r>
              <a:rPr lang="en-US" sz="2400" spc="3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text</a:t>
            </a:r>
            <a:r>
              <a:rPr lang="en-US" sz="2400" spc="3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summarization,</a:t>
            </a:r>
            <a:r>
              <a:rPr lang="en-US" sz="2400" spc="3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3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more.</a:t>
            </a:r>
            <a:r>
              <a:rPr lang="en-US" sz="2400" spc="340" dirty="0">
                <a:latin typeface="Times New Roman"/>
                <a:cs typeface="Times New Roman"/>
              </a:rPr>
              <a:t> </a:t>
            </a:r>
            <a:r>
              <a:rPr lang="en-US" sz="2400" spc="-25" dirty="0">
                <a:latin typeface="Times New Roman"/>
                <a:cs typeface="Times New Roman"/>
              </a:rPr>
              <a:t>Our </a:t>
            </a:r>
            <a:r>
              <a:rPr lang="en-US" sz="2400" dirty="0">
                <a:latin typeface="Times New Roman"/>
                <a:cs typeface="Times New Roman"/>
              </a:rPr>
              <a:t>implementation</a:t>
            </a:r>
            <a:r>
              <a:rPr lang="en-US" sz="2400" spc="3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demonstrates</a:t>
            </a:r>
            <a:r>
              <a:rPr lang="en-US" sz="2400" spc="3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how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this</a:t>
            </a:r>
            <a:r>
              <a:rPr lang="en-US" sz="2400" spc="3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architecture</a:t>
            </a:r>
            <a:r>
              <a:rPr lang="en-US" sz="2400" spc="32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can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learn</a:t>
            </a:r>
            <a:r>
              <a:rPr lang="en-US" sz="2400" spc="31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temporal</a:t>
            </a:r>
            <a:r>
              <a:rPr lang="en-US" sz="2400" spc="3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dependencies</a:t>
            </a:r>
            <a:r>
              <a:rPr lang="en-US" sz="2400" spc="3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30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generate</a:t>
            </a:r>
            <a:r>
              <a:rPr lang="en-US" sz="2400" spc="32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accurate </a:t>
            </a:r>
            <a:r>
              <a:rPr lang="en-US" sz="2400" dirty="0">
                <a:latin typeface="Times New Roman"/>
                <a:cs typeface="Times New Roman"/>
              </a:rPr>
              <a:t>sequence</a:t>
            </a:r>
            <a:r>
              <a:rPr lang="en-US" sz="2400" spc="-3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predictions</a:t>
            </a:r>
            <a:r>
              <a:rPr lang="en-US" sz="2400" spc="-2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using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RNN-</a:t>
            </a:r>
            <a:r>
              <a:rPr lang="en-US" sz="2400" dirty="0">
                <a:latin typeface="Times New Roman"/>
                <a:cs typeface="Times New Roman"/>
              </a:rPr>
              <a:t>based</a:t>
            </a:r>
            <a:r>
              <a:rPr lang="en-US" sz="2400" spc="-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components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and</a:t>
            </a:r>
            <a:r>
              <a:rPr lang="en-US" sz="2400" spc="-4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teacher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forcing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during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training.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https://journalofbigdata.springeropen.com/articles/10.1186/s40537-022-00571-w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Problem Statement &amp; Objectives</a:t>
            </a:r>
          </a:p>
          <a:p>
            <a:r>
              <a:t>2. Proposed Method</a:t>
            </a:r>
          </a:p>
          <a:p>
            <a:r>
              <a:t>3. Dataset Description</a:t>
            </a:r>
          </a:p>
          <a:p>
            <a:r>
              <a:t>4. Architecture Flow</a:t>
            </a:r>
          </a:p>
          <a:p>
            <a:r>
              <a:t>5. Comparative Analysis</a:t>
            </a:r>
          </a:p>
          <a:p>
            <a:r>
              <a:t>6. Evaluation Metrics</a:t>
            </a:r>
          </a:p>
          <a:p>
            <a:r>
              <a:t>7. Conclusion and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captioning is the task of generating meaningful textual descriptions for a given image.</a:t>
            </a:r>
          </a:p>
          <a:p>
            <a:r>
              <a:t>Traditional methods often lack deep understanding of objects and contextual relationships.</a:t>
            </a:r>
          </a:p>
          <a:p>
            <a:r>
              <a:t>Aim: Design a model that mimics human perception using attention mechanisms.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dirty="0"/>
              <a:t>-Develop an image captioning model for accurate and </a:t>
            </a:r>
            <a:r>
              <a:rPr lang="en-US" dirty="0"/>
              <a:t>      </a:t>
            </a:r>
            <a:r>
              <a:rPr dirty="0"/>
              <a:t>human-like captions.</a:t>
            </a:r>
          </a:p>
          <a:p>
            <a:pPr algn="just"/>
            <a:r>
              <a:rPr dirty="0"/>
              <a:t>- Use ResNet-50 encoder for visual feature extraction.</a:t>
            </a:r>
          </a:p>
          <a:p>
            <a:pPr algn="just"/>
            <a:r>
              <a:rPr dirty="0"/>
              <a:t>- Implement two decoder variants:</a:t>
            </a:r>
          </a:p>
          <a:p>
            <a:pPr algn="just"/>
            <a:r>
              <a:rPr dirty="0"/>
              <a:t>- Baseline LSTM</a:t>
            </a:r>
          </a:p>
          <a:p>
            <a:pPr algn="just"/>
            <a:r>
              <a:rPr dirty="0"/>
              <a:t>- LSTM with </a:t>
            </a:r>
            <a:r>
              <a:rPr dirty="0" err="1"/>
              <a:t>Bahdanau</a:t>
            </a:r>
            <a:r>
              <a:rPr dirty="0"/>
              <a:t> attention</a:t>
            </a:r>
          </a:p>
          <a:p>
            <a:pPr algn="just"/>
            <a:r>
              <a:rPr dirty="0"/>
              <a:t>- Train and evaluate on Flickr8k using BLEU scores.</a:t>
            </a:r>
          </a:p>
          <a:p>
            <a:pPr algn="just"/>
            <a:r>
              <a:rPr dirty="0"/>
              <a:t>-Compare performance of attention-based vs. non-attention-based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1366" y="655279"/>
            <a:ext cx="6798734" cy="1303867"/>
          </a:xfrm>
        </p:spPr>
        <p:txBody>
          <a:bodyPr/>
          <a:lstStyle/>
          <a:p>
            <a:r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1366" y="2381078"/>
            <a:ext cx="6798736" cy="3960999"/>
          </a:xfrm>
        </p:spPr>
        <p:txBody>
          <a:bodyPr>
            <a:normAutofit fontScale="47500" lnSpcReduction="20000"/>
          </a:bodyPr>
          <a:lstStyle/>
          <a:p>
            <a:r>
              <a:rPr sz="3400" b="1" dirty="0"/>
              <a:t>Model: Encoder–Decoder Architecture</a:t>
            </a:r>
          </a:p>
          <a:p>
            <a:r>
              <a:rPr sz="3400" dirty="0"/>
              <a:t>- Encoder: Pretrained ResNet-50</a:t>
            </a:r>
          </a:p>
          <a:p>
            <a:r>
              <a:rPr sz="3400" dirty="0"/>
              <a:t>- Decoder: LSTM with </a:t>
            </a:r>
            <a:r>
              <a:rPr sz="3400" dirty="0" err="1"/>
              <a:t>Bahdanau</a:t>
            </a:r>
            <a:r>
              <a:rPr sz="3400" dirty="0"/>
              <a:t> Attention</a:t>
            </a:r>
          </a:p>
          <a:p>
            <a:r>
              <a:rPr sz="3400" dirty="0"/>
              <a:t>- Attention focuses on relevant image regions</a:t>
            </a:r>
          </a:p>
          <a:p>
            <a:r>
              <a:rPr sz="3400" dirty="0"/>
              <a:t>- Implemented in </a:t>
            </a:r>
            <a:r>
              <a:rPr sz="3400" dirty="0" err="1"/>
              <a:t>PyTorch</a:t>
            </a:r>
            <a:endParaRPr sz="3400" dirty="0"/>
          </a:p>
          <a:p>
            <a:r>
              <a:rPr sz="3400" dirty="0"/>
              <a:t>- Evaluated using BLEU scores</a:t>
            </a:r>
          </a:p>
          <a:p>
            <a:endParaRPr dirty="0"/>
          </a:p>
          <a:p>
            <a:r>
              <a:rPr sz="3400" b="1" dirty="0"/>
              <a:t>Tools &amp; Frameworks:</a:t>
            </a:r>
          </a:p>
          <a:p>
            <a:r>
              <a:rPr sz="3400" dirty="0"/>
              <a:t>- </a:t>
            </a:r>
            <a:r>
              <a:rPr sz="3400" dirty="0" err="1"/>
              <a:t>PyTorch</a:t>
            </a:r>
            <a:endParaRPr sz="3400" dirty="0"/>
          </a:p>
          <a:p>
            <a:r>
              <a:rPr sz="3400" dirty="0"/>
              <a:t>- Flickr8k Dataset</a:t>
            </a:r>
          </a:p>
          <a:p>
            <a:r>
              <a:rPr sz="3400" dirty="0"/>
              <a:t>- BLEU and ROUGE Scores</a:t>
            </a:r>
          </a:p>
          <a:p>
            <a:r>
              <a:rPr sz="3400" dirty="0"/>
              <a:t>- GPU-enabled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b="1" dirty="0"/>
              <a:t>Name</a:t>
            </a:r>
            <a:r>
              <a:rPr dirty="0"/>
              <a:t>: Flickr8k Image Captioning Dataset</a:t>
            </a:r>
          </a:p>
          <a:p>
            <a:r>
              <a:rPr dirty="0"/>
              <a:t>- </a:t>
            </a:r>
            <a:r>
              <a:rPr b="1" dirty="0"/>
              <a:t>Images</a:t>
            </a:r>
            <a:r>
              <a:rPr dirty="0"/>
              <a:t>: ~8,000 real-world images</a:t>
            </a:r>
          </a:p>
          <a:p>
            <a:r>
              <a:rPr dirty="0"/>
              <a:t>- </a:t>
            </a:r>
            <a:r>
              <a:rPr b="1" dirty="0"/>
              <a:t>Captions</a:t>
            </a:r>
            <a:r>
              <a:rPr dirty="0"/>
              <a:t>: 5 captions per image (human-written)</a:t>
            </a:r>
          </a:p>
          <a:p>
            <a:r>
              <a:rPr dirty="0"/>
              <a:t>- </a:t>
            </a:r>
            <a:r>
              <a:rPr b="1" dirty="0"/>
              <a:t>Source</a:t>
            </a:r>
            <a:r>
              <a:rPr dirty="0"/>
              <a:t>: Flickr (public domain)</a:t>
            </a:r>
          </a:p>
          <a:p>
            <a:r>
              <a:rPr dirty="0"/>
              <a:t>- </a:t>
            </a:r>
            <a:r>
              <a:rPr b="1" dirty="0"/>
              <a:t>Content:</a:t>
            </a:r>
            <a:r>
              <a:rPr dirty="0"/>
              <a:t> People and animals performing actions</a:t>
            </a:r>
          </a:p>
          <a:p>
            <a:r>
              <a:rPr b="1" dirty="0"/>
              <a:t>- Purpose</a:t>
            </a:r>
            <a:r>
              <a:rPr dirty="0"/>
              <a:t>: Train models to map visual features to language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82BD-6B34-CBB5-D5CF-0EAD086E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-10" dirty="0"/>
              <a:t>Architecture</a:t>
            </a:r>
            <a:r>
              <a:rPr lang="en-US" sz="4000" spc="-105" dirty="0"/>
              <a:t> </a:t>
            </a:r>
            <a:r>
              <a:rPr lang="en-US" sz="4000" spc="-20" dirty="0"/>
              <a:t>Flow</a:t>
            </a:r>
            <a:endParaRPr lang="en-US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2045339-00C2-6FC4-4C88-AF107CF756A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76338" y="2491530"/>
            <a:ext cx="6799262" cy="325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4754B9C0-D8C0-FD68-A89C-7BB173BD7A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904" y="2447179"/>
            <a:ext cx="7740311" cy="30476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0F98DC9-5EF1-AF81-0734-A682F2BD281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7592" y="2319495"/>
            <a:ext cx="7608815" cy="150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A7D650-060A-C7DC-BF90-2AF2C47D2DBF}"/>
              </a:ext>
            </a:extLst>
          </p:cNvPr>
          <p:cNvSpPr txBox="1"/>
          <p:nvPr/>
        </p:nvSpPr>
        <p:spPr>
          <a:xfrm>
            <a:off x="955296" y="3924426"/>
            <a:ext cx="7233408" cy="20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 MT"/>
                <a:cs typeface="Arial MT"/>
              </a:rPr>
              <a:t>BLEU</a:t>
            </a:r>
            <a:r>
              <a:rPr lang="en-US" sz="1600" spc="-5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Score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(Bilingual</a:t>
            </a:r>
            <a:r>
              <a:rPr lang="en-US" sz="1600" spc="-5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Evaluation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Understudy)</a:t>
            </a:r>
            <a:endParaRPr lang="en-US" sz="16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Arial MT"/>
                <a:cs typeface="Arial MT"/>
              </a:rPr>
              <a:t>Higher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=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Better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translation</a:t>
            </a:r>
            <a:r>
              <a:rPr lang="en-US" sz="1600" spc="-6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or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caption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quality.</a:t>
            </a:r>
            <a:endParaRPr lang="en-US"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"/>
            </a:pPr>
            <a:endParaRPr lang="en-US"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Arial MT"/>
                <a:cs typeface="Arial MT"/>
              </a:rPr>
              <a:t>ROUGE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Score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(Recall-</a:t>
            </a:r>
            <a:r>
              <a:rPr lang="en-US" sz="1600" dirty="0">
                <a:latin typeface="Arial MT"/>
                <a:cs typeface="Arial MT"/>
              </a:rPr>
              <a:t>Oriented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Understudy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for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 err="1">
                <a:latin typeface="Arial MT"/>
                <a:cs typeface="Arial MT"/>
              </a:rPr>
              <a:t>Gisting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Evaluation)</a:t>
            </a:r>
            <a:endParaRPr lang="en-US" sz="16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Arial MT"/>
                <a:cs typeface="Arial MT"/>
              </a:rPr>
              <a:t>Useful</a:t>
            </a:r>
            <a:r>
              <a:rPr lang="en-US" sz="1600" spc="-5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for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summarization</a:t>
            </a:r>
            <a:r>
              <a:rPr lang="en-US" sz="1600" spc="-6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and</a:t>
            </a:r>
            <a:r>
              <a:rPr lang="en-US" sz="1600" spc="-4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generation</a:t>
            </a:r>
            <a:r>
              <a:rPr lang="en-US" sz="1600" spc="-65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tasks.</a:t>
            </a:r>
            <a:endParaRPr lang="en-US"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Wingdings"/>
              <a:buChar char=""/>
            </a:pPr>
            <a:endParaRPr lang="en-US" sz="16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600" dirty="0">
                <a:latin typeface="Arial MT"/>
                <a:cs typeface="Arial MT"/>
              </a:rPr>
              <a:t>Loss</a:t>
            </a:r>
            <a:r>
              <a:rPr lang="en-US" sz="1600" spc="-3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Curve</a:t>
            </a:r>
            <a:endParaRPr lang="en-US" sz="1600" dirty="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lang="en-US" sz="1600" dirty="0">
                <a:latin typeface="Arial MT"/>
                <a:cs typeface="Arial MT"/>
              </a:rPr>
              <a:t>Shows</a:t>
            </a:r>
            <a:r>
              <a:rPr lang="en-US" sz="1600" spc="-2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how</a:t>
            </a:r>
            <a:r>
              <a:rPr lang="en-US" sz="1600" spc="-3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well</a:t>
            </a:r>
            <a:r>
              <a:rPr lang="en-US" sz="1600" spc="-15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the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model</a:t>
            </a:r>
            <a:r>
              <a:rPr lang="en-US" sz="1600" spc="-4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is</a:t>
            </a:r>
            <a:r>
              <a:rPr lang="en-US" sz="1600" spc="-2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learning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dirty="0">
                <a:latin typeface="Arial MT"/>
                <a:cs typeface="Arial MT"/>
              </a:rPr>
              <a:t>during</a:t>
            </a:r>
            <a:r>
              <a:rPr lang="en-US" sz="1600" spc="-50" dirty="0">
                <a:latin typeface="Arial MT"/>
                <a:cs typeface="Arial MT"/>
              </a:rPr>
              <a:t> </a:t>
            </a:r>
            <a:r>
              <a:rPr lang="en-US" sz="1600" spc="-10" dirty="0">
                <a:latin typeface="Arial MT"/>
                <a:cs typeface="Arial MT"/>
              </a:rPr>
              <a:t>training.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242</TotalTime>
  <Words>413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MT</vt:lpstr>
      <vt:lpstr>Garamond</vt:lpstr>
      <vt:lpstr>Times New Roman</vt:lpstr>
      <vt:lpstr>Wingdings</vt:lpstr>
      <vt:lpstr>Organic</vt:lpstr>
      <vt:lpstr> School of Computer Engineering and Technology Deep Learning Project</vt:lpstr>
      <vt:lpstr>Index</vt:lpstr>
      <vt:lpstr>Problem Statement</vt:lpstr>
      <vt:lpstr>Objectives</vt:lpstr>
      <vt:lpstr>Proposed Method</vt:lpstr>
      <vt:lpstr>Dataset Description</vt:lpstr>
      <vt:lpstr>Architecture Flow</vt:lpstr>
      <vt:lpstr>Comparative Analysis</vt:lpstr>
      <vt:lpstr>Evaluation Metrics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Vedant Puri</cp:lastModifiedBy>
  <cp:revision>3</cp:revision>
  <dcterms:created xsi:type="dcterms:W3CDTF">2013-01-27T09:14:16Z</dcterms:created>
  <dcterms:modified xsi:type="dcterms:W3CDTF">2025-05-07T06:03:48Z</dcterms:modified>
  <cp:category/>
</cp:coreProperties>
</file>