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71" d="100"/>
          <a:sy n="171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 A</c:v>
                </c:pt>
              </c:strCache>
            </c:strRef>
          </c:tx>
          <c:spPr>
            <a:solidFill>
              <a:srgbClr val="0B3556"/>
            </a:solidFill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35</c:v>
                </c:pt>
                <c:pt idx="1">
                  <c:v>44</c:v>
                </c:pt>
                <c:pt idx="2">
                  <c:v>52</c:v>
                </c:pt>
                <c:pt idx="3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A5-EA40-A18F-BD2BD8F836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Product B</c:v>
                </c:pt>
              </c:strCache>
            </c:strRef>
          </c:tx>
          <c:spPr>
            <a:solidFill>
              <a:srgbClr val="1F6BBA"/>
            </a:solidFill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28</c:v>
                </c:pt>
                <c:pt idx="1">
                  <c:v>31</c:v>
                </c:pt>
                <c:pt idx="2">
                  <c:v>35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A5-EA40-A18F-BD2BD8F836D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94734554"/>
        <c:axId val="2094734552"/>
      </c:bar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Quarter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Units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</c:legend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Market Share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002B5B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DC1F-8240-B46C-2AEF3889B075}"/>
              </c:ext>
            </c:extLst>
          </c:dPt>
          <c:dPt>
            <c:idx val="1"/>
            <c:bubble3D val="0"/>
            <c:spPr>
              <a:solidFill>
                <a:srgbClr val="1F6BBA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DC1F-8240-B46C-2AEF3889B075}"/>
              </c:ext>
            </c:extLst>
          </c:dPt>
          <c:dPt>
            <c:idx val="2"/>
            <c:bubble3D val="0"/>
            <c:spPr>
              <a:solidFill>
                <a:srgbClr val="9CC3E4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DC1F-8240-B46C-2AEF3889B075}"/>
              </c:ext>
            </c:extLst>
          </c:dPt>
          <c:dPt>
            <c:idx val="3"/>
            <c:bubble3D val="0"/>
            <c:spPr>
              <a:solidFill>
                <a:srgbClr val="A4B6B8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DC1F-8240-B46C-2AEF3889B075}"/>
              </c:ext>
            </c:extLst>
          </c:dPt>
          <c:dLbls>
            <c:dLbl>
              <c:idx val="0"/>
              <c:numFmt formatCode="General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30A18"/>
                      </a:solidFill>
                      <a:latin typeface="Arial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C1F-8240-B46C-2AEF3889B075}"/>
                </c:ext>
              </c:extLst>
            </c:dLbl>
            <c:dLbl>
              <c:idx val="1"/>
              <c:numFmt formatCode="General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30A18"/>
                      </a:solidFill>
                      <a:latin typeface="Arial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C1F-8240-B46C-2AEF3889B075}"/>
                </c:ext>
              </c:extLst>
            </c:dLbl>
            <c:dLbl>
              <c:idx val="2"/>
              <c:numFmt formatCode="General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30A18"/>
                      </a:solidFill>
                      <a:latin typeface="Arial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C1F-8240-B46C-2AEF3889B075}"/>
                </c:ext>
              </c:extLst>
            </c:dLbl>
            <c:dLbl>
              <c:idx val="3"/>
              <c:numFmt formatCode="General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30A18"/>
                      </a:solidFill>
                      <a:latin typeface="Arial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C1F-8240-B46C-2AEF3889B075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Segment A</c:v>
                </c:pt>
                <c:pt idx="1">
                  <c:v>Segment B</c:v>
                </c:pt>
                <c:pt idx="2">
                  <c:v>Segment C</c:v>
                </c:pt>
                <c:pt idx="3">
                  <c:v>Segment 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35</c:v>
                </c:pt>
                <c:pt idx="1">
                  <c:v>25</c:v>
                </c:pt>
                <c:pt idx="2">
                  <c:v>20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C1F-8240-B46C-2AEF3889B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</c:legend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Metric A</c:v>
                </c:pt>
              </c:strCache>
            </c:strRef>
          </c:tx>
          <c:spPr>
            <a:ln w="25400" cap="flat">
              <a:solidFill>
                <a:srgbClr val="002B5B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002B5B"/>
              </a:solidFill>
              <a:ln w="9525" cap="flat">
                <a:solidFill>
                  <a:srgbClr val="002B5B"/>
                </a:solidFill>
                <a:prstDash val="solid"/>
                <a:round/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</c:v>
                </c:pt>
                <c:pt idx="1">
                  <c:v>12</c:v>
                </c:pt>
                <c:pt idx="2">
                  <c:v>15</c:v>
                </c:pt>
                <c:pt idx="3">
                  <c:v>13</c:v>
                </c:pt>
                <c:pt idx="4">
                  <c:v>17</c:v>
                </c:pt>
                <c:pt idx="5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FB-DE42-A5C2-377516A5D6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Metric B</c:v>
                </c:pt>
              </c:strCache>
            </c:strRef>
          </c:tx>
          <c:spPr>
            <a:ln w="25400" cap="flat">
              <a:solidFill>
                <a:srgbClr val="1F6BBA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1F6BBA"/>
              </a:solidFill>
              <a:ln w="9525" cap="flat">
                <a:solidFill>
                  <a:srgbClr val="1F6BBA"/>
                </a:solidFill>
                <a:prstDash val="solid"/>
                <a:round/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8</c:v>
                </c:pt>
                <c:pt idx="1">
                  <c:v>9</c:v>
                </c:pt>
                <c:pt idx="2">
                  <c:v>11</c:v>
                </c:pt>
                <c:pt idx="3">
                  <c:v>10</c:v>
                </c:pt>
                <c:pt idx="4">
                  <c:v>13</c:v>
                </c:pt>
                <c:pt idx="5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5FB-DE42-A5C2-377516A5D6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4"/>
        <c:axId val="2094734552"/>
      </c:line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Month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  <c:max val="22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Value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r"/>
      <c:overlay val="0"/>
    </c:legend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80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8.svg"/><Relationship Id="rId4" Type="http://schemas.openxmlformats.org/officeDocument/2006/relationships/image" Target="../media/image5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home/oai/share/placeholder_light_gray_block.png"/>
          <p:cNvPicPr>
            <a:picLocks noChangeAspect="1"/>
          </p:cNvPicPr>
          <p:nvPr/>
        </p:nvPicPr>
        <p:blipFill>
          <a:blip r:embed="rId3"/>
          <a:srcRect l="16667" r="16667"/>
          <a:stretch/>
        </p:blipFill>
        <p:spPr>
          <a:xfrm>
            <a:off x="5029200" y="514350"/>
            <a:ext cx="4114800" cy="41148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74320" y="2228850"/>
            <a:ext cx="45720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Presentation title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274320" y="2880360"/>
            <a:ext cx="45720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Subtitle here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274320" y="4480560"/>
            <a:ext cx="34290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Date here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Bar Chart Example</a:t>
            </a:r>
            <a:endParaRPr lang="en-US" sz="2400" dirty="0"/>
          </a:p>
        </p:txBody>
      </p:sp>
      <p:graphicFrame>
        <p:nvGraphicFramePr>
          <p:cNvPr id="3" name="Chart 0"/>
          <p:cNvGraphicFramePr/>
          <p:nvPr/>
        </p:nvGraphicFramePr>
        <p:xfrm>
          <a:off x="274320" y="1143000"/>
          <a:ext cx="5029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 1"/>
          <p:cNvSpPr/>
          <p:nvPr/>
        </p:nvSpPr>
        <p:spPr>
          <a:xfrm>
            <a:off x="5669280" y="1325880"/>
            <a:ext cx="3200400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Key Insights
</a:t>
            </a:r>
            <a:endParaRPr lang="en-US" sz="16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Product A outperformed Product B in every quarter.</a:t>
            </a:r>
            <a:endParaRPr lang="en-US" sz="1600" dirty="0"/>
          </a:p>
          <a:p>
            <a:pPr marL="190500" indent="-190500">
              <a:buSzPct val="100000"/>
              <a:buChar char="•"/>
            </a:pPr>
            <a:endParaRPr lang="en-US" sz="16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Growth was strongest in Q3 for both products.</a:t>
            </a:r>
            <a:endParaRPr lang="en-US" sz="1600" dirty="0"/>
          </a:p>
          <a:p>
            <a:pPr marL="190500" indent="-190500">
              <a:buSzPct val="100000"/>
              <a:buChar char="•"/>
            </a:pPr>
            <a:endParaRPr lang="en-US" sz="16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Consider investing more resources into Product A next year.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Pie Chart Example</a:t>
            </a:r>
            <a:endParaRPr lang="en-US" sz="2400" dirty="0"/>
          </a:p>
        </p:txBody>
      </p:sp>
      <p:graphicFrame>
        <p:nvGraphicFramePr>
          <p:cNvPr id="3" name="Chart 0"/>
          <p:cNvGraphicFramePr/>
          <p:nvPr/>
        </p:nvGraphicFramePr>
        <p:xfrm>
          <a:off x="274320" y="1143000"/>
          <a:ext cx="4114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 1"/>
          <p:cNvSpPr/>
          <p:nvPr/>
        </p:nvSpPr>
        <p:spPr>
          <a:xfrm>
            <a:off x="4754880" y="1325880"/>
            <a:ext cx="4114800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Summary
</a:t>
            </a:r>
            <a:endParaRPr lang="en-US" sz="16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Segment A dominates the market with 35%.</a:t>
            </a:r>
            <a:endParaRPr lang="en-US" sz="1600" dirty="0"/>
          </a:p>
          <a:p>
            <a:pPr marL="190500" indent="-190500">
              <a:buSzPct val="100000"/>
              <a:buChar char="•"/>
            </a:pPr>
            <a:endParaRPr lang="en-US" sz="16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Segments C and D are equal in size.</a:t>
            </a:r>
            <a:endParaRPr lang="en-US" sz="1600" dirty="0"/>
          </a:p>
          <a:p>
            <a:pPr marL="190500" indent="-190500">
              <a:buSzPct val="100000"/>
              <a:buChar char="•"/>
            </a:pPr>
            <a:endParaRPr lang="en-US" sz="16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Focus on growth opportunities in the mid‑sized segment B.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Line Chart Example</a:t>
            </a:r>
            <a:endParaRPr lang="en-US" sz="2400" dirty="0"/>
          </a:p>
        </p:txBody>
      </p:sp>
      <p:graphicFrame>
        <p:nvGraphicFramePr>
          <p:cNvPr id="3" name="Chart 0"/>
          <p:cNvGraphicFramePr/>
          <p:nvPr/>
        </p:nvGraphicFramePr>
        <p:xfrm>
          <a:off x="274320" y="1143000"/>
          <a:ext cx="85953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 1"/>
          <p:cNvSpPr/>
          <p:nvPr/>
        </p:nvSpPr>
        <p:spPr>
          <a:xfrm>
            <a:off x="274320" y="4069080"/>
            <a:ext cx="859536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Notes
</a:t>
            </a:r>
            <a:endParaRPr lang="en-US" sz="16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Metric A shows steady growth with a slight dip in April.</a:t>
            </a:r>
            <a:endParaRPr lang="en-US" sz="1600" dirty="0"/>
          </a:p>
          <a:p>
            <a:pPr marL="190500" indent="-190500">
              <a:buSzPct val="100000"/>
              <a:buChar char="•"/>
            </a:pPr>
            <a:endParaRPr lang="en-US" sz="16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Metric B lags behind but follows a similar trend.</a:t>
            </a:r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Timeline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57200" y="2011680"/>
            <a:ext cx="8229600" cy="0"/>
          </a:xfrm>
          <a:prstGeom prst="line">
            <a:avLst/>
          </a:prstGeom>
          <a:noFill/>
          <a:ln w="1905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Shape 2"/>
          <p:cNvSpPr/>
          <p:nvPr/>
        </p:nvSpPr>
        <p:spPr>
          <a:xfrm>
            <a:off x="1303020" y="1828800"/>
            <a:ext cx="365760" cy="365760"/>
          </a:xfrm>
          <a:prstGeom prst="ellipse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5" name="Text 3"/>
          <p:cNvSpPr/>
          <p:nvPr/>
        </p:nvSpPr>
        <p:spPr>
          <a:xfrm>
            <a:off x="1303020" y="1828800"/>
            <a:ext cx="365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FFFFFF"/>
                </a:solidFill>
              </a:rPr>
              <a:t>1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457200" y="2331720"/>
            <a:ext cx="2057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30A18"/>
                </a:solidFill>
              </a:rPr>
              <a:t>Milestone 1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502920" y="2606040"/>
            <a:ext cx="19659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030A18"/>
                </a:solidFill>
              </a:rPr>
              <a:t>Description of milestone 1 goes here. Summarise the event or phase succinctly.</a:t>
            </a:r>
            <a:endParaRPr lang="en-US" sz="1200" dirty="0"/>
          </a:p>
        </p:txBody>
      </p:sp>
      <p:sp>
        <p:nvSpPr>
          <p:cNvPr id="8" name="Shape 6"/>
          <p:cNvSpPr/>
          <p:nvPr/>
        </p:nvSpPr>
        <p:spPr>
          <a:xfrm>
            <a:off x="3360420" y="1828800"/>
            <a:ext cx="365760" cy="365760"/>
          </a:xfrm>
          <a:prstGeom prst="ellipse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9" name="Text 7"/>
          <p:cNvSpPr/>
          <p:nvPr/>
        </p:nvSpPr>
        <p:spPr>
          <a:xfrm>
            <a:off x="3360420" y="1828800"/>
            <a:ext cx="365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FFFFFF"/>
                </a:solidFill>
              </a:rPr>
              <a:t>2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2514600" y="2331720"/>
            <a:ext cx="2057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30A18"/>
                </a:solidFill>
              </a:rPr>
              <a:t>Milestone 2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2560320" y="2606040"/>
            <a:ext cx="19659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030A18"/>
                </a:solidFill>
              </a:rPr>
              <a:t>Description of milestone 2 goes here. Summarise the event or phase succinctly.</a:t>
            </a:r>
            <a:endParaRPr lang="en-US" sz="1200" dirty="0"/>
          </a:p>
        </p:txBody>
      </p:sp>
      <p:sp>
        <p:nvSpPr>
          <p:cNvPr id="12" name="Shape 10"/>
          <p:cNvSpPr/>
          <p:nvPr/>
        </p:nvSpPr>
        <p:spPr>
          <a:xfrm>
            <a:off x="5417820" y="1828800"/>
            <a:ext cx="365760" cy="365760"/>
          </a:xfrm>
          <a:prstGeom prst="ellipse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3" name="Text 11"/>
          <p:cNvSpPr/>
          <p:nvPr/>
        </p:nvSpPr>
        <p:spPr>
          <a:xfrm>
            <a:off x="5417820" y="1828800"/>
            <a:ext cx="365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FFFFFF"/>
                </a:solidFill>
              </a:rPr>
              <a:t>3</a:t>
            </a:r>
            <a:endParaRPr lang="en-US" sz="1400" dirty="0"/>
          </a:p>
        </p:txBody>
      </p:sp>
      <p:sp>
        <p:nvSpPr>
          <p:cNvPr id="14" name="Text 12"/>
          <p:cNvSpPr/>
          <p:nvPr/>
        </p:nvSpPr>
        <p:spPr>
          <a:xfrm>
            <a:off x="4572000" y="2331720"/>
            <a:ext cx="2057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30A18"/>
                </a:solidFill>
              </a:rPr>
              <a:t>Milestone 3</a:t>
            </a:r>
            <a:endParaRPr lang="en-US" sz="1600" dirty="0"/>
          </a:p>
        </p:txBody>
      </p:sp>
      <p:sp>
        <p:nvSpPr>
          <p:cNvPr id="15" name="Text 13"/>
          <p:cNvSpPr/>
          <p:nvPr/>
        </p:nvSpPr>
        <p:spPr>
          <a:xfrm>
            <a:off x="4617720" y="2606040"/>
            <a:ext cx="19659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030A18"/>
                </a:solidFill>
              </a:rPr>
              <a:t>Description of milestone 3 goes here. Summarise the event or phase succinctly.</a:t>
            </a:r>
            <a:endParaRPr lang="en-US" sz="1200" dirty="0"/>
          </a:p>
        </p:txBody>
      </p:sp>
      <p:sp>
        <p:nvSpPr>
          <p:cNvPr id="16" name="Shape 14"/>
          <p:cNvSpPr/>
          <p:nvPr/>
        </p:nvSpPr>
        <p:spPr>
          <a:xfrm>
            <a:off x="7475220" y="1828800"/>
            <a:ext cx="365760" cy="365760"/>
          </a:xfrm>
          <a:prstGeom prst="ellipse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7" name="Text 15"/>
          <p:cNvSpPr/>
          <p:nvPr/>
        </p:nvSpPr>
        <p:spPr>
          <a:xfrm>
            <a:off x="7475220" y="1828800"/>
            <a:ext cx="365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FFFFFF"/>
                </a:solidFill>
              </a:rPr>
              <a:t>4</a:t>
            </a:r>
            <a:endParaRPr lang="en-US" sz="1400" dirty="0"/>
          </a:p>
        </p:txBody>
      </p:sp>
      <p:sp>
        <p:nvSpPr>
          <p:cNvPr id="18" name="Text 16"/>
          <p:cNvSpPr/>
          <p:nvPr/>
        </p:nvSpPr>
        <p:spPr>
          <a:xfrm>
            <a:off x="6629400" y="2331720"/>
            <a:ext cx="2057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30A18"/>
                </a:solidFill>
              </a:rPr>
              <a:t>Milestone 4</a:t>
            </a:r>
            <a:endParaRPr lang="en-US" sz="1600" dirty="0"/>
          </a:p>
        </p:txBody>
      </p:sp>
      <p:sp>
        <p:nvSpPr>
          <p:cNvPr id="19" name="Text 17"/>
          <p:cNvSpPr/>
          <p:nvPr/>
        </p:nvSpPr>
        <p:spPr>
          <a:xfrm>
            <a:off x="6675120" y="2606040"/>
            <a:ext cx="19659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030A18"/>
                </a:solidFill>
              </a:rPr>
              <a:t>Description of milestone 4 goes here. Summarise the event or phase succinctly.</a:t>
            </a:r>
            <a:endParaRPr lang="en-US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Vertical Timeline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1371600" y="1645920"/>
            <a:ext cx="0" cy="2468880"/>
          </a:xfrm>
          <a:prstGeom prst="line">
            <a:avLst/>
          </a:prstGeom>
          <a:noFill/>
          <a:ln w="1905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Shape 2"/>
          <p:cNvSpPr/>
          <p:nvPr/>
        </p:nvSpPr>
        <p:spPr>
          <a:xfrm>
            <a:off x="1280160" y="1554480"/>
            <a:ext cx="182880" cy="182880"/>
          </a:xfrm>
          <a:prstGeom prst="ellipse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5" name="Text 3"/>
          <p:cNvSpPr/>
          <p:nvPr/>
        </p:nvSpPr>
        <p:spPr>
          <a:xfrm>
            <a:off x="1280160" y="1554480"/>
            <a:ext cx="1828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b="1" dirty="0">
                <a:solidFill>
                  <a:srgbClr val="FFFFFF"/>
                </a:solidFill>
              </a:rPr>
              <a:t>1</a:t>
            </a:r>
            <a:endParaRPr lang="en-US" sz="1000" dirty="0"/>
          </a:p>
        </p:txBody>
      </p:sp>
      <p:sp>
        <p:nvSpPr>
          <p:cNvPr id="6" name="Text 4"/>
          <p:cNvSpPr/>
          <p:nvPr/>
        </p:nvSpPr>
        <p:spPr>
          <a:xfrm>
            <a:off x="1600200" y="1554480"/>
            <a:ext cx="6858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Event 1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1600200" y="1783080"/>
            <a:ext cx="6858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Details of event 1 are described here. Provide context and key outcomes.</a:t>
            </a:r>
            <a:endParaRPr lang="en-US" sz="1200" dirty="0"/>
          </a:p>
        </p:txBody>
      </p:sp>
      <p:sp>
        <p:nvSpPr>
          <p:cNvPr id="8" name="Shape 6"/>
          <p:cNvSpPr/>
          <p:nvPr/>
        </p:nvSpPr>
        <p:spPr>
          <a:xfrm>
            <a:off x="1280160" y="2377440"/>
            <a:ext cx="182880" cy="182880"/>
          </a:xfrm>
          <a:prstGeom prst="ellipse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9" name="Text 7"/>
          <p:cNvSpPr/>
          <p:nvPr/>
        </p:nvSpPr>
        <p:spPr>
          <a:xfrm>
            <a:off x="1280160" y="2377440"/>
            <a:ext cx="1828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b="1" dirty="0">
                <a:solidFill>
                  <a:srgbClr val="FFFFFF"/>
                </a:solidFill>
              </a:rPr>
              <a:t>2</a:t>
            </a:r>
            <a:endParaRPr lang="en-US" sz="1000" dirty="0"/>
          </a:p>
        </p:txBody>
      </p:sp>
      <p:sp>
        <p:nvSpPr>
          <p:cNvPr id="10" name="Text 8"/>
          <p:cNvSpPr/>
          <p:nvPr/>
        </p:nvSpPr>
        <p:spPr>
          <a:xfrm>
            <a:off x="1600200" y="2377440"/>
            <a:ext cx="6858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Event 2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1600200" y="2606040"/>
            <a:ext cx="6858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Details of event 2 are described here. Provide context and key outcomes.</a:t>
            </a:r>
            <a:endParaRPr lang="en-US" sz="1200" dirty="0"/>
          </a:p>
        </p:txBody>
      </p:sp>
      <p:sp>
        <p:nvSpPr>
          <p:cNvPr id="12" name="Shape 10"/>
          <p:cNvSpPr/>
          <p:nvPr/>
        </p:nvSpPr>
        <p:spPr>
          <a:xfrm>
            <a:off x="1280160" y="3200400"/>
            <a:ext cx="182880" cy="182880"/>
          </a:xfrm>
          <a:prstGeom prst="ellipse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3" name="Text 11"/>
          <p:cNvSpPr/>
          <p:nvPr/>
        </p:nvSpPr>
        <p:spPr>
          <a:xfrm>
            <a:off x="1280160" y="3200400"/>
            <a:ext cx="1828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b="1" dirty="0">
                <a:solidFill>
                  <a:srgbClr val="FFFFFF"/>
                </a:solidFill>
              </a:rPr>
              <a:t>3</a:t>
            </a:r>
            <a:endParaRPr lang="en-US" sz="1000" dirty="0"/>
          </a:p>
        </p:txBody>
      </p:sp>
      <p:sp>
        <p:nvSpPr>
          <p:cNvPr id="14" name="Text 12"/>
          <p:cNvSpPr/>
          <p:nvPr/>
        </p:nvSpPr>
        <p:spPr>
          <a:xfrm>
            <a:off x="1600200" y="3200400"/>
            <a:ext cx="6858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Event 3</a:t>
            </a:r>
            <a:endParaRPr lang="en-US" sz="1600" dirty="0"/>
          </a:p>
        </p:txBody>
      </p:sp>
      <p:sp>
        <p:nvSpPr>
          <p:cNvPr id="15" name="Text 13"/>
          <p:cNvSpPr/>
          <p:nvPr/>
        </p:nvSpPr>
        <p:spPr>
          <a:xfrm>
            <a:off x="1600200" y="3429000"/>
            <a:ext cx="6858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Details of event 3 are described here. Provide context and key outcomes.</a:t>
            </a:r>
            <a:endParaRPr lang="en-US" sz="1200" dirty="0"/>
          </a:p>
        </p:txBody>
      </p:sp>
      <p:sp>
        <p:nvSpPr>
          <p:cNvPr id="16" name="Shape 14"/>
          <p:cNvSpPr/>
          <p:nvPr/>
        </p:nvSpPr>
        <p:spPr>
          <a:xfrm>
            <a:off x="1280160" y="4023360"/>
            <a:ext cx="182880" cy="182880"/>
          </a:xfrm>
          <a:prstGeom prst="ellipse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7" name="Text 15"/>
          <p:cNvSpPr/>
          <p:nvPr/>
        </p:nvSpPr>
        <p:spPr>
          <a:xfrm>
            <a:off x="1280160" y="4023360"/>
            <a:ext cx="1828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b="1" dirty="0">
                <a:solidFill>
                  <a:srgbClr val="FFFFFF"/>
                </a:solidFill>
              </a:rPr>
              <a:t>4</a:t>
            </a:r>
            <a:endParaRPr lang="en-US" sz="1000" dirty="0"/>
          </a:p>
        </p:txBody>
      </p:sp>
      <p:sp>
        <p:nvSpPr>
          <p:cNvPr id="18" name="Text 16"/>
          <p:cNvSpPr/>
          <p:nvPr/>
        </p:nvSpPr>
        <p:spPr>
          <a:xfrm>
            <a:off x="1600200" y="4023360"/>
            <a:ext cx="6858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Event 4</a:t>
            </a:r>
            <a:endParaRPr lang="en-US" sz="1600" dirty="0"/>
          </a:p>
        </p:txBody>
      </p:sp>
      <p:sp>
        <p:nvSpPr>
          <p:cNvPr id="19" name="Text 17"/>
          <p:cNvSpPr/>
          <p:nvPr/>
        </p:nvSpPr>
        <p:spPr>
          <a:xfrm>
            <a:off x="1600200" y="4251960"/>
            <a:ext cx="6858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Details of event 4 are described here. Provide context and key outcomes.</a:t>
            </a:r>
            <a:endParaRPr lang="en-US"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Four Steps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1074420" y="2103120"/>
            <a:ext cx="548640" cy="548640"/>
          </a:xfrm>
          <a:prstGeom prst="ellipse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Text 2"/>
          <p:cNvSpPr/>
          <p:nvPr/>
        </p:nvSpPr>
        <p:spPr>
          <a:xfrm>
            <a:off x="1074420" y="2103120"/>
            <a:ext cx="54864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FFFFFF"/>
                </a:solidFill>
              </a:rPr>
              <a:t>1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274320" y="2788920"/>
            <a:ext cx="21488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30A18"/>
                </a:solidFill>
              </a:rPr>
              <a:t>Step 1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320040" y="3063240"/>
            <a:ext cx="20574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030A18"/>
                </a:solidFill>
              </a:rPr>
              <a:t>Explain what happens in step 1. Use succinct language to guide your audience.</a:t>
            </a:r>
            <a:endParaRPr lang="en-US" sz="1200" dirty="0"/>
          </a:p>
        </p:txBody>
      </p:sp>
      <p:sp>
        <p:nvSpPr>
          <p:cNvPr id="7" name="Shape 5"/>
          <p:cNvSpPr/>
          <p:nvPr/>
        </p:nvSpPr>
        <p:spPr>
          <a:xfrm>
            <a:off x="1623060" y="2377440"/>
            <a:ext cx="1600200" cy="0"/>
          </a:xfrm>
          <a:prstGeom prst="line">
            <a:avLst/>
          </a:prstGeom>
          <a:noFill/>
          <a:ln w="1905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8" name="Shape 6"/>
          <p:cNvSpPr/>
          <p:nvPr/>
        </p:nvSpPr>
        <p:spPr>
          <a:xfrm>
            <a:off x="3223260" y="2103120"/>
            <a:ext cx="548640" cy="548640"/>
          </a:xfrm>
          <a:prstGeom prst="ellipse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9" name="Text 7"/>
          <p:cNvSpPr/>
          <p:nvPr/>
        </p:nvSpPr>
        <p:spPr>
          <a:xfrm>
            <a:off x="3223260" y="2103120"/>
            <a:ext cx="54864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FFFFFF"/>
                </a:solidFill>
              </a:rPr>
              <a:t>2</a:t>
            </a:r>
            <a:endParaRPr lang="en-US" sz="1800" dirty="0"/>
          </a:p>
        </p:txBody>
      </p:sp>
      <p:sp>
        <p:nvSpPr>
          <p:cNvPr id="10" name="Text 8"/>
          <p:cNvSpPr/>
          <p:nvPr/>
        </p:nvSpPr>
        <p:spPr>
          <a:xfrm>
            <a:off x="2423160" y="2788920"/>
            <a:ext cx="21488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30A18"/>
                </a:solidFill>
              </a:rPr>
              <a:t>Step 2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2468880" y="3063240"/>
            <a:ext cx="20574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030A18"/>
                </a:solidFill>
              </a:rPr>
              <a:t>Explain what happens in step 2. Use succinct language to guide your audience.</a:t>
            </a:r>
            <a:endParaRPr lang="en-US" sz="1200" dirty="0"/>
          </a:p>
        </p:txBody>
      </p:sp>
      <p:sp>
        <p:nvSpPr>
          <p:cNvPr id="12" name="Shape 10"/>
          <p:cNvSpPr/>
          <p:nvPr/>
        </p:nvSpPr>
        <p:spPr>
          <a:xfrm>
            <a:off x="3771900" y="2377440"/>
            <a:ext cx="1600200" cy="0"/>
          </a:xfrm>
          <a:prstGeom prst="line">
            <a:avLst/>
          </a:prstGeom>
          <a:noFill/>
          <a:ln w="1905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3" name="Shape 11"/>
          <p:cNvSpPr/>
          <p:nvPr/>
        </p:nvSpPr>
        <p:spPr>
          <a:xfrm>
            <a:off x="5372100" y="2103120"/>
            <a:ext cx="548640" cy="548640"/>
          </a:xfrm>
          <a:prstGeom prst="ellipse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4" name="Text 12"/>
          <p:cNvSpPr/>
          <p:nvPr/>
        </p:nvSpPr>
        <p:spPr>
          <a:xfrm>
            <a:off x="5372100" y="2103120"/>
            <a:ext cx="54864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FFFFFF"/>
                </a:solidFill>
              </a:rPr>
              <a:t>3</a:t>
            </a:r>
            <a:endParaRPr lang="en-US" sz="1800" dirty="0"/>
          </a:p>
        </p:txBody>
      </p:sp>
      <p:sp>
        <p:nvSpPr>
          <p:cNvPr id="15" name="Text 13"/>
          <p:cNvSpPr/>
          <p:nvPr/>
        </p:nvSpPr>
        <p:spPr>
          <a:xfrm>
            <a:off x="4572000" y="2788920"/>
            <a:ext cx="21488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30A18"/>
                </a:solidFill>
              </a:rPr>
              <a:t>Step 3</a:t>
            </a:r>
            <a:endParaRPr lang="en-US" sz="1600" dirty="0"/>
          </a:p>
        </p:txBody>
      </p:sp>
      <p:sp>
        <p:nvSpPr>
          <p:cNvPr id="16" name="Text 14"/>
          <p:cNvSpPr/>
          <p:nvPr/>
        </p:nvSpPr>
        <p:spPr>
          <a:xfrm>
            <a:off x="4617720" y="3063240"/>
            <a:ext cx="20574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030A18"/>
                </a:solidFill>
              </a:rPr>
              <a:t>Explain what happens in step 3. Use succinct language to guide your audience.</a:t>
            </a:r>
            <a:endParaRPr lang="en-US" sz="1200" dirty="0"/>
          </a:p>
        </p:txBody>
      </p:sp>
      <p:sp>
        <p:nvSpPr>
          <p:cNvPr id="17" name="Shape 15"/>
          <p:cNvSpPr/>
          <p:nvPr/>
        </p:nvSpPr>
        <p:spPr>
          <a:xfrm>
            <a:off x="5920740" y="2377440"/>
            <a:ext cx="1600200" cy="0"/>
          </a:xfrm>
          <a:prstGeom prst="line">
            <a:avLst/>
          </a:prstGeom>
          <a:noFill/>
          <a:ln w="1905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8" name="Shape 16"/>
          <p:cNvSpPr/>
          <p:nvPr/>
        </p:nvSpPr>
        <p:spPr>
          <a:xfrm>
            <a:off x="7520940" y="2103120"/>
            <a:ext cx="548640" cy="548640"/>
          </a:xfrm>
          <a:prstGeom prst="ellipse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9" name="Text 17"/>
          <p:cNvSpPr/>
          <p:nvPr/>
        </p:nvSpPr>
        <p:spPr>
          <a:xfrm>
            <a:off x="7520940" y="2103120"/>
            <a:ext cx="54864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FFFFFF"/>
                </a:solidFill>
              </a:rPr>
              <a:t>4</a:t>
            </a:r>
            <a:endParaRPr lang="en-US" sz="1800" dirty="0"/>
          </a:p>
        </p:txBody>
      </p:sp>
      <p:sp>
        <p:nvSpPr>
          <p:cNvPr id="20" name="Text 18"/>
          <p:cNvSpPr/>
          <p:nvPr/>
        </p:nvSpPr>
        <p:spPr>
          <a:xfrm>
            <a:off x="6720840" y="2788920"/>
            <a:ext cx="21488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30A18"/>
                </a:solidFill>
              </a:rPr>
              <a:t>Step 4</a:t>
            </a:r>
            <a:endParaRPr lang="en-US" sz="1600" dirty="0"/>
          </a:p>
        </p:txBody>
      </p:sp>
      <p:sp>
        <p:nvSpPr>
          <p:cNvPr id="21" name="Text 19"/>
          <p:cNvSpPr/>
          <p:nvPr/>
        </p:nvSpPr>
        <p:spPr>
          <a:xfrm>
            <a:off x="6766560" y="3063240"/>
            <a:ext cx="20574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030A18"/>
                </a:solidFill>
              </a:rPr>
              <a:t>Explain what happens in step 4. Use succinct language to guide your audience.</a:t>
            </a:r>
            <a:endParaRPr lang="en-US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Agenda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274320" y="1234440"/>
            <a:ext cx="365760" cy="365760"/>
          </a:xfrm>
          <a:prstGeom prst="ellipse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Text 2"/>
          <p:cNvSpPr/>
          <p:nvPr/>
        </p:nvSpPr>
        <p:spPr>
          <a:xfrm>
            <a:off x="274320" y="1234440"/>
            <a:ext cx="365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FFFFFF"/>
                </a:solidFill>
              </a:rPr>
              <a:t>1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731520" y="1234440"/>
            <a:ext cx="5029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Introduction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731520" y="150876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Overview of the topic.</a:t>
            </a:r>
            <a:endParaRPr lang="en-US" sz="1200" dirty="0"/>
          </a:p>
        </p:txBody>
      </p:sp>
      <p:sp>
        <p:nvSpPr>
          <p:cNvPr id="7" name="Shape 5"/>
          <p:cNvSpPr/>
          <p:nvPr/>
        </p:nvSpPr>
        <p:spPr>
          <a:xfrm>
            <a:off x="274320" y="1965960"/>
            <a:ext cx="365760" cy="365760"/>
          </a:xfrm>
          <a:prstGeom prst="ellipse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8" name="Text 6"/>
          <p:cNvSpPr/>
          <p:nvPr/>
        </p:nvSpPr>
        <p:spPr>
          <a:xfrm>
            <a:off x="274320" y="1965960"/>
            <a:ext cx="365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FFFFFF"/>
                </a:solidFill>
              </a:rPr>
              <a:t>2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731520" y="1965960"/>
            <a:ext cx="5029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Analysis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731520" y="224028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Detailed breakdown and insights.</a:t>
            </a:r>
            <a:endParaRPr lang="en-US" sz="1200" dirty="0"/>
          </a:p>
        </p:txBody>
      </p:sp>
      <p:sp>
        <p:nvSpPr>
          <p:cNvPr id="11" name="Shape 9"/>
          <p:cNvSpPr/>
          <p:nvPr/>
        </p:nvSpPr>
        <p:spPr>
          <a:xfrm>
            <a:off x="274320" y="2697480"/>
            <a:ext cx="365760" cy="365760"/>
          </a:xfrm>
          <a:prstGeom prst="ellipse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2" name="Text 10"/>
          <p:cNvSpPr/>
          <p:nvPr/>
        </p:nvSpPr>
        <p:spPr>
          <a:xfrm>
            <a:off x="274320" y="2697480"/>
            <a:ext cx="365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FFFFFF"/>
                </a:solidFill>
              </a:rPr>
              <a:t>3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731520" y="2697480"/>
            <a:ext cx="5029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Results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731520" y="297180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Present findings and outcomes.</a:t>
            </a:r>
            <a:endParaRPr lang="en-US" sz="1200" dirty="0"/>
          </a:p>
        </p:txBody>
      </p:sp>
      <p:sp>
        <p:nvSpPr>
          <p:cNvPr id="15" name="Shape 13"/>
          <p:cNvSpPr/>
          <p:nvPr/>
        </p:nvSpPr>
        <p:spPr>
          <a:xfrm>
            <a:off x="274320" y="3429000"/>
            <a:ext cx="365760" cy="365760"/>
          </a:xfrm>
          <a:prstGeom prst="ellipse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6" name="Text 14"/>
          <p:cNvSpPr/>
          <p:nvPr/>
        </p:nvSpPr>
        <p:spPr>
          <a:xfrm>
            <a:off x="274320" y="3429000"/>
            <a:ext cx="365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FFFFFF"/>
                </a:solidFill>
              </a:rPr>
              <a:t>4</a:t>
            </a:r>
            <a:endParaRPr lang="en-US" sz="1400" dirty="0"/>
          </a:p>
        </p:txBody>
      </p:sp>
      <p:sp>
        <p:nvSpPr>
          <p:cNvPr id="17" name="Text 15"/>
          <p:cNvSpPr/>
          <p:nvPr/>
        </p:nvSpPr>
        <p:spPr>
          <a:xfrm>
            <a:off x="731520" y="3429000"/>
            <a:ext cx="5029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Next Steps</a:t>
            </a:r>
            <a:endParaRPr lang="en-US" sz="1600" dirty="0"/>
          </a:p>
        </p:txBody>
      </p:sp>
      <p:sp>
        <p:nvSpPr>
          <p:cNvPr id="18" name="Text 16"/>
          <p:cNvSpPr/>
          <p:nvPr/>
        </p:nvSpPr>
        <p:spPr>
          <a:xfrm>
            <a:off x="731520" y="370332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Outline future actions.</a:t>
            </a:r>
            <a:endParaRPr lang="en-US" sz="1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Summary</a:t>
            </a:r>
            <a:endParaRPr lang="en-US" sz="2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320" y="1371600"/>
            <a:ext cx="320040" cy="32004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77240" y="1325880"/>
            <a:ext cx="8092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030A18"/>
                </a:solidFill>
              </a:rPr>
              <a:t>First major conclusion goes here. It should be succinct and clear.</a:t>
            </a:r>
            <a:endParaRPr lang="en-US" sz="16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320" y="2103120"/>
            <a:ext cx="320040" cy="32004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77240" y="2057400"/>
            <a:ext cx="8092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030A18"/>
                </a:solidFill>
              </a:rPr>
              <a:t>Second conclusion point goes here. Keep it to one or two sentences.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320" y="2834640"/>
            <a:ext cx="320040" cy="32004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7240" y="2788920"/>
            <a:ext cx="8092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030A18"/>
                </a:solidFill>
              </a:rPr>
              <a:t>Third and final takeaway goes here for emphasis.</a:t>
            </a:r>
            <a:endParaRPr lang="en-US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1828800"/>
            <a:ext cx="548640" cy="54864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280160" y="1828800"/>
            <a:ext cx="740664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i="1" dirty="0">
                <a:solidFill>
                  <a:srgbClr val="030A18"/>
                </a:solidFill>
              </a:rPr>
              <a:t>"Innovation distinguishes between a leader and a follower."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1280160" y="3474720"/>
            <a:ext cx="74066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97B1DF"/>
                </a:solidFill>
              </a:rPr>
              <a:t>– Steve Jobs</a:t>
            </a:r>
            <a:endParaRPr lang="en-US" sz="1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3" name="Text 1"/>
          <p:cNvSpPr/>
          <p:nvPr/>
        </p:nvSpPr>
        <p:spPr>
          <a:xfrm>
            <a:off x="274320" y="1645920"/>
            <a:ext cx="2743200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9000" b="1" dirty="0">
                <a:solidFill>
                  <a:srgbClr val="97B1DF"/>
                </a:solidFill>
              </a:rPr>
              <a:t>1</a:t>
            </a:r>
            <a:endParaRPr lang="en-US" sz="9000" dirty="0"/>
          </a:p>
        </p:txBody>
      </p:sp>
      <p:sp>
        <p:nvSpPr>
          <p:cNvPr id="4" name="Text 2"/>
          <p:cNvSpPr/>
          <p:nvPr/>
        </p:nvSpPr>
        <p:spPr>
          <a:xfrm>
            <a:off x="3383280" y="2286000"/>
            <a:ext cx="5486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600" b="1" dirty="0">
                <a:solidFill>
                  <a:srgbClr val="030A18"/>
                </a:solidFill>
              </a:rPr>
              <a:t>Section Header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3383280" y="3383280"/>
            <a:ext cx="5486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Describe what this section will cover. Use one or two sentences to prepare the audience.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Two Column Layout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274320" y="1143000"/>
            <a:ext cx="4114800" cy="2743200"/>
          </a:xfrm>
          <a:prstGeom prst="roundRect">
            <a:avLst>
              <a:gd name="adj" fmla="val 1667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Text 2"/>
          <p:cNvSpPr/>
          <p:nvPr/>
        </p:nvSpPr>
        <p:spPr>
          <a:xfrm>
            <a:off x="411480" y="1325880"/>
            <a:ext cx="3840480" cy="23774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Section 1 title
</a:t>
            </a:r>
            <a:r>
              <a:rPr lang="en-US" sz="1200" dirty="0">
                <a:solidFill>
                  <a:srgbClr val="030A18"/>
                </a:solidFill>
              </a:rPr>
              <a:t>Section 1 content goes here. Add several lines of descriptive text to demonstrate wrapping and spacing.</a:t>
            </a:r>
            <a:endParaRPr lang="en-US" sz="1600" dirty="0"/>
          </a:p>
        </p:txBody>
      </p:sp>
      <p:sp>
        <p:nvSpPr>
          <p:cNvPr id="5" name="Shape 3"/>
          <p:cNvSpPr/>
          <p:nvPr/>
        </p:nvSpPr>
        <p:spPr>
          <a:xfrm>
            <a:off x="4754880" y="1143000"/>
            <a:ext cx="4114800" cy="2743200"/>
          </a:xfrm>
          <a:prstGeom prst="roundRect">
            <a:avLst>
              <a:gd name="adj" fmla="val 1667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6" name="Text 4"/>
          <p:cNvSpPr/>
          <p:nvPr/>
        </p:nvSpPr>
        <p:spPr>
          <a:xfrm>
            <a:off x="4892040" y="1325880"/>
            <a:ext cx="3840480" cy="23774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Section 2 title
</a:t>
            </a:r>
            <a:r>
              <a:rPr lang="en-US" sz="1200" dirty="0">
                <a:solidFill>
                  <a:srgbClr val="030A18"/>
                </a:solidFill>
              </a:rPr>
              <a:t>Section 2 content goes here. Add several lines of descriptive text to demonstrate wrapping and spacing.</a:t>
            </a:r>
            <a:endParaRPr 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Conclusion</a:t>
            </a:r>
            <a:endParaRPr lang="en-US" sz="2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320" y="1280160"/>
            <a:ext cx="320040" cy="32004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77240" y="1234440"/>
            <a:ext cx="8092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030A18"/>
                </a:solidFill>
              </a:rPr>
              <a:t>Summarise your key findings here.</a:t>
            </a:r>
            <a:endParaRPr lang="en-US" sz="16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320" y="2011680"/>
            <a:ext cx="320040" cy="32004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77240" y="1965960"/>
            <a:ext cx="8092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030A18"/>
                </a:solidFill>
              </a:rPr>
              <a:t>Explain how the audience can use this information.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320" y="2743200"/>
            <a:ext cx="320040" cy="32004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7240" y="2697480"/>
            <a:ext cx="8092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030A18"/>
                </a:solidFill>
              </a:rPr>
              <a:t>End with a motivating statement or call to action.</a:t>
            </a:r>
            <a:endParaRPr lang="en-US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3" name="Text 1"/>
          <p:cNvSpPr/>
          <p:nvPr/>
        </p:nvSpPr>
        <p:spPr>
          <a:xfrm>
            <a:off x="274320" y="1828800"/>
            <a:ext cx="859536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400" b="1" dirty="0">
                <a:solidFill>
                  <a:srgbClr val="030A18"/>
                </a:solidFill>
              </a:rPr>
              <a:t>Thank You</a:t>
            </a:r>
            <a:endParaRPr lang="en-US" sz="4400" dirty="0"/>
          </a:p>
        </p:txBody>
      </p:sp>
      <p:sp>
        <p:nvSpPr>
          <p:cNvPr id="4" name="Text 2"/>
          <p:cNvSpPr/>
          <p:nvPr/>
        </p:nvSpPr>
        <p:spPr>
          <a:xfrm>
            <a:off x="274320" y="2926080"/>
            <a:ext cx="859536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dirty="0">
                <a:solidFill>
                  <a:srgbClr val="030A18"/>
                </a:solidFill>
              </a:rPr>
              <a:t>We appreciate your attention.</a:t>
            </a:r>
            <a:endParaRPr lang="en-US" sz="16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1600" y="3657600"/>
            <a:ext cx="320040" cy="32004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737360" y="3657600"/>
            <a:ext cx="22860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email@domain.com</a:t>
            </a:r>
            <a:endParaRPr lang="en-US" sz="12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4800" y="3657600"/>
            <a:ext cx="320040" cy="32004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4480560" y="3657600"/>
            <a:ext cx="22860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+1 234 567 890</a:t>
            </a:r>
            <a:endParaRPr lang="en-US" sz="12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58000" y="3657600"/>
            <a:ext cx="320040" cy="32004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223760" y="3657600"/>
            <a:ext cx="22860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www.example.com</a:t>
            </a:r>
            <a:endParaRPr lang="en-US" sz="1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Four Quadrants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274320" y="1143000"/>
            <a:ext cx="4160520" cy="1828800"/>
          </a:xfrm>
          <a:prstGeom prst="roundRect">
            <a:avLst>
              <a:gd name="adj" fmla="val 2500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1325880"/>
            <a:ext cx="365760" cy="36576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68680" y="1325880"/>
            <a:ext cx="338328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Section 1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457200" y="1783080"/>
            <a:ext cx="379476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Section 1 content goes here. Use this space to describe the idea corresponding to this quadrant.</a:t>
            </a:r>
            <a:endParaRPr lang="en-US" sz="1200" dirty="0"/>
          </a:p>
        </p:txBody>
      </p:sp>
      <p:sp>
        <p:nvSpPr>
          <p:cNvPr id="7" name="Shape 4"/>
          <p:cNvSpPr/>
          <p:nvPr/>
        </p:nvSpPr>
        <p:spPr>
          <a:xfrm>
            <a:off x="4709160" y="1143000"/>
            <a:ext cx="4160520" cy="1828800"/>
          </a:xfrm>
          <a:prstGeom prst="roundRect">
            <a:avLst>
              <a:gd name="adj" fmla="val 2500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92040" y="1325880"/>
            <a:ext cx="365760" cy="36576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303520" y="1325880"/>
            <a:ext cx="338328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Section 2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892040" y="1783080"/>
            <a:ext cx="379476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Section 2 content goes here. Use this space to describe the idea corresponding to this quadrant.</a:t>
            </a:r>
            <a:endParaRPr lang="en-US" sz="1200" dirty="0"/>
          </a:p>
        </p:txBody>
      </p:sp>
      <p:sp>
        <p:nvSpPr>
          <p:cNvPr id="11" name="Shape 7"/>
          <p:cNvSpPr/>
          <p:nvPr/>
        </p:nvSpPr>
        <p:spPr>
          <a:xfrm>
            <a:off x="274320" y="3246120"/>
            <a:ext cx="4160520" cy="1828800"/>
          </a:xfrm>
          <a:prstGeom prst="roundRect">
            <a:avLst>
              <a:gd name="adj" fmla="val 2500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200" y="3429000"/>
            <a:ext cx="365760" cy="365760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868680" y="3429000"/>
            <a:ext cx="338328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Section 3</a:t>
            </a:r>
            <a:endParaRPr lang="en-US" sz="1600" dirty="0"/>
          </a:p>
        </p:txBody>
      </p:sp>
      <p:sp>
        <p:nvSpPr>
          <p:cNvPr id="14" name="Text 9"/>
          <p:cNvSpPr/>
          <p:nvPr/>
        </p:nvSpPr>
        <p:spPr>
          <a:xfrm>
            <a:off x="457200" y="3886200"/>
            <a:ext cx="379476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Section 3 content goes here. Use this space to describe the idea corresponding to this quadrant.</a:t>
            </a:r>
            <a:endParaRPr lang="en-US" sz="1200" dirty="0"/>
          </a:p>
        </p:txBody>
      </p:sp>
      <p:sp>
        <p:nvSpPr>
          <p:cNvPr id="15" name="Shape 10"/>
          <p:cNvSpPr/>
          <p:nvPr/>
        </p:nvSpPr>
        <p:spPr>
          <a:xfrm>
            <a:off x="4709160" y="3246120"/>
            <a:ext cx="4160520" cy="1828800"/>
          </a:xfrm>
          <a:prstGeom prst="roundRect">
            <a:avLst>
              <a:gd name="adj" fmla="val 2500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92040" y="3429000"/>
            <a:ext cx="365760" cy="365760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5303520" y="3429000"/>
            <a:ext cx="338328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Section 4</a:t>
            </a:r>
            <a:endParaRPr lang="en-US" sz="1600" dirty="0"/>
          </a:p>
        </p:txBody>
      </p:sp>
      <p:sp>
        <p:nvSpPr>
          <p:cNvPr id="18" name="Text 12"/>
          <p:cNvSpPr/>
          <p:nvPr/>
        </p:nvSpPr>
        <p:spPr>
          <a:xfrm>
            <a:off x="4892040" y="3886200"/>
            <a:ext cx="379476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Section 4 content goes here. Use this space to describe the idea corresponding to this quadrant.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Iconic Two Column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274320" y="1143000"/>
            <a:ext cx="4114800" cy="2743200"/>
          </a:xfrm>
          <a:prstGeom prst="roundRect">
            <a:avLst>
              <a:gd name="adj" fmla="val 1667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80" y="1325880"/>
            <a:ext cx="365760" cy="36576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914400" y="1325880"/>
            <a:ext cx="33375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Section 1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411480" y="1783080"/>
            <a:ext cx="3840480" cy="19202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This is the content for section 1. It explains the idea in a concise manner and demonstrates how lists can be indented under an icon.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Another point to emphasise the benefit of using icons.</a:t>
            </a:r>
            <a:endParaRPr lang="en-US" sz="1200" dirty="0"/>
          </a:p>
        </p:txBody>
      </p:sp>
      <p:sp>
        <p:nvSpPr>
          <p:cNvPr id="7" name="Shape 4"/>
          <p:cNvSpPr/>
          <p:nvPr/>
        </p:nvSpPr>
        <p:spPr>
          <a:xfrm>
            <a:off x="4754880" y="1143000"/>
            <a:ext cx="4114800" cy="2743200"/>
          </a:xfrm>
          <a:prstGeom prst="roundRect">
            <a:avLst>
              <a:gd name="adj" fmla="val 1667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92040" y="1325880"/>
            <a:ext cx="365760" cy="36576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394960" y="1325880"/>
            <a:ext cx="33375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Section 2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892040" y="1783080"/>
            <a:ext cx="3840480" cy="19202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This is the content for section 2. It explains the idea in a concise manner and demonstrates how lists can be indented under an icon.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Another point to emphasise the benefit of using icons.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Image &amp; Text</a:t>
            </a:r>
            <a:endParaRPr lang="en-US" sz="2400" dirty="0"/>
          </a:p>
        </p:txBody>
      </p:sp>
      <p:pic>
        <p:nvPicPr>
          <p:cNvPr id="3" name="Image 0" descr="/home/oai/share/6c7fecdd-ab08-4942-b77b-d98cefeba960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4320" y="1143000"/>
            <a:ext cx="4114800" cy="27432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4754880" y="1143000"/>
            <a:ext cx="4114800" cy="2743200"/>
          </a:xfrm>
          <a:prstGeom prst="roundRect">
            <a:avLst>
              <a:gd name="adj" fmla="val 1667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5" name="Text 2"/>
          <p:cNvSpPr/>
          <p:nvPr/>
        </p:nvSpPr>
        <p:spPr>
          <a:xfrm>
            <a:off x="4892040" y="1325880"/>
            <a:ext cx="3840480" cy="23774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Section title
</a:t>
            </a:r>
            <a:r>
              <a:rPr lang="en-US" sz="1200" dirty="0">
                <a:solidFill>
                  <a:srgbClr val="030A18"/>
                </a:solidFill>
              </a:rPr>
              <a:t>Section content goes here. Describe the image on the left or provide insight into the subject. Use multiple sentences to occupy the space and demonstrate alignment.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Three Columns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274320" y="1143000"/>
            <a:ext cx="2682240" cy="2743200"/>
          </a:xfrm>
          <a:prstGeom prst="roundRect">
            <a:avLst>
              <a:gd name="adj" fmla="val 1705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Shape 2"/>
          <p:cNvSpPr/>
          <p:nvPr/>
        </p:nvSpPr>
        <p:spPr>
          <a:xfrm>
            <a:off x="1386840" y="1371600"/>
            <a:ext cx="457200" cy="457200"/>
          </a:xfrm>
          <a:prstGeom prst="ellipse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5" name="Text 3"/>
          <p:cNvSpPr/>
          <p:nvPr/>
        </p:nvSpPr>
        <p:spPr>
          <a:xfrm>
            <a:off x="1386840" y="137160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</a:rPr>
              <a:t>1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11480" y="1920240"/>
            <a:ext cx="24079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30A18"/>
                </a:solidFill>
              </a:rPr>
              <a:t>Section 1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11480" y="2286000"/>
            <a:ext cx="2407920" cy="1417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030A18"/>
                </a:solidFill>
              </a:rPr>
              <a:t>Content for section 1 goes here. Explain the key point succinctly.</a:t>
            </a:r>
            <a:endParaRPr lang="en-US" sz="1200" dirty="0"/>
          </a:p>
        </p:txBody>
      </p:sp>
      <p:sp>
        <p:nvSpPr>
          <p:cNvPr id="8" name="Shape 6"/>
          <p:cNvSpPr/>
          <p:nvPr/>
        </p:nvSpPr>
        <p:spPr>
          <a:xfrm>
            <a:off x="3230880" y="1143000"/>
            <a:ext cx="2682240" cy="2743200"/>
          </a:xfrm>
          <a:prstGeom prst="roundRect">
            <a:avLst>
              <a:gd name="adj" fmla="val 1705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9" name="Shape 7"/>
          <p:cNvSpPr/>
          <p:nvPr/>
        </p:nvSpPr>
        <p:spPr>
          <a:xfrm>
            <a:off x="4343400" y="1371600"/>
            <a:ext cx="457200" cy="457200"/>
          </a:xfrm>
          <a:prstGeom prst="ellipse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0" name="Text 8"/>
          <p:cNvSpPr/>
          <p:nvPr/>
        </p:nvSpPr>
        <p:spPr>
          <a:xfrm>
            <a:off x="4343400" y="137160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</a:rPr>
              <a:t>2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3368040" y="1920240"/>
            <a:ext cx="24079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30A18"/>
                </a:solidFill>
              </a:rPr>
              <a:t>Section 2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3368040" y="2286000"/>
            <a:ext cx="2407920" cy="1417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030A18"/>
                </a:solidFill>
              </a:rPr>
              <a:t>Section 2 content goes here. Provide additional details or context.</a:t>
            </a:r>
            <a:endParaRPr lang="en-US" sz="1200" dirty="0"/>
          </a:p>
        </p:txBody>
      </p:sp>
      <p:sp>
        <p:nvSpPr>
          <p:cNvPr id="13" name="Shape 11"/>
          <p:cNvSpPr/>
          <p:nvPr/>
        </p:nvSpPr>
        <p:spPr>
          <a:xfrm>
            <a:off x="6187440" y="1143000"/>
            <a:ext cx="2682240" cy="2743200"/>
          </a:xfrm>
          <a:prstGeom prst="roundRect">
            <a:avLst>
              <a:gd name="adj" fmla="val 1705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4" name="Shape 12"/>
          <p:cNvSpPr/>
          <p:nvPr/>
        </p:nvSpPr>
        <p:spPr>
          <a:xfrm>
            <a:off x="7299960" y="1371600"/>
            <a:ext cx="457200" cy="457200"/>
          </a:xfrm>
          <a:prstGeom prst="ellipse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5" name="Text 13"/>
          <p:cNvSpPr/>
          <p:nvPr/>
        </p:nvSpPr>
        <p:spPr>
          <a:xfrm>
            <a:off x="7299960" y="137160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</a:rPr>
              <a:t>3</a:t>
            </a:r>
            <a:endParaRPr lang="en-US" sz="1600" dirty="0"/>
          </a:p>
        </p:txBody>
      </p:sp>
      <p:sp>
        <p:nvSpPr>
          <p:cNvPr id="16" name="Text 14"/>
          <p:cNvSpPr/>
          <p:nvPr/>
        </p:nvSpPr>
        <p:spPr>
          <a:xfrm>
            <a:off x="6324600" y="1920240"/>
            <a:ext cx="24079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30A18"/>
                </a:solidFill>
              </a:rPr>
              <a:t>Section 3</a:t>
            </a:r>
            <a:endParaRPr lang="en-US" sz="1600" dirty="0"/>
          </a:p>
        </p:txBody>
      </p:sp>
      <p:sp>
        <p:nvSpPr>
          <p:cNvPr id="17" name="Text 15"/>
          <p:cNvSpPr/>
          <p:nvPr/>
        </p:nvSpPr>
        <p:spPr>
          <a:xfrm>
            <a:off x="6324600" y="2286000"/>
            <a:ext cx="2407920" cy="1417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030A18"/>
                </a:solidFill>
              </a:rPr>
              <a:t>Use this space for section 3 content. Elaborate on the subject matter.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Three Feature Highlights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274320" y="1143000"/>
            <a:ext cx="2682240" cy="2743200"/>
          </a:xfrm>
          <a:prstGeom prst="roundRect">
            <a:avLst>
              <a:gd name="adj" fmla="val 1705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2560" y="1417320"/>
            <a:ext cx="365760" cy="36576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11480" y="1874520"/>
            <a:ext cx="24079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30A18"/>
                </a:solidFill>
              </a:rPr>
              <a:t>Innovation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411480" y="2240280"/>
            <a:ext cx="2407920" cy="1463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030A18"/>
                </a:solidFill>
              </a:rPr>
              <a:t>Describe your innovative idea here. Use concise language to capture attention.</a:t>
            </a:r>
            <a:endParaRPr lang="en-US" sz="1200" dirty="0"/>
          </a:p>
        </p:txBody>
      </p:sp>
      <p:sp>
        <p:nvSpPr>
          <p:cNvPr id="7" name="Shape 4"/>
          <p:cNvSpPr/>
          <p:nvPr/>
        </p:nvSpPr>
        <p:spPr>
          <a:xfrm>
            <a:off x="3230880" y="1143000"/>
            <a:ext cx="2682240" cy="2743200"/>
          </a:xfrm>
          <a:prstGeom prst="roundRect">
            <a:avLst>
              <a:gd name="adj" fmla="val 1705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89120" y="1417320"/>
            <a:ext cx="365760" cy="36576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368040" y="1874520"/>
            <a:ext cx="24079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30A18"/>
                </a:solidFill>
              </a:rPr>
              <a:t>Performance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3368040" y="2240280"/>
            <a:ext cx="2407920" cy="1463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030A18"/>
                </a:solidFill>
              </a:rPr>
              <a:t>Highlight key performance metrics or achievements in this column.</a:t>
            </a:r>
            <a:endParaRPr lang="en-US" sz="1200" dirty="0"/>
          </a:p>
        </p:txBody>
      </p:sp>
      <p:sp>
        <p:nvSpPr>
          <p:cNvPr id="11" name="Shape 7"/>
          <p:cNvSpPr/>
          <p:nvPr/>
        </p:nvSpPr>
        <p:spPr>
          <a:xfrm>
            <a:off x="6187440" y="1143000"/>
            <a:ext cx="2682240" cy="2743200"/>
          </a:xfrm>
          <a:prstGeom prst="roundRect">
            <a:avLst>
              <a:gd name="adj" fmla="val 1705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45680" y="1417320"/>
            <a:ext cx="365760" cy="365760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6324600" y="1874520"/>
            <a:ext cx="24079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30A18"/>
                </a:solidFill>
              </a:rPr>
              <a:t>Trends</a:t>
            </a:r>
            <a:endParaRPr lang="en-US" sz="1600" dirty="0"/>
          </a:p>
        </p:txBody>
      </p:sp>
      <p:sp>
        <p:nvSpPr>
          <p:cNvPr id="14" name="Text 9"/>
          <p:cNvSpPr/>
          <p:nvPr/>
        </p:nvSpPr>
        <p:spPr>
          <a:xfrm>
            <a:off x="6324600" y="2240280"/>
            <a:ext cx="2407920" cy="1463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030A18"/>
                </a:solidFill>
              </a:rPr>
              <a:t>Discuss trends or projections relevant to your subject matter.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Four Column Layout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274320" y="1143000"/>
            <a:ext cx="1977390" cy="2743200"/>
          </a:xfrm>
          <a:prstGeom prst="roundRect">
            <a:avLst>
              <a:gd name="adj" fmla="val 2312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Text 2"/>
          <p:cNvSpPr/>
          <p:nvPr/>
        </p:nvSpPr>
        <p:spPr>
          <a:xfrm>
            <a:off x="365760" y="1280160"/>
            <a:ext cx="179451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Section 1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365760" y="1600200"/>
            <a:ext cx="1794510" cy="21945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First point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Second point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Third point</a:t>
            </a:r>
            <a:endParaRPr lang="en-US" sz="1200" dirty="0"/>
          </a:p>
        </p:txBody>
      </p:sp>
      <p:sp>
        <p:nvSpPr>
          <p:cNvPr id="6" name="Shape 4"/>
          <p:cNvSpPr/>
          <p:nvPr/>
        </p:nvSpPr>
        <p:spPr>
          <a:xfrm>
            <a:off x="2480310" y="1143000"/>
            <a:ext cx="1977390" cy="2743200"/>
          </a:xfrm>
          <a:prstGeom prst="roundRect">
            <a:avLst>
              <a:gd name="adj" fmla="val 2312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7" name="Text 5"/>
          <p:cNvSpPr/>
          <p:nvPr/>
        </p:nvSpPr>
        <p:spPr>
          <a:xfrm>
            <a:off x="2571750" y="1280160"/>
            <a:ext cx="179451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Section 2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2571750" y="1600200"/>
            <a:ext cx="1794510" cy="21945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First point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Second point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Third point</a:t>
            </a:r>
            <a:endParaRPr lang="en-US" sz="1200" dirty="0"/>
          </a:p>
        </p:txBody>
      </p:sp>
      <p:sp>
        <p:nvSpPr>
          <p:cNvPr id="9" name="Shape 7"/>
          <p:cNvSpPr/>
          <p:nvPr/>
        </p:nvSpPr>
        <p:spPr>
          <a:xfrm>
            <a:off x="4686300" y="1143000"/>
            <a:ext cx="1977390" cy="2743200"/>
          </a:xfrm>
          <a:prstGeom prst="roundRect">
            <a:avLst>
              <a:gd name="adj" fmla="val 2312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0" name="Text 8"/>
          <p:cNvSpPr/>
          <p:nvPr/>
        </p:nvSpPr>
        <p:spPr>
          <a:xfrm>
            <a:off x="4777740" y="1280160"/>
            <a:ext cx="179451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Section 3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4777740" y="1600200"/>
            <a:ext cx="1794510" cy="21945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First point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Second point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Third point</a:t>
            </a:r>
            <a:endParaRPr lang="en-US" sz="1200" dirty="0"/>
          </a:p>
        </p:txBody>
      </p:sp>
      <p:sp>
        <p:nvSpPr>
          <p:cNvPr id="12" name="Shape 10"/>
          <p:cNvSpPr/>
          <p:nvPr/>
        </p:nvSpPr>
        <p:spPr>
          <a:xfrm>
            <a:off x="6892290" y="1143000"/>
            <a:ext cx="1977390" cy="2743200"/>
          </a:xfrm>
          <a:prstGeom prst="roundRect">
            <a:avLst>
              <a:gd name="adj" fmla="val 2312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3" name="Text 11"/>
          <p:cNvSpPr/>
          <p:nvPr/>
        </p:nvSpPr>
        <p:spPr>
          <a:xfrm>
            <a:off x="6983730" y="1280160"/>
            <a:ext cx="179451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Section 4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6983730" y="1600200"/>
            <a:ext cx="1794510" cy="21945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First point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Second point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Third point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Two Row Comparison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274320" y="1143000"/>
            <a:ext cx="8595360" cy="1371600"/>
          </a:xfrm>
          <a:prstGeom prst="roundRect">
            <a:avLst>
              <a:gd name="adj" fmla="val 3333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Shape 2"/>
          <p:cNvSpPr/>
          <p:nvPr/>
        </p:nvSpPr>
        <p:spPr>
          <a:xfrm>
            <a:off x="274320" y="1143000"/>
            <a:ext cx="182880" cy="1371600"/>
          </a:xfrm>
          <a:prstGeom prst="roundRect">
            <a:avLst>
              <a:gd name="adj" fmla="val 25000"/>
            </a:avLst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5" name="Text 3"/>
          <p:cNvSpPr/>
          <p:nvPr/>
        </p:nvSpPr>
        <p:spPr>
          <a:xfrm>
            <a:off x="594360" y="1325880"/>
            <a:ext cx="4114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Section 1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594360" y="1691640"/>
            <a:ext cx="827532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First bullet point
Second bullet point
Third bullet point</a:t>
            </a:r>
            <a:endParaRPr lang="en-US" sz="1200" dirty="0"/>
          </a:p>
        </p:txBody>
      </p:sp>
      <p:sp>
        <p:nvSpPr>
          <p:cNvPr id="7" name="Shape 5"/>
          <p:cNvSpPr/>
          <p:nvPr/>
        </p:nvSpPr>
        <p:spPr>
          <a:xfrm>
            <a:off x="274320" y="2880360"/>
            <a:ext cx="8595360" cy="1371600"/>
          </a:xfrm>
          <a:prstGeom prst="roundRect">
            <a:avLst>
              <a:gd name="adj" fmla="val 3333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8" name="Shape 6"/>
          <p:cNvSpPr/>
          <p:nvPr/>
        </p:nvSpPr>
        <p:spPr>
          <a:xfrm>
            <a:off x="274320" y="2880360"/>
            <a:ext cx="182880" cy="1371600"/>
          </a:xfrm>
          <a:prstGeom prst="roundRect">
            <a:avLst>
              <a:gd name="adj" fmla="val 25000"/>
            </a:avLst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9" name="Text 7"/>
          <p:cNvSpPr/>
          <p:nvPr/>
        </p:nvSpPr>
        <p:spPr>
          <a:xfrm>
            <a:off x="594360" y="3063240"/>
            <a:ext cx="4114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Section 2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594360" y="3429000"/>
            <a:ext cx="827532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First bullet point
Second bullet point
Third bullet point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Table</a:t>
            </a:r>
            <a:endParaRPr lang="en-US" sz="2400" dirty="0"/>
          </a:p>
        </p:txBody>
      </p:sp>
      <p:graphicFrame>
        <p:nvGraphicFramePr>
          <p:cNvPr id="10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274320" y="1325880"/>
          <a:ext cx="8229600" cy="91440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Category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1D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Metric 1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1D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Metric 2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1D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Metric 3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Category A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120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98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Category B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83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76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Category C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95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115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82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909</Words>
  <Application>Microsoft Macintosh PowerPoint</Application>
  <PresentationFormat>On-screen Show (16:9)</PresentationFormat>
  <Paragraphs>203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Noah Ohrner</cp:lastModifiedBy>
  <cp:revision>1</cp:revision>
  <dcterms:created xsi:type="dcterms:W3CDTF">2025-09-06T10:52:24Z</dcterms:created>
  <dcterms:modified xsi:type="dcterms:W3CDTF">2025-09-06T11:03:30Z</dcterms:modified>
</cp:coreProperties>
</file>