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 id="2147483653" r:id="rId2"/>
  </p:sldMasterIdLst>
  <p:notesMasterIdLst>
    <p:notesMasterId r:id="rId18"/>
  </p:notesMasterIdLst>
  <p:sldIdLst>
    <p:sldId id="257" r:id="rId3"/>
    <p:sldId id="270" r:id="rId4"/>
    <p:sldId id="258" r:id="rId5"/>
    <p:sldId id="259" r:id="rId6"/>
    <p:sldId id="260" r:id="rId7"/>
    <p:sldId id="271"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45681B-0CE1-4368-BE9C-F9CFF6841FDD}">
  <a:tblStyle styleId="{4845681B-0CE1-4368-BE9C-F9CFF6841F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1db02140_2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1db02140_2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1db02140_2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01db02140_2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01db02140_2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201db02140_2_2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90aee373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790aee373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3790aee373_0_2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01db02140_2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01db02140_2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201db02140_2_2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01db02140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01db02140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201db02140_2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790aee373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790aee373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13790aee373_1_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01db02140_2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01db02140_2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1201db02140_2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790aee373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790aee373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3790aee373_0_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790aee373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790aee37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13790aee373_0_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7075" y="1214584"/>
            <a:ext cx="7461250" cy="188390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434"/>
              </a:lnSpc>
              <a:spcBef>
                <a:spcPts val="0"/>
              </a:spcBef>
              <a:spcAft>
                <a:spcPts val="0"/>
              </a:spcAft>
              <a:buSzPts val="1400"/>
              <a:buNone/>
              <a:defRPr sz="4600" b="0" i="0" u="none" strike="noStrike" cap="none">
                <a:solidFill>
                  <a:srgbClr val="FEC52B"/>
                </a:solidFill>
                <a:latin typeface="Arial"/>
                <a:ea typeface="Arial"/>
                <a:cs typeface="Arial"/>
                <a:sym typeface="Arial"/>
              </a:defRPr>
            </a:lvl1pPr>
            <a:lvl2pPr marL="914400" marR="0" lvl="1" indent="-596900" algn="l" rtl="0">
              <a:lnSpc>
                <a:spcPct val="110344"/>
              </a:lnSpc>
              <a:spcBef>
                <a:spcPts val="0"/>
              </a:spcBef>
              <a:spcAft>
                <a:spcPts val="0"/>
              </a:spcAft>
              <a:buClr>
                <a:schemeClr val="dk1"/>
              </a:buClr>
              <a:buSzPts val="5800"/>
              <a:buFont typeface="Arial"/>
              <a:buChar char="–"/>
              <a:defRPr sz="5800" b="0" i="0" u="none" strike="noStrike" cap="none">
                <a:solidFill>
                  <a:schemeClr val="dk1"/>
                </a:solidFill>
                <a:latin typeface="Arial"/>
                <a:ea typeface="Arial"/>
                <a:cs typeface="Arial"/>
                <a:sym typeface="Arial"/>
              </a:defRPr>
            </a:lvl2pPr>
            <a:lvl3pPr marL="1371600" marR="0" lvl="2" indent="-596900" algn="l" rtl="0">
              <a:lnSpc>
                <a:spcPct val="110344"/>
              </a:lnSpc>
              <a:spcBef>
                <a:spcPts val="0"/>
              </a:spcBef>
              <a:spcAft>
                <a:spcPts val="0"/>
              </a:spcAft>
              <a:buClr>
                <a:schemeClr val="dk1"/>
              </a:buClr>
              <a:buSzPts val="5800"/>
              <a:buFont typeface="Arial"/>
              <a:buChar char="•"/>
              <a:defRPr sz="5800" b="0" i="0" u="none" strike="noStrike" cap="none">
                <a:solidFill>
                  <a:schemeClr val="dk1"/>
                </a:solidFill>
                <a:latin typeface="Arial"/>
                <a:ea typeface="Arial"/>
                <a:cs typeface="Arial"/>
                <a:sym typeface="Arial"/>
              </a:defRPr>
            </a:lvl3pPr>
            <a:lvl4pPr marL="1828800" marR="0" lvl="3" indent="-596900" algn="l" rtl="0">
              <a:lnSpc>
                <a:spcPct val="110344"/>
              </a:lnSpc>
              <a:spcBef>
                <a:spcPts val="0"/>
              </a:spcBef>
              <a:spcAft>
                <a:spcPts val="0"/>
              </a:spcAft>
              <a:buClr>
                <a:schemeClr val="dk1"/>
              </a:buClr>
              <a:buSzPts val="5800"/>
              <a:buFont typeface="Arial"/>
              <a:buChar char="–"/>
              <a:defRPr sz="5800" b="0" i="0" u="none" strike="noStrike" cap="none">
                <a:solidFill>
                  <a:schemeClr val="dk1"/>
                </a:solidFill>
                <a:latin typeface="Arial"/>
                <a:ea typeface="Arial"/>
                <a:cs typeface="Arial"/>
                <a:sym typeface="Arial"/>
              </a:defRPr>
            </a:lvl4pPr>
            <a:lvl5pPr marL="2286000" marR="0" lvl="4" indent="-596900" algn="l" rtl="0">
              <a:lnSpc>
                <a:spcPct val="110344"/>
              </a:lnSpc>
              <a:spcBef>
                <a:spcPts val="0"/>
              </a:spcBef>
              <a:spcAft>
                <a:spcPts val="0"/>
              </a:spcAft>
              <a:buClr>
                <a:schemeClr val="dk1"/>
              </a:buClr>
              <a:buSzPts val="5800"/>
              <a:buFont typeface="Arial"/>
              <a:buChar char="»"/>
              <a:defRPr sz="5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body" idx="2"/>
          </p:nvPr>
        </p:nvSpPr>
        <p:spPr>
          <a:xfrm>
            <a:off x="727075" y="3262524"/>
            <a:ext cx="7461250" cy="1390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41666"/>
              </a:lnSpc>
              <a:spcBef>
                <a:spcPts val="0"/>
              </a:spcBef>
              <a:spcAft>
                <a:spcPts val="0"/>
              </a:spcAft>
              <a:buSzPts val="1400"/>
              <a:buNone/>
              <a:defRPr sz="2400" b="0" i="0" u="none" strike="noStrike" cap="none">
                <a:solidFill>
                  <a:schemeClr val="lt1"/>
                </a:solidFill>
                <a:latin typeface="Arial"/>
                <a:ea typeface="Arial"/>
                <a:cs typeface="Arial"/>
                <a:sym typeface="Arial"/>
              </a:defRPr>
            </a:lvl1pPr>
            <a:lvl2pPr marL="914400" marR="0" lvl="1" indent="-381000" algn="l" rtl="0">
              <a:lnSpc>
                <a:spcPct val="141666"/>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body" idx="3"/>
          </p:nvPr>
        </p:nvSpPr>
        <p:spPr>
          <a:xfrm>
            <a:off x="727075" y="5780229"/>
            <a:ext cx="5140850" cy="6699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4999"/>
              </a:lnSpc>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914400" marR="0" lvl="1" indent="-336550" algn="l" rtl="0">
              <a:lnSpc>
                <a:spcPct val="123529"/>
              </a:lnSpc>
              <a:spcBef>
                <a:spcPts val="0"/>
              </a:spcBef>
              <a:spcAft>
                <a:spcPts val="0"/>
              </a:spcAft>
              <a:buClr>
                <a:schemeClr val="dk1"/>
              </a:buClr>
              <a:buSzPts val="1700"/>
              <a:buFont typeface="Arial"/>
              <a:buChar char="–"/>
              <a:defRPr sz="1700" b="1" i="0" u="none" strike="noStrike" cap="none">
                <a:solidFill>
                  <a:schemeClr val="dk1"/>
                </a:solidFill>
                <a:latin typeface="Source Sans Pro"/>
                <a:ea typeface="Source Sans Pro"/>
                <a:cs typeface="Source Sans Pro"/>
                <a:sym typeface="Source Sans Pro"/>
              </a:defRPr>
            </a:lvl2pPr>
            <a:lvl3pPr marL="1371600" marR="0" lvl="2" indent="-336550" algn="l" rtl="0">
              <a:lnSpc>
                <a:spcPct val="123529"/>
              </a:lnSpc>
              <a:spcBef>
                <a:spcPts val="0"/>
              </a:spcBef>
              <a:spcAft>
                <a:spcPts val="0"/>
              </a:spcAft>
              <a:buClr>
                <a:schemeClr val="dk1"/>
              </a:buClr>
              <a:buSzPts val="1700"/>
              <a:buFont typeface="Arial"/>
              <a:buChar char="•"/>
              <a:defRPr sz="1700" b="1" i="0" u="none" strike="noStrike" cap="none">
                <a:solidFill>
                  <a:schemeClr val="dk1"/>
                </a:solidFill>
                <a:latin typeface="Source Sans Pro"/>
                <a:ea typeface="Source Sans Pro"/>
                <a:cs typeface="Source Sans Pro"/>
                <a:sym typeface="Source Sans Pro"/>
              </a:defRPr>
            </a:lvl3pPr>
            <a:lvl4pPr marL="1828800" marR="0" lvl="3" indent="-336550" algn="l" rtl="0">
              <a:lnSpc>
                <a:spcPct val="123529"/>
              </a:lnSpc>
              <a:spcBef>
                <a:spcPts val="0"/>
              </a:spcBef>
              <a:spcAft>
                <a:spcPts val="0"/>
              </a:spcAft>
              <a:buClr>
                <a:schemeClr val="dk1"/>
              </a:buClr>
              <a:buSzPts val="1700"/>
              <a:buFont typeface="Arial"/>
              <a:buChar char="–"/>
              <a:defRPr sz="1700" b="1" i="0" u="none" strike="noStrike" cap="none">
                <a:solidFill>
                  <a:schemeClr val="dk1"/>
                </a:solidFill>
                <a:latin typeface="Source Sans Pro"/>
                <a:ea typeface="Source Sans Pro"/>
                <a:cs typeface="Source Sans Pro"/>
                <a:sym typeface="Source Sans Pro"/>
              </a:defRPr>
            </a:lvl4pPr>
            <a:lvl5pPr marL="2286000" marR="0" lvl="4" indent="-336550" algn="l" rtl="0">
              <a:lnSpc>
                <a:spcPct val="123529"/>
              </a:lnSpc>
              <a:spcBef>
                <a:spcPts val="0"/>
              </a:spcBef>
              <a:spcAft>
                <a:spcPts val="0"/>
              </a:spcAft>
              <a:buClr>
                <a:schemeClr val="dk1"/>
              </a:buClr>
              <a:buSzPts val="1700"/>
              <a:buFont typeface="Arial"/>
              <a:buChar char="»"/>
              <a:defRPr sz="1700" b="1"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675235" y="1800164"/>
            <a:ext cx="7774352" cy="391731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45454"/>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45454"/>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33333"/>
              </a:lnSpc>
              <a:spcBef>
                <a:spcPts val="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6"/>
          <p:cNvSpPr txBox="1">
            <a:spLocks noGrp="1"/>
          </p:cNvSpPr>
          <p:nvPr>
            <p:ph type="body" idx="2"/>
          </p:nvPr>
        </p:nvSpPr>
        <p:spPr>
          <a:xfrm>
            <a:off x="675235" y="734000"/>
            <a:ext cx="7774352" cy="8207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SzPts val="1400"/>
              <a:buNone/>
              <a:defRPr sz="4000" b="0" i="0" u="none" strike="noStrike" cap="none">
                <a:solidFill>
                  <a:schemeClr val="dk1"/>
                </a:solidFill>
                <a:latin typeface="Arial"/>
                <a:ea typeface="Arial"/>
                <a:cs typeface="Arial"/>
                <a:sym typeface="Arial"/>
              </a:defRPr>
            </a:lvl1pPr>
            <a:lvl2pPr marL="914400" marR="0" lvl="1"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2pPr>
            <a:lvl3pPr marL="1371600" marR="0" lvl="2"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3pPr>
            <a:lvl4pPr marL="1828800" marR="0" lvl="3"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6"/>
          <p:cNvSpPr txBox="1">
            <a:spLocks noGrp="1"/>
          </p:cNvSpPr>
          <p:nvPr>
            <p:ph type="sldNum" idx="12"/>
          </p:nvPr>
        </p:nvSpPr>
        <p:spPr>
          <a:xfrm>
            <a:off x="4821237" y="60817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pic>
        <p:nvPicPr>
          <p:cNvPr id="17" name="Google Shape;17;p3" descr="bg.jpg"/>
          <p:cNvPicPr preferRelativeResize="0"/>
          <p:nvPr/>
        </p:nvPicPr>
        <p:blipFill rotWithShape="1">
          <a:blip r:embed="rId3">
            <a:alphaModFix/>
          </a:blip>
          <a:srcRect/>
          <a:stretch/>
        </p:blipFill>
        <p:spPr>
          <a:xfrm>
            <a:off x="0" y="0"/>
            <a:ext cx="9144000" cy="6856412"/>
          </a:xfrm>
          <a:prstGeom prst="rect">
            <a:avLst/>
          </a:prstGeom>
          <a:noFill/>
          <a:ln>
            <a:noFill/>
          </a:ln>
        </p:spPr>
      </p:pic>
      <p:sp>
        <p:nvSpPr>
          <p:cNvPr id="18" name="Google Shape;18;p3"/>
          <p:cNvSpPr txBox="1"/>
          <p:nvPr/>
        </p:nvSpPr>
        <p:spPr>
          <a:xfrm>
            <a:off x="0" y="5360987"/>
            <a:ext cx="6046787" cy="1169987"/>
          </a:xfrm>
          <a:prstGeom prst="rect">
            <a:avLst/>
          </a:prstGeom>
          <a:solidFill>
            <a:srgbClr val="FEC5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 name="Google Shape;19;p3"/>
          <p:cNvSpPr txBox="1"/>
          <p:nvPr/>
        </p:nvSpPr>
        <p:spPr>
          <a:xfrm>
            <a:off x="6038850" y="5362575"/>
            <a:ext cx="3105150" cy="116998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 name="Google Shape;20;p3"/>
          <p:cNvPicPr preferRelativeResize="0"/>
          <p:nvPr/>
        </p:nvPicPr>
        <p:blipFill rotWithShape="1">
          <a:blip r:embed="rId4">
            <a:alphaModFix/>
          </a:blip>
          <a:srcRect/>
          <a:stretch/>
        </p:blipFill>
        <p:spPr>
          <a:xfrm>
            <a:off x="6470650" y="5618162"/>
            <a:ext cx="2078037" cy="6683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3">
            <a:alphaModFix/>
          </a:blip>
          <a:srcRect/>
          <a:stretch/>
        </p:blipFill>
        <p:spPr>
          <a:xfrm>
            <a:off x="0" y="6430962"/>
            <a:ext cx="6954837" cy="82550"/>
          </a:xfrm>
          <a:prstGeom prst="rect">
            <a:avLst/>
          </a:prstGeom>
          <a:noFill/>
          <a:ln>
            <a:noFill/>
          </a:ln>
        </p:spPr>
      </p:pic>
      <p:pic>
        <p:nvPicPr>
          <p:cNvPr id="27" name="Google Shape;27;p5"/>
          <p:cNvPicPr preferRelativeResize="0"/>
          <p:nvPr/>
        </p:nvPicPr>
        <p:blipFill rotWithShape="1">
          <a:blip r:embed="rId4">
            <a:alphaModFix/>
          </a:blip>
          <a:srcRect/>
          <a:stretch/>
        </p:blipFill>
        <p:spPr>
          <a:xfrm>
            <a:off x="7272337" y="6199187"/>
            <a:ext cx="1541462" cy="496887"/>
          </a:xfrm>
          <a:prstGeom prst="rect">
            <a:avLst/>
          </a:prstGeom>
          <a:noFill/>
          <a:ln>
            <a:noFill/>
          </a:ln>
        </p:spPr>
      </p:pic>
      <p:sp>
        <p:nvSpPr>
          <p:cNvPr id="28" name="Google Shape;28;p5"/>
          <p:cNvSpPr txBox="1">
            <a:spLocks noGrp="1"/>
          </p:cNvSpPr>
          <p:nvPr>
            <p:ph type="sldNum" idx="12"/>
          </p:nvPr>
        </p:nvSpPr>
        <p:spPr>
          <a:xfrm>
            <a:off x="4821237" y="608171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611.07004.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arxiv.org/pdf/1902.05611.pdf" TargetMode="External"/><Relationship Id="rId4" Type="http://schemas.openxmlformats.org/officeDocument/2006/relationships/hyperlink" Target="https://ieeexplore.ieee.org/abstract/document/941801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body" idx="1"/>
          </p:nvPr>
        </p:nvSpPr>
        <p:spPr>
          <a:xfrm>
            <a:off x="727075" y="1214437"/>
            <a:ext cx="7461250" cy="1884362"/>
          </a:xfrm>
          <a:prstGeom prst="rect">
            <a:avLst/>
          </a:prstGeom>
          <a:noFill/>
          <a:ln>
            <a:noFill/>
          </a:ln>
        </p:spPr>
        <p:txBody>
          <a:bodyPr spcFirstLastPara="1" wrap="square" lIns="91425" tIns="45700" rIns="91425" bIns="45700" anchor="t" anchorCtr="0">
            <a:noAutofit/>
          </a:bodyPr>
          <a:lstStyle/>
          <a:p>
            <a:pPr marL="0" lvl="0" indent="0" algn="l" rtl="0">
              <a:lnSpc>
                <a:spcPct val="130434"/>
              </a:lnSpc>
              <a:spcBef>
                <a:spcPts val="0"/>
              </a:spcBef>
              <a:spcAft>
                <a:spcPts val="0"/>
              </a:spcAft>
              <a:buClr>
                <a:srgbClr val="FEC52B"/>
              </a:buClr>
              <a:buSzPts val="4600"/>
              <a:buNone/>
            </a:pPr>
            <a:r>
              <a:rPr lang="en-US" sz="4600" b="0" i="0" u="none">
                <a:solidFill>
                  <a:srgbClr val="FEC52B"/>
                </a:solidFill>
                <a:latin typeface="Arial"/>
                <a:ea typeface="Arial"/>
                <a:cs typeface="Arial"/>
                <a:sym typeface="Arial"/>
              </a:rPr>
              <a:t>Reconstruction of Maps from Satellite Image</a:t>
            </a:r>
            <a:endParaRPr/>
          </a:p>
        </p:txBody>
      </p:sp>
      <p:sp>
        <p:nvSpPr>
          <p:cNvPr id="45" name="Google Shape;45;p8"/>
          <p:cNvSpPr txBox="1">
            <a:spLocks noGrp="1"/>
          </p:cNvSpPr>
          <p:nvPr>
            <p:ph type="body" idx="1"/>
          </p:nvPr>
        </p:nvSpPr>
        <p:spPr>
          <a:xfrm>
            <a:off x="727075" y="3262312"/>
            <a:ext cx="7461250" cy="1390650"/>
          </a:xfrm>
          <a:prstGeom prst="rect">
            <a:avLst/>
          </a:prstGeom>
          <a:noFill/>
          <a:ln>
            <a:noFill/>
          </a:ln>
        </p:spPr>
        <p:txBody>
          <a:bodyPr spcFirstLastPara="1" wrap="square" lIns="91425" tIns="45700" rIns="91425" bIns="45700" anchor="t" anchorCtr="0">
            <a:noAutofit/>
          </a:bodyPr>
          <a:lstStyle/>
          <a:p>
            <a:pPr marL="0" lvl="0" indent="0" algn="l" rtl="0">
              <a:lnSpc>
                <a:spcPct val="141666"/>
              </a:lnSpc>
              <a:spcBef>
                <a:spcPts val="0"/>
              </a:spcBef>
              <a:spcAft>
                <a:spcPts val="0"/>
              </a:spcAft>
              <a:buClr>
                <a:schemeClr val="lt1"/>
              </a:buClr>
              <a:buSzPts val="2400"/>
              <a:buNone/>
            </a:pPr>
            <a:r>
              <a:rPr lang="en-US" sz="2400" b="0" i="0" u="none">
                <a:solidFill>
                  <a:schemeClr val="lt1"/>
                </a:solidFill>
                <a:latin typeface="Arial"/>
                <a:ea typeface="Arial"/>
                <a:cs typeface="Arial"/>
                <a:sym typeface="Arial"/>
              </a:rPr>
              <a:t>Faculty of Kinesiology</a:t>
            </a:r>
            <a:endParaRPr/>
          </a:p>
          <a:p>
            <a:pPr marL="0" lvl="0" indent="0" algn="l" rtl="0">
              <a:lnSpc>
                <a:spcPct val="141666"/>
              </a:lnSpc>
              <a:spcBef>
                <a:spcPts val="0"/>
              </a:spcBef>
              <a:spcAft>
                <a:spcPts val="0"/>
              </a:spcAft>
              <a:buClr>
                <a:schemeClr val="lt1"/>
              </a:buClr>
              <a:buSzPts val="2400"/>
              <a:buNone/>
            </a:pPr>
            <a:r>
              <a:rPr lang="en-US" sz="2400" b="0" i="0" u="none">
                <a:solidFill>
                  <a:schemeClr val="lt1"/>
                </a:solidFill>
                <a:latin typeface="Arial"/>
                <a:ea typeface="Arial"/>
                <a:cs typeface="Arial"/>
                <a:sym typeface="Arial"/>
              </a:rPr>
              <a:t>&amp; Health Studies</a:t>
            </a:r>
            <a:endParaRPr/>
          </a:p>
        </p:txBody>
      </p:sp>
      <p:sp>
        <p:nvSpPr>
          <p:cNvPr id="46" name="Google Shape;46;p8"/>
          <p:cNvSpPr txBox="1">
            <a:spLocks noGrp="1"/>
          </p:cNvSpPr>
          <p:nvPr>
            <p:ph type="body" idx="1"/>
          </p:nvPr>
        </p:nvSpPr>
        <p:spPr>
          <a:xfrm>
            <a:off x="727075" y="5780087"/>
            <a:ext cx="5140325" cy="669925"/>
          </a:xfrm>
          <a:prstGeom prst="rect">
            <a:avLst/>
          </a:prstGeom>
          <a:noFill/>
          <a:ln>
            <a:noFill/>
          </a:ln>
        </p:spPr>
        <p:txBody>
          <a:bodyPr spcFirstLastPara="1" wrap="square" lIns="91425" tIns="45700" rIns="91425" bIns="45700" anchor="t" anchorCtr="0">
            <a:noAutofit/>
          </a:bodyPr>
          <a:lstStyle/>
          <a:p>
            <a:pPr marL="0" lvl="0" indent="0" algn="l" rtl="0">
              <a:lnSpc>
                <a:spcPct val="104999"/>
              </a:lnSpc>
              <a:spcBef>
                <a:spcPts val="0"/>
              </a:spcBef>
              <a:spcAft>
                <a:spcPts val="0"/>
              </a:spcAft>
              <a:buClr>
                <a:schemeClr val="dk1"/>
              </a:buClr>
              <a:buSzPts val="2000"/>
              <a:buNone/>
            </a:pPr>
            <a:r>
              <a:rPr lang="en-US" sz="2000" b="1" i="0" u="none">
                <a:solidFill>
                  <a:schemeClr val="dk1"/>
                </a:solidFill>
                <a:latin typeface="Arial"/>
                <a:ea typeface="Arial"/>
                <a:cs typeface="Arial"/>
                <a:sym typeface="Arial"/>
              </a:rPr>
              <a:t>DATE 24, 2022</a:t>
            </a:r>
            <a:endParaRPr/>
          </a:p>
          <a:p>
            <a:pPr marL="0" lvl="0" indent="0" algn="l" rtl="0">
              <a:lnSpc>
                <a:spcPct val="104999"/>
              </a:lnSpc>
              <a:spcBef>
                <a:spcPts val="0"/>
              </a:spcBef>
              <a:spcAft>
                <a:spcPts val="0"/>
              </a:spcAft>
              <a:buClr>
                <a:srgbClr val="FEC52B"/>
              </a:buClr>
              <a:buSzPts val="2000"/>
              <a:buNone/>
            </a:pPr>
            <a:endParaRPr sz="2000" b="1" i="0" u="none">
              <a:solidFill>
                <a:schemeClr val="dk1"/>
              </a:solidFill>
              <a:latin typeface="Arial"/>
              <a:ea typeface="Arial"/>
              <a:cs typeface="Arial"/>
              <a:sym typeface="Arial"/>
            </a:endParaRPr>
          </a:p>
          <a:p>
            <a:pPr marL="0" lvl="0" indent="0" algn="l" rtl="0">
              <a:lnSpc>
                <a:spcPct val="300000"/>
              </a:lnSpc>
              <a:spcBef>
                <a:spcPts val="0"/>
              </a:spcBef>
              <a:spcAft>
                <a:spcPts val="0"/>
              </a:spcAft>
              <a:buNone/>
            </a:pPr>
            <a:endParaRPr sz="2000" b="1" i="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675235" y="1800164"/>
            <a:ext cx="7774500" cy="3917400"/>
          </a:xfrm>
          <a:prstGeom prst="rect">
            <a:avLst/>
          </a:prstGeom>
        </p:spPr>
        <p:txBody>
          <a:bodyPr spcFirstLastPara="1" wrap="square" lIns="91425" tIns="45700" rIns="91425" bIns="45700" anchor="t" anchorCtr="0">
            <a:noAutofit/>
          </a:bodyPr>
          <a:lstStyle/>
          <a:p>
            <a:pPr marL="457200" lvl="0" indent="-368300" algn="l" rtl="0">
              <a:spcBef>
                <a:spcPts val="0"/>
              </a:spcBef>
              <a:spcAft>
                <a:spcPts val="0"/>
              </a:spcAft>
              <a:buSzPts val="2200"/>
              <a:buChar char="•"/>
            </a:pPr>
            <a:r>
              <a:rPr lang="en-US"/>
              <a:t>We utilized the concept of conditional GAN and used pix2pix architecture as a reference for image to image translation of satellite images to map images. </a:t>
            </a:r>
            <a:endParaRPr/>
          </a:p>
          <a:p>
            <a:pPr marL="457200" lvl="0" indent="-368300" algn="l" rtl="0">
              <a:spcBef>
                <a:spcPts val="0"/>
              </a:spcBef>
              <a:spcAft>
                <a:spcPts val="0"/>
              </a:spcAft>
              <a:buSzPts val="2200"/>
              <a:buChar char="•"/>
            </a:pPr>
            <a:r>
              <a:rPr lang="en-US"/>
              <a:t>We have used U-NET architecture in Generator model which will generate map images. </a:t>
            </a:r>
            <a:endParaRPr/>
          </a:p>
          <a:p>
            <a:pPr marL="457200" lvl="0" indent="-368300" algn="l" rtl="0">
              <a:spcBef>
                <a:spcPts val="0"/>
              </a:spcBef>
              <a:spcAft>
                <a:spcPts val="0"/>
              </a:spcAft>
              <a:buSzPts val="2200"/>
              <a:buChar char="•"/>
            </a:pPr>
            <a:r>
              <a:rPr lang="en-US"/>
              <a:t>Then we concatenated generated map images with real satellite images and sent it to discriminator with pair of real satellite and map images. </a:t>
            </a:r>
            <a:endParaRPr/>
          </a:p>
        </p:txBody>
      </p:sp>
      <p:sp>
        <p:nvSpPr>
          <p:cNvPr id="98" name="Google Shape;98;p15"/>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Approach</a:t>
            </a:r>
            <a:endParaRPr/>
          </a:p>
        </p:txBody>
      </p:sp>
      <p:sp>
        <p:nvSpPr>
          <p:cNvPr id="99" name="Google Shape;99;p15"/>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1"/>
          </p:nvPr>
        </p:nvSpPr>
        <p:spPr>
          <a:xfrm>
            <a:off x="684750" y="1326903"/>
            <a:ext cx="7774500" cy="5106900"/>
          </a:xfrm>
          <a:prstGeom prst="rect">
            <a:avLst/>
          </a:prstGeom>
        </p:spPr>
        <p:txBody>
          <a:bodyPr spcFirstLastPara="1" wrap="square" lIns="91425" tIns="45700" rIns="91425" bIns="45700" anchor="t" anchorCtr="0">
            <a:noAutofit/>
          </a:bodyPr>
          <a:lstStyle/>
          <a:p>
            <a:pPr marL="457200" lvl="0" indent="-368300" algn="l" rtl="0">
              <a:spcBef>
                <a:spcPts val="0"/>
              </a:spcBef>
              <a:spcAft>
                <a:spcPts val="0"/>
              </a:spcAft>
              <a:buSzPts val="2200"/>
              <a:buChar char="•"/>
            </a:pPr>
            <a:r>
              <a:rPr lang="en-US"/>
              <a:t>For discriminator model we have modified PatchGAN to get better results. </a:t>
            </a:r>
            <a:endParaRPr/>
          </a:p>
          <a:p>
            <a:pPr marL="457200" lvl="0" indent="-368300" algn="l" rtl="0">
              <a:spcBef>
                <a:spcPts val="0"/>
              </a:spcBef>
              <a:spcAft>
                <a:spcPts val="0"/>
              </a:spcAft>
              <a:buSzPts val="2200"/>
              <a:buChar char="•"/>
            </a:pPr>
            <a:r>
              <a:rPr lang="en-US"/>
              <a:t>Discriminator will classify whether given image is real or fake and based on that it will generate loss and will try to improve itself in every step to reduce this loss.</a:t>
            </a:r>
            <a:endParaRPr/>
          </a:p>
          <a:p>
            <a:pPr marL="457200" lvl="0" indent="-368300" algn="l" rtl="0">
              <a:spcBef>
                <a:spcPts val="0"/>
              </a:spcBef>
              <a:spcAft>
                <a:spcPts val="0"/>
              </a:spcAft>
              <a:buSzPts val="2200"/>
              <a:buChar char="•"/>
            </a:pPr>
            <a:r>
              <a:rPr lang="en-US"/>
              <a:t>We have also calculated L1 Loss which is a MAE between real map images and generated map images and use it to optimize generator in each training step. </a:t>
            </a:r>
            <a:endParaRPr/>
          </a:p>
          <a:p>
            <a:pPr marL="457200" lvl="0" indent="-368300" algn="l" rtl="0">
              <a:spcBef>
                <a:spcPts val="0"/>
              </a:spcBef>
              <a:spcAft>
                <a:spcPts val="0"/>
              </a:spcAft>
              <a:buSzPts val="2200"/>
              <a:buChar char="•"/>
            </a:pPr>
            <a:r>
              <a:rPr lang="en-US"/>
              <a:t>We have used L1 Loss and GAN loss with 100:1 ratio.</a:t>
            </a:r>
            <a:endParaRPr/>
          </a:p>
          <a:p>
            <a:pPr marL="457200" lvl="0" indent="-368300" algn="l" rtl="0">
              <a:spcBef>
                <a:spcPts val="0"/>
              </a:spcBef>
              <a:spcAft>
                <a:spcPts val="0"/>
              </a:spcAft>
              <a:buSzPts val="2200"/>
              <a:buChar char="•"/>
            </a:pPr>
            <a:r>
              <a:rPr lang="en-US"/>
              <a:t>We have trained our GAN with 10 epochs. </a:t>
            </a:r>
            <a:endParaRPr/>
          </a:p>
        </p:txBody>
      </p:sp>
      <p:sp>
        <p:nvSpPr>
          <p:cNvPr id="106" name="Google Shape;106;p16"/>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11</a:t>
            </a:fld>
            <a:endParaRPr/>
          </a:p>
        </p:txBody>
      </p:sp>
      <p:sp>
        <p:nvSpPr>
          <p:cNvPr id="107" name="Google Shape;107;p16"/>
          <p:cNvSpPr txBox="1">
            <a:spLocks noGrp="1"/>
          </p:cNvSpPr>
          <p:nvPr>
            <p:ph type="body" idx="2"/>
          </p:nvPr>
        </p:nvSpPr>
        <p:spPr>
          <a:xfrm>
            <a:off x="684760" y="46165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Approach - Continued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Result</a:t>
            </a:r>
            <a:endParaRPr/>
          </a:p>
        </p:txBody>
      </p:sp>
      <p:sp>
        <p:nvSpPr>
          <p:cNvPr id="114" name="Google Shape;114;p17"/>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12</a:t>
            </a:fld>
            <a:endParaRPr/>
          </a:p>
        </p:txBody>
      </p:sp>
      <p:pic>
        <p:nvPicPr>
          <p:cNvPr id="115" name="Google Shape;115;p17"/>
          <p:cNvPicPr preferRelativeResize="0"/>
          <p:nvPr/>
        </p:nvPicPr>
        <p:blipFill>
          <a:blip r:embed="rId3">
            <a:alphaModFix/>
          </a:blip>
          <a:stretch>
            <a:fillRect/>
          </a:stretch>
        </p:blipFill>
        <p:spPr>
          <a:xfrm>
            <a:off x="675213" y="1832163"/>
            <a:ext cx="7286875" cy="2471425"/>
          </a:xfrm>
          <a:prstGeom prst="rect">
            <a:avLst/>
          </a:prstGeom>
          <a:noFill/>
          <a:ln>
            <a:noFill/>
          </a:ln>
        </p:spPr>
      </p:pic>
      <p:sp>
        <p:nvSpPr>
          <p:cNvPr id="116" name="Google Shape;116;p17"/>
          <p:cNvSpPr txBox="1"/>
          <p:nvPr/>
        </p:nvSpPr>
        <p:spPr>
          <a:xfrm>
            <a:off x="845200" y="4511550"/>
            <a:ext cx="7287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t>Generated Image using validation dataset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675235" y="1800164"/>
            <a:ext cx="7774500" cy="3917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For evaluation we have calculated following losses:</a:t>
            </a:r>
            <a:endParaRPr/>
          </a:p>
          <a:p>
            <a:pPr marL="457200" lvl="0" indent="-368300" algn="l" rtl="0">
              <a:spcBef>
                <a:spcPts val="0"/>
              </a:spcBef>
              <a:spcAft>
                <a:spcPts val="0"/>
              </a:spcAft>
              <a:buSzPts val="2200"/>
              <a:buAutoNum type="arabicPeriod"/>
            </a:pPr>
            <a:r>
              <a:rPr lang="en-US"/>
              <a:t>L1 Loss: MAE between generated map image and real map image. </a:t>
            </a:r>
            <a:endParaRPr/>
          </a:p>
          <a:p>
            <a:pPr marL="457200" lvl="0" indent="-368300" algn="l" rtl="0">
              <a:spcBef>
                <a:spcPts val="0"/>
              </a:spcBef>
              <a:spcAft>
                <a:spcPts val="0"/>
              </a:spcAft>
              <a:buSzPts val="2200"/>
              <a:buAutoNum type="arabicPeriod"/>
            </a:pPr>
            <a:r>
              <a:rPr lang="en-US"/>
              <a:t>Discriminator Loss: Generated by evaluating the real and fake images classified by the discriminator model.</a:t>
            </a:r>
            <a:endParaRPr/>
          </a:p>
          <a:p>
            <a:pPr marL="457200" lvl="0" indent="-368300" algn="l" rtl="0">
              <a:spcBef>
                <a:spcPts val="0"/>
              </a:spcBef>
              <a:spcAft>
                <a:spcPts val="0"/>
              </a:spcAft>
              <a:buSzPts val="2200"/>
              <a:buAutoNum type="arabicPeriod"/>
            </a:pPr>
            <a:r>
              <a:rPr lang="en-US"/>
              <a:t>GAN Loss: Generated by evaluating the combined model of generator and discriminator.</a:t>
            </a:r>
            <a:endParaRPr/>
          </a:p>
        </p:txBody>
      </p:sp>
      <p:sp>
        <p:nvSpPr>
          <p:cNvPr id="123" name="Google Shape;123;p18"/>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Evaluation</a:t>
            </a:r>
            <a:endParaRPr/>
          </a:p>
        </p:txBody>
      </p:sp>
      <p:sp>
        <p:nvSpPr>
          <p:cNvPr id="124" name="Google Shape;124;p18"/>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Average Loss</a:t>
            </a:r>
            <a:endParaRPr/>
          </a:p>
        </p:txBody>
      </p:sp>
      <p:sp>
        <p:nvSpPr>
          <p:cNvPr id="131" name="Google Shape;131;p19"/>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14</a:t>
            </a:fld>
            <a:endParaRPr/>
          </a:p>
        </p:txBody>
      </p:sp>
      <p:graphicFrame>
        <p:nvGraphicFramePr>
          <p:cNvPr id="132" name="Google Shape;132;p19"/>
          <p:cNvGraphicFramePr/>
          <p:nvPr/>
        </p:nvGraphicFramePr>
        <p:xfrm>
          <a:off x="799775" y="2063050"/>
          <a:ext cx="3000000" cy="3000000"/>
        </p:xfrm>
        <a:graphic>
          <a:graphicData uri="http://schemas.openxmlformats.org/drawingml/2006/table">
            <a:tbl>
              <a:tblPr>
                <a:noFill/>
                <a:tableStyleId>{4845681B-0CE1-4368-BE9C-F9CFF6841FDD}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82975">
                <a:tc>
                  <a:txBody>
                    <a:bodyPr/>
                    <a:lstStyle/>
                    <a:p>
                      <a:pPr marL="0" lvl="0" indent="0" algn="l" rtl="0">
                        <a:spcBef>
                          <a:spcPts val="0"/>
                        </a:spcBef>
                        <a:spcAft>
                          <a:spcPts val="0"/>
                        </a:spcAft>
                        <a:buNone/>
                      </a:pPr>
                      <a:r>
                        <a:rPr lang="en-US" sz="2400" b="1"/>
                        <a:t>Type of Loss</a:t>
                      </a:r>
                      <a:endParaRPr sz="2400" b="1"/>
                    </a:p>
                  </a:txBody>
                  <a:tcPr marL="91425" marR="91425" marT="91425" marB="91425"/>
                </a:tc>
                <a:tc>
                  <a:txBody>
                    <a:bodyPr/>
                    <a:lstStyle/>
                    <a:p>
                      <a:pPr marL="0" lvl="0" indent="0" algn="l" rtl="0">
                        <a:spcBef>
                          <a:spcPts val="0"/>
                        </a:spcBef>
                        <a:spcAft>
                          <a:spcPts val="0"/>
                        </a:spcAft>
                        <a:buNone/>
                      </a:pPr>
                      <a:r>
                        <a:rPr lang="en-US" sz="2400" b="1">
                          <a:solidFill>
                            <a:schemeClr val="dk1"/>
                          </a:solidFill>
                        </a:rPr>
                        <a:t>Average Loss</a:t>
                      </a:r>
                      <a:endParaRPr sz="2400" b="1"/>
                    </a:p>
                  </a:txBody>
                  <a:tcPr marL="91425" marR="91425" marT="91425" marB="91425"/>
                </a:tc>
                <a:extLst>
                  <a:ext uri="{0D108BD9-81ED-4DB2-BD59-A6C34878D82A}">
                    <a16:rowId xmlns:a16="http://schemas.microsoft.com/office/drawing/2014/main" val="10000"/>
                  </a:ext>
                </a:extLst>
              </a:tr>
              <a:tr h="682975">
                <a:tc>
                  <a:txBody>
                    <a:bodyPr/>
                    <a:lstStyle/>
                    <a:p>
                      <a:pPr marL="0" lvl="0" indent="0" algn="l" rtl="0">
                        <a:spcBef>
                          <a:spcPts val="0"/>
                        </a:spcBef>
                        <a:spcAft>
                          <a:spcPts val="0"/>
                        </a:spcAft>
                        <a:buNone/>
                      </a:pPr>
                      <a:r>
                        <a:rPr lang="en-US" sz="2200"/>
                        <a:t>Loss 1 (L1)</a:t>
                      </a:r>
                      <a:endParaRPr sz="2200"/>
                    </a:p>
                  </a:txBody>
                  <a:tcPr marL="91425" marR="91425" marT="91425" marB="91425"/>
                </a:tc>
                <a:tc>
                  <a:txBody>
                    <a:bodyPr/>
                    <a:lstStyle/>
                    <a:p>
                      <a:pPr marL="0" lvl="0" indent="0" algn="l" rtl="0">
                        <a:spcBef>
                          <a:spcPts val="0"/>
                        </a:spcBef>
                        <a:spcAft>
                          <a:spcPts val="0"/>
                        </a:spcAft>
                        <a:buNone/>
                      </a:pPr>
                      <a:r>
                        <a:rPr lang="en-US" sz="2200"/>
                        <a:t>0.084</a:t>
                      </a:r>
                      <a:endParaRPr sz="2200"/>
                    </a:p>
                  </a:txBody>
                  <a:tcPr marL="91425" marR="91425" marT="91425" marB="91425"/>
                </a:tc>
                <a:extLst>
                  <a:ext uri="{0D108BD9-81ED-4DB2-BD59-A6C34878D82A}">
                    <a16:rowId xmlns:a16="http://schemas.microsoft.com/office/drawing/2014/main" val="10001"/>
                  </a:ext>
                </a:extLst>
              </a:tr>
              <a:tr h="682975">
                <a:tc>
                  <a:txBody>
                    <a:bodyPr/>
                    <a:lstStyle/>
                    <a:p>
                      <a:pPr marL="0" lvl="0" indent="0" algn="l" rtl="0">
                        <a:spcBef>
                          <a:spcPts val="0"/>
                        </a:spcBef>
                        <a:spcAft>
                          <a:spcPts val="0"/>
                        </a:spcAft>
                        <a:buNone/>
                      </a:pPr>
                      <a:r>
                        <a:rPr lang="en-US" sz="2200"/>
                        <a:t>Discriminator Loss (L2)</a:t>
                      </a:r>
                      <a:endParaRPr sz="2200"/>
                    </a:p>
                  </a:txBody>
                  <a:tcPr marL="91425" marR="91425" marT="91425" marB="91425"/>
                </a:tc>
                <a:tc>
                  <a:txBody>
                    <a:bodyPr/>
                    <a:lstStyle/>
                    <a:p>
                      <a:pPr marL="0" lvl="0" indent="0" algn="l" rtl="0">
                        <a:spcBef>
                          <a:spcPts val="0"/>
                        </a:spcBef>
                        <a:spcAft>
                          <a:spcPts val="0"/>
                        </a:spcAft>
                        <a:buNone/>
                      </a:pPr>
                      <a:r>
                        <a:rPr lang="en-US" sz="2200"/>
                        <a:t>0.088</a:t>
                      </a:r>
                      <a:endParaRPr sz="2200"/>
                    </a:p>
                  </a:txBody>
                  <a:tcPr marL="91425" marR="91425" marT="91425" marB="91425"/>
                </a:tc>
                <a:extLst>
                  <a:ext uri="{0D108BD9-81ED-4DB2-BD59-A6C34878D82A}">
                    <a16:rowId xmlns:a16="http://schemas.microsoft.com/office/drawing/2014/main" val="10002"/>
                  </a:ext>
                </a:extLst>
              </a:tr>
              <a:tr h="682975">
                <a:tc>
                  <a:txBody>
                    <a:bodyPr/>
                    <a:lstStyle/>
                    <a:p>
                      <a:pPr marL="0" lvl="0" indent="0" algn="l" rtl="0">
                        <a:spcBef>
                          <a:spcPts val="0"/>
                        </a:spcBef>
                        <a:spcAft>
                          <a:spcPts val="0"/>
                        </a:spcAft>
                        <a:buNone/>
                      </a:pPr>
                      <a:r>
                        <a:rPr lang="en-US" sz="2200"/>
                        <a:t>GAN Loss </a:t>
                      </a:r>
                      <a:endParaRPr sz="2200"/>
                    </a:p>
                  </a:txBody>
                  <a:tcPr marL="91425" marR="91425" marT="91425" marB="91425"/>
                </a:tc>
                <a:tc>
                  <a:txBody>
                    <a:bodyPr/>
                    <a:lstStyle/>
                    <a:p>
                      <a:pPr marL="0" lvl="0" indent="0" algn="l" rtl="0">
                        <a:spcBef>
                          <a:spcPts val="0"/>
                        </a:spcBef>
                        <a:spcAft>
                          <a:spcPts val="0"/>
                        </a:spcAft>
                        <a:buNone/>
                      </a:pPr>
                      <a:r>
                        <a:rPr lang="en-US" sz="2200"/>
                        <a:t>13.181</a:t>
                      </a:r>
                      <a:endParaRPr sz="2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675235" y="1800164"/>
            <a:ext cx="7774500" cy="3917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have utilized conditional generative adversarial network to generate human-readable map images from satellite images. Our generator will take satellite image as input and it will generate map image. We have used U-NET architecture for our generator which is used for image segmentation and proposed a new architecture of discriminator model by modifying existing PatchGAN architecture. </a:t>
            </a:r>
            <a:endParaRPr/>
          </a:p>
        </p:txBody>
      </p:sp>
      <p:sp>
        <p:nvSpPr>
          <p:cNvPr id="139" name="Google Shape;139;p20"/>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Conclusion</a:t>
            </a:r>
            <a:endParaRPr/>
          </a:p>
        </p:txBody>
      </p:sp>
      <p:sp>
        <p:nvSpPr>
          <p:cNvPr id="140" name="Google Shape;140;p20"/>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0BE05E-4FCA-6016-6010-85285C94743D}"/>
              </a:ext>
            </a:extLst>
          </p:cNvPr>
          <p:cNvSpPr>
            <a:spLocks noGrp="1"/>
          </p:cNvSpPr>
          <p:nvPr>
            <p:ph type="body" idx="1"/>
          </p:nvPr>
        </p:nvSpPr>
        <p:spPr>
          <a:xfrm>
            <a:off x="524407" y="1357104"/>
            <a:ext cx="7774352" cy="3917316"/>
          </a:xfrm>
        </p:spPr>
        <p:txBody>
          <a:bodyPr/>
          <a:lstStyle/>
          <a:p>
            <a:r>
              <a:rPr lang="en-US" dirty="0"/>
              <a:t>Outline</a:t>
            </a:r>
          </a:p>
          <a:p>
            <a:r>
              <a:rPr lang="en-US" dirty="0"/>
              <a:t>Introduction</a:t>
            </a:r>
          </a:p>
          <a:p>
            <a:r>
              <a:rPr lang="en-US" dirty="0"/>
              <a:t>Problem Specification</a:t>
            </a:r>
          </a:p>
          <a:p>
            <a:r>
              <a:rPr lang="en-US" dirty="0"/>
              <a:t>Database</a:t>
            </a:r>
          </a:p>
          <a:p>
            <a:r>
              <a:rPr lang="en-US" dirty="0"/>
              <a:t>Background</a:t>
            </a:r>
          </a:p>
          <a:p>
            <a:r>
              <a:rPr lang="en-US" dirty="0"/>
              <a:t>Implementation of CGAN</a:t>
            </a:r>
          </a:p>
          <a:p>
            <a:r>
              <a:rPr lang="en-US" dirty="0"/>
              <a:t>Approach</a:t>
            </a:r>
          </a:p>
          <a:p>
            <a:r>
              <a:rPr lang="en-US" dirty="0"/>
              <a:t>Evaluation</a:t>
            </a:r>
          </a:p>
          <a:p>
            <a:r>
              <a:rPr lang="en-US" dirty="0"/>
              <a:t>Conclusion</a:t>
            </a:r>
          </a:p>
          <a:p>
            <a:endParaRPr lang="en-US" dirty="0"/>
          </a:p>
          <a:p>
            <a:endParaRPr lang="en-US" dirty="0"/>
          </a:p>
          <a:p>
            <a:endParaRPr lang="en-US" dirty="0"/>
          </a:p>
          <a:p>
            <a:endParaRPr lang="en-US" dirty="0"/>
          </a:p>
          <a:p>
            <a:endParaRPr lang="en-IN" dirty="0"/>
          </a:p>
        </p:txBody>
      </p:sp>
      <p:sp>
        <p:nvSpPr>
          <p:cNvPr id="3" name="Text Placeholder 2">
            <a:extLst>
              <a:ext uri="{FF2B5EF4-FFF2-40B4-BE49-F238E27FC236}">
                <a16:creationId xmlns:a16="http://schemas.microsoft.com/office/drawing/2014/main" id="{EEA7140E-9079-CB6C-8A40-8AA6E41AF3A5}"/>
              </a:ext>
            </a:extLst>
          </p:cNvPr>
          <p:cNvSpPr>
            <a:spLocks noGrp="1"/>
          </p:cNvSpPr>
          <p:nvPr>
            <p:ph type="body" idx="2"/>
          </p:nvPr>
        </p:nvSpPr>
        <p:spPr>
          <a:xfrm>
            <a:off x="317017" y="386941"/>
            <a:ext cx="7774352" cy="820738"/>
          </a:xfrm>
        </p:spPr>
        <p:txBody>
          <a:bodyPr/>
          <a:lstStyle/>
          <a:p>
            <a:r>
              <a:rPr lang="en-US" dirty="0"/>
              <a:t>Content</a:t>
            </a:r>
            <a:endParaRPr lang="en-IN" dirty="0"/>
          </a:p>
        </p:txBody>
      </p:sp>
      <p:sp>
        <p:nvSpPr>
          <p:cNvPr id="4" name="Slide Number Placeholder 3">
            <a:extLst>
              <a:ext uri="{FF2B5EF4-FFF2-40B4-BE49-F238E27FC236}">
                <a16:creationId xmlns:a16="http://schemas.microsoft.com/office/drawing/2014/main" id="{A9FD8CCE-A669-0FF4-1771-B30646DB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72349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74675" y="1800225"/>
            <a:ext cx="7775700" cy="4281600"/>
          </a:xfrm>
          <a:prstGeom prst="rect">
            <a:avLst/>
          </a:prstGeom>
          <a:noFill/>
          <a:ln>
            <a:noFill/>
          </a:ln>
        </p:spPr>
        <p:txBody>
          <a:bodyPr spcFirstLastPara="1" wrap="square" lIns="91425" tIns="45700" rIns="91425" bIns="45700" anchor="t" anchorCtr="0">
            <a:noAutofit/>
          </a:bodyPr>
          <a:lstStyle/>
          <a:p>
            <a:pPr marL="457200" lvl="0" indent="-368300" algn="l" rtl="0">
              <a:lnSpc>
                <a:spcPct val="145454"/>
              </a:lnSpc>
              <a:spcBef>
                <a:spcPts val="1000"/>
              </a:spcBef>
              <a:spcAft>
                <a:spcPts val="0"/>
              </a:spcAft>
              <a:buClr>
                <a:schemeClr val="dk1"/>
              </a:buClr>
              <a:buSzPts val="2200"/>
              <a:buFont typeface="Arial"/>
              <a:buChar char="•"/>
            </a:pPr>
            <a:r>
              <a:rPr lang="en-US"/>
              <a:t>It is hard to evaluate or segment the object or road from the satellite view.</a:t>
            </a:r>
            <a:endParaRPr/>
          </a:p>
          <a:p>
            <a:pPr marL="457200" lvl="0" indent="-368300" algn="l" rtl="0">
              <a:lnSpc>
                <a:spcPct val="145454"/>
              </a:lnSpc>
              <a:spcBef>
                <a:spcPts val="0"/>
              </a:spcBef>
              <a:spcAft>
                <a:spcPts val="0"/>
              </a:spcAft>
              <a:buClr>
                <a:schemeClr val="dk1"/>
              </a:buClr>
              <a:buSzPts val="2200"/>
              <a:buFont typeface="Arial"/>
              <a:buChar char="•"/>
            </a:pPr>
            <a:r>
              <a:rPr lang="en-US"/>
              <a:t>Using Conditional GAN, we have generated map images from satellite images</a:t>
            </a:r>
            <a:endParaRPr/>
          </a:p>
          <a:p>
            <a:pPr marL="457200" lvl="0" indent="-368300" algn="l" rtl="0">
              <a:lnSpc>
                <a:spcPct val="145454"/>
              </a:lnSpc>
              <a:spcBef>
                <a:spcPts val="0"/>
              </a:spcBef>
              <a:spcAft>
                <a:spcPts val="0"/>
              </a:spcAft>
              <a:buSzPts val="2200"/>
              <a:buChar char="•"/>
            </a:pPr>
            <a:r>
              <a:rPr lang="en-US"/>
              <a:t>Our approach is based on pix2pix architecture.</a:t>
            </a:r>
            <a:endParaRPr/>
          </a:p>
          <a:p>
            <a:pPr marL="457200" lvl="0" indent="-368300" algn="l" rtl="0">
              <a:lnSpc>
                <a:spcPct val="145454"/>
              </a:lnSpc>
              <a:spcBef>
                <a:spcPts val="0"/>
              </a:spcBef>
              <a:spcAft>
                <a:spcPts val="0"/>
              </a:spcAft>
              <a:buSzPts val="2200"/>
              <a:buChar char="•"/>
            </a:pPr>
            <a:r>
              <a:rPr lang="en-US"/>
              <a:t>We received the minimal loss from our proposed architecture of discriminator.</a:t>
            </a:r>
            <a:endParaRPr/>
          </a:p>
        </p:txBody>
      </p:sp>
      <p:sp>
        <p:nvSpPr>
          <p:cNvPr id="52" name="Google Shape;52;p9"/>
          <p:cNvSpPr txBox="1">
            <a:spLocks noGrp="1"/>
          </p:cNvSpPr>
          <p:nvPr>
            <p:ph type="body" idx="1"/>
          </p:nvPr>
        </p:nvSpPr>
        <p:spPr>
          <a:xfrm>
            <a:off x="674687" y="733425"/>
            <a:ext cx="7775575" cy="820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None/>
            </a:pPr>
            <a:r>
              <a:rPr lang="en-US" sz="4000"/>
              <a:t>Outline</a:t>
            </a:r>
            <a:endParaRPr/>
          </a:p>
        </p:txBody>
      </p:sp>
      <p:sp>
        <p:nvSpPr>
          <p:cNvPr id="53" name="Google Shape;53;p9"/>
          <p:cNvSpPr txBox="1"/>
          <p:nvPr/>
        </p:nvSpPr>
        <p:spPr>
          <a:xfrm>
            <a:off x="4821237" y="6081712"/>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body" idx="1"/>
          </p:nvPr>
        </p:nvSpPr>
        <p:spPr>
          <a:xfrm>
            <a:off x="674613" y="1554150"/>
            <a:ext cx="7775700" cy="4281600"/>
          </a:xfrm>
          <a:prstGeom prst="rect">
            <a:avLst/>
          </a:prstGeom>
          <a:noFill/>
          <a:ln>
            <a:noFill/>
          </a:ln>
        </p:spPr>
        <p:txBody>
          <a:bodyPr spcFirstLastPara="1" wrap="square" lIns="91425" tIns="45700" rIns="91425" bIns="45700" anchor="t" anchorCtr="0">
            <a:noAutofit/>
          </a:bodyPr>
          <a:lstStyle/>
          <a:p>
            <a:pPr marL="457200" lvl="0" indent="-368300" algn="l" rtl="0">
              <a:lnSpc>
                <a:spcPct val="145454"/>
              </a:lnSpc>
              <a:spcBef>
                <a:spcPts val="1000"/>
              </a:spcBef>
              <a:spcAft>
                <a:spcPts val="0"/>
              </a:spcAft>
              <a:buClr>
                <a:schemeClr val="dk1"/>
              </a:buClr>
              <a:buSzPts val="2200"/>
              <a:buFont typeface="Arial"/>
              <a:buChar char="•"/>
            </a:pPr>
            <a:r>
              <a:rPr lang="en-US" dirty="0"/>
              <a:t>Generation of maps is very valuable and time consuming process. </a:t>
            </a:r>
            <a:endParaRPr dirty="0"/>
          </a:p>
          <a:p>
            <a:pPr marL="457200" lvl="0" indent="-368300" algn="l" rtl="0">
              <a:lnSpc>
                <a:spcPct val="145454"/>
              </a:lnSpc>
              <a:spcBef>
                <a:spcPts val="0"/>
              </a:spcBef>
              <a:spcAft>
                <a:spcPts val="0"/>
              </a:spcAft>
              <a:buClr>
                <a:schemeClr val="dk1"/>
              </a:buClr>
              <a:buSzPts val="2200"/>
              <a:buFont typeface="Arial"/>
              <a:buChar char="•"/>
            </a:pPr>
            <a:r>
              <a:rPr lang="en-US" dirty="0"/>
              <a:t>In every domain, we rely on maps i.e. especially in sectors like cab services (like Uber and Lyft), food delivery companies, security agencies like CIA, RAW, KGB and many other sectors. </a:t>
            </a:r>
            <a:endParaRPr dirty="0"/>
          </a:p>
          <a:p>
            <a:pPr marL="457200" lvl="0" indent="-368300" algn="l" rtl="0">
              <a:lnSpc>
                <a:spcPct val="145454"/>
              </a:lnSpc>
              <a:spcBef>
                <a:spcPts val="0"/>
              </a:spcBef>
              <a:spcAft>
                <a:spcPts val="0"/>
              </a:spcAft>
              <a:buSzPts val="2200"/>
              <a:buChar char="•"/>
            </a:pPr>
            <a:r>
              <a:rPr lang="en-US" dirty="0"/>
              <a:t>Currently, to generate human-readable map there is issue of latency. So, to reduce this issue we have automated this process. </a:t>
            </a:r>
            <a:endParaRPr dirty="0"/>
          </a:p>
        </p:txBody>
      </p:sp>
      <p:sp>
        <p:nvSpPr>
          <p:cNvPr id="59" name="Google Shape;59;p10"/>
          <p:cNvSpPr txBox="1">
            <a:spLocks noGrp="1"/>
          </p:cNvSpPr>
          <p:nvPr>
            <p:ph type="body" idx="1"/>
          </p:nvPr>
        </p:nvSpPr>
        <p:spPr>
          <a:xfrm>
            <a:off x="674687" y="733425"/>
            <a:ext cx="7775575" cy="820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None/>
            </a:pPr>
            <a:r>
              <a:rPr lang="en-US" sz="4000"/>
              <a:t>Introduction</a:t>
            </a:r>
            <a:endParaRPr/>
          </a:p>
        </p:txBody>
      </p:sp>
      <p:sp>
        <p:nvSpPr>
          <p:cNvPr id="60" name="Google Shape;60;p10"/>
          <p:cNvSpPr txBox="1"/>
          <p:nvPr/>
        </p:nvSpPr>
        <p:spPr>
          <a:xfrm>
            <a:off x="4821237" y="6081712"/>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674675" y="1800225"/>
            <a:ext cx="7775700" cy="4281600"/>
          </a:xfrm>
          <a:prstGeom prst="rect">
            <a:avLst/>
          </a:prstGeom>
          <a:noFill/>
          <a:ln>
            <a:noFill/>
          </a:ln>
        </p:spPr>
        <p:txBody>
          <a:bodyPr spcFirstLastPara="1" wrap="square" lIns="91425" tIns="45700" rIns="91425" bIns="45700" anchor="t" anchorCtr="0">
            <a:noAutofit/>
          </a:bodyPr>
          <a:lstStyle/>
          <a:p>
            <a:pPr marL="457200" lvl="0" indent="-368300" algn="l" rtl="0">
              <a:lnSpc>
                <a:spcPct val="145454"/>
              </a:lnSpc>
              <a:spcBef>
                <a:spcPts val="1000"/>
              </a:spcBef>
              <a:spcAft>
                <a:spcPts val="0"/>
              </a:spcAft>
              <a:buClr>
                <a:schemeClr val="dk1"/>
              </a:buClr>
              <a:buSzPts val="2200"/>
              <a:buFont typeface="Arial"/>
              <a:buChar char="•"/>
            </a:pPr>
            <a:r>
              <a:rPr lang="en-US"/>
              <a:t>Currently, we rely on GPS sensors mounted drones, UAVs and other variety of devices to collect geo-spatial data and then we combined it to create maps.</a:t>
            </a:r>
            <a:endParaRPr/>
          </a:p>
          <a:p>
            <a:pPr marL="457200" lvl="0" indent="-368300" algn="l" rtl="0">
              <a:lnSpc>
                <a:spcPct val="145454"/>
              </a:lnSpc>
              <a:spcBef>
                <a:spcPts val="0"/>
              </a:spcBef>
              <a:spcAft>
                <a:spcPts val="0"/>
              </a:spcAft>
              <a:buSzPts val="2200"/>
              <a:buChar char="•"/>
            </a:pPr>
            <a:r>
              <a:rPr lang="en-US"/>
              <a:t>This process of generating human-readable maps is time consuming which leads to the issue of latency.</a:t>
            </a:r>
            <a:endParaRPr/>
          </a:p>
          <a:p>
            <a:pPr marL="457200" lvl="0" indent="-368300" algn="l" rtl="0">
              <a:lnSpc>
                <a:spcPct val="145454"/>
              </a:lnSpc>
              <a:spcBef>
                <a:spcPts val="0"/>
              </a:spcBef>
              <a:spcAft>
                <a:spcPts val="0"/>
              </a:spcAft>
              <a:buSzPts val="2200"/>
              <a:buChar char="•"/>
            </a:pPr>
            <a:r>
              <a:rPr lang="en-US"/>
              <a:t>We need to automate this process such that we can directly convert satellite images into human-readable maps which solves the problem of latency. </a:t>
            </a:r>
            <a:endParaRPr/>
          </a:p>
        </p:txBody>
      </p:sp>
      <p:sp>
        <p:nvSpPr>
          <p:cNvPr id="66" name="Google Shape;66;p11"/>
          <p:cNvSpPr txBox="1">
            <a:spLocks noGrp="1"/>
          </p:cNvSpPr>
          <p:nvPr>
            <p:ph type="body" idx="1"/>
          </p:nvPr>
        </p:nvSpPr>
        <p:spPr>
          <a:xfrm>
            <a:off x="674687" y="733425"/>
            <a:ext cx="7775575" cy="820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None/>
            </a:pPr>
            <a:r>
              <a:rPr lang="en-US" sz="4000"/>
              <a:t>Problem Specification</a:t>
            </a:r>
            <a:endParaRPr/>
          </a:p>
        </p:txBody>
      </p:sp>
      <p:sp>
        <p:nvSpPr>
          <p:cNvPr id="67" name="Google Shape;67;p11"/>
          <p:cNvSpPr txBox="1"/>
          <p:nvPr/>
        </p:nvSpPr>
        <p:spPr>
          <a:xfrm>
            <a:off x="4821237" y="6081712"/>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E6EB33-E538-D401-56CE-E9A47190A5EE}"/>
              </a:ext>
            </a:extLst>
          </p:cNvPr>
          <p:cNvSpPr>
            <a:spLocks noGrp="1"/>
          </p:cNvSpPr>
          <p:nvPr>
            <p:ph type="body" idx="1"/>
          </p:nvPr>
        </p:nvSpPr>
        <p:spPr>
          <a:xfrm>
            <a:off x="420712" y="1609756"/>
            <a:ext cx="7774352" cy="3917316"/>
          </a:xfrm>
        </p:spPr>
        <p:txBody>
          <a:bodyPr/>
          <a:lstStyle/>
          <a:p>
            <a:r>
              <a:rPr lang="en-GB" sz="2000" dirty="0">
                <a:effectLst/>
                <a:latin typeface="+mn-lt"/>
                <a:ea typeface="Times New Roman" panose="02020603050405020304" pitchFamily="18" charset="0"/>
              </a:rPr>
              <a:t>The dataset is collected by UC Berkeley researcher </a:t>
            </a:r>
            <a:r>
              <a:rPr lang="en-GB" sz="2000" dirty="0" err="1">
                <a:effectLst/>
                <a:latin typeface="+mn-lt"/>
                <a:ea typeface="Times New Roman" panose="02020603050405020304" pitchFamily="18" charset="0"/>
              </a:rPr>
              <a:t>Taesung</a:t>
            </a:r>
            <a:r>
              <a:rPr lang="en-GB" sz="2000" dirty="0">
                <a:effectLst/>
                <a:latin typeface="+mn-lt"/>
                <a:ea typeface="Times New Roman" panose="02020603050405020304" pitchFamily="18" charset="0"/>
              </a:rPr>
              <a:t> Park using Google Maps API to get both satellite images and map images from the New York City Park.</a:t>
            </a:r>
          </a:p>
          <a:p>
            <a:r>
              <a:rPr lang="en-GB" sz="2000" dirty="0">
                <a:latin typeface="+mn-lt"/>
              </a:rPr>
              <a:t>This dataset contains two directories namely train and val.</a:t>
            </a:r>
          </a:p>
          <a:p>
            <a:r>
              <a:rPr lang="en-GB" sz="2000" dirty="0">
                <a:latin typeface="+mn-lt"/>
              </a:rPr>
              <a:t>It contains 1096 </a:t>
            </a:r>
            <a:r>
              <a:rPr lang="en-GB" sz="2000" dirty="0">
                <a:effectLst/>
                <a:latin typeface="+mn-lt"/>
                <a:ea typeface="Times New Roman" panose="02020603050405020304" pitchFamily="18" charset="0"/>
              </a:rPr>
              <a:t>concatenated satellite images corresponding to their map image.</a:t>
            </a:r>
          </a:p>
          <a:p>
            <a:r>
              <a:rPr lang="en-GB" sz="2000" dirty="0">
                <a:latin typeface="+mn-lt"/>
              </a:rPr>
              <a:t>The actual size of image is 1200x600 which is later </a:t>
            </a:r>
            <a:r>
              <a:rPr lang="en-GB" sz="2000" dirty="0" err="1">
                <a:latin typeface="+mn-lt"/>
              </a:rPr>
              <a:t>preprocessed</a:t>
            </a:r>
            <a:r>
              <a:rPr lang="en-GB" sz="2000" dirty="0">
                <a:latin typeface="+mn-lt"/>
              </a:rPr>
              <a:t> and converted into 256x256 dimensions.</a:t>
            </a:r>
            <a:endParaRPr lang="en-IN" sz="2000" dirty="0">
              <a:latin typeface="+mn-lt"/>
            </a:endParaRPr>
          </a:p>
        </p:txBody>
      </p:sp>
      <p:sp>
        <p:nvSpPr>
          <p:cNvPr id="3" name="Text Placeholder 2">
            <a:extLst>
              <a:ext uri="{FF2B5EF4-FFF2-40B4-BE49-F238E27FC236}">
                <a16:creationId xmlns:a16="http://schemas.microsoft.com/office/drawing/2014/main" id="{ED6FA42B-72D1-E761-12DE-D4CABDC8279D}"/>
              </a:ext>
            </a:extLst>
          </p:cNvPr>
          <p:cNvSpPr>
            <a:spLocks noGrp="1"/>
          </p:cNvSpPr>
          <p:nvPr>
            <p:ph type="body" idx="2"/>
          </p:nvPr>
        </p:nvSpPr>
        <p:spPr>
          <a:xfrm>
            <a:off x="420712" y="511698"/>
            <a:ext cx="7774352" cy="820738"/>
          </a:xfrm>
        </p:spPr>
        <p:txBody>
          <a:bodyPr/>
          <a:lstStyle/>
          <a:p>
            <a:r>
              <a:rPr lang="en-US" dirty="0"/>
              <a:t>Database</a:t>
            </a:r>
            <a:endParaRPr lang="en-IN" dirty="0"/>
          </a:p>
        </p:txBody>
      </p:sp>
      <p:sp>
        <p:nvSpPr>
          <p:cNvPr id="4" name="Slide Number Placeholder 3">
            <a:extLst>
              <a:ext uri="{FF2B5EF4-FFF2-40B4-BE49-F238E27FC236}">
                <a16:creationId xmlns:a16="http://schemas.microsoft.com/office/drawing/2014/main" id="{51ADF235-79ED-29D8-2A9F-44DAEE2046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8242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body" idx="1"/>
          </p:nvPr>
        </p:nvSpPr>
        <p:spPr>
          <a:xfrm>
            <a:off x="675235" y="1800164"/>
            <a:ext cx="7774500" cy="3917400"/>
          </a:xfrm>
          <a:prstGeom prst="rect">
            <a:avLst/>
          </a:prstGeom>
        </p:spPr>
        <p:txBody>
          <a:bodyPr spcFirstLastPara="1" wrap="square" lIns="91425" tIns="45700" rIns="91425" bIns="45700" anchor="t" anchorCtr="0">
            <a:noAutofit/>
          </a:bodyPr>
          <a:lstStyle/>
          <a:p>
            <a:pPr marL="457200" lvl="0" indent="-355600" algn="l" rtl="0">
              <a:lnSpc>
                <a:spcPct val="145000"/>
              </a:lnSpc>
              <a:spcBef>
                <a:spcPts val="0"/>
              </a:spcBef>
              <a:spcAft>
                <a:spcPts val="0"/>
              </a:spcAft>
              <a:buSzPts val="2000"/>
              <a:buAutoNum type="arabicPeriod"/>
            </a:pPr>
            <a:r>
              <a:rPr lang="en-US" sz="2000" u="sng">
                <a:solidFill>
                  <a:srgbClr val="1155CC"/>
                </a:solidFill>
                <a:hlinkClick r:id="rId3">
                  <a:extLst>
                    <a:ext uri="{A12FA001-AC4F-418D-AE19-62706E023703}">
                      <ahyp:hlinkClr xmlns:ahyp="http://schemas.microsoft.com/office/drawing/2018/hyperlinkcolor" val="tx"/>
                    </a:ext>
                  </a:extLst>
                </a:hlinkClick>
              </a:rPr>
              <a:t>Image to Image Translation with Conditional Adversial Networks</a:t>
            </a:r>
            <a:r>
              <a:rPr lang="en-US" sz="2000"/>
              <a:t> [2018]</a:t>
            </a:r>
            <a:endParaRPr sz="2000"/>
          </a:p>
          <a:p>
            <a:pPr marL="457200" lvl="0" indent="-355600" algn="l" rtl="0">
              <a:lnSpc>
                <a:spcPct val="145000"/>
              </a:lnSpc>
              <a:spcBef>
                <a:spcPts val="0"/>
              </a:spcBef>
              <a:spcAft>
                <a:spcPts val="0"/>
              </a:spcAft>
              <a:buSzPts val="2000"/>
              <a:buAutoNum type="arabicPeriod"/>
            </a:pPr>
            <a:r>
              <a:rPr lang="en-US" sz="2000" u="sng">
                <a:solidFill>
                  <a:srgbClr val="1155CC"/>
                </a:solidFill>
                <a:hlinkClick r:id="rId4">
                  <a:extLst>
                    <a:ext uri="{A12FA001-AC4F-418D-AE19-62706E023703}">
                      <ahyp:hlinkClr xmlns:ahyp="http://schemas.microsoft.com/office/drawing/2018/hyperlinkcolor" val="tx"/>
                    </a:ext>
                  </a:extLst>
                </a:hlinkClick>
              </a:rPr>
              <a:t>Comparing GANs for Translating Satellite Images to Maps</a:t>
            </a:r>
            <a:r>
              <a:rPr lang="en-US" sz="2000"/>
              <a:t> [2021]</a:t>
            </a:r>
            <a:endParaRPr sz="2000"/>
          </a:p>
          <a:p>
            <a:pPr marL="457200" lvl="0" indent="-355600" algn="l" rtl="0">
              <a:lnSpc>
                <a:spcPct val="145000"/>
              </a:lnSpc>
              <a:spcBef>
                <a:spcPts val="0"/>
              </a:spcBef>
              <a:spcAft>
                <a:spcPts val="0"/>
              </a:spcAft>
              <a:buSzPts val="2000"/>
              <a:buAutoNum type="arabicPeriod"/>
            </a:pPr>
            <a:r>
              <a:rPr lang="en-US" sz="2000" u="sng">
                <a:solidFill>
                  <a:srgbClr val="1155CC"/>
                </a:solidFill>
                <a:hlinkClick r:id="rId5">
                  <a:extLst>
                    <a:ext uri="{A12FA001-AC4F-418D-AE19-62706E023703}">
                      <ahyp:hlinkClr xmlns:ahyp="http://schemas.microsoft.com/office/drawing/2018/hyperlinkcolor" val="tx"/>
                    </a:ext>
                  </a:extLst>
                </a:hlinkClick>
              </a:rPr>
              <a:t>GeoGAN: A Conditional GAN with Reconstruction and Style Loss to Generate Standard Layer of Maps from Satellite Images</a:t>
            </a:r>
            <a:r>
              <a:rPr lang="en-US" sz="3000"/>
              <a:t> </a:t>
            </a:r>
            <a:r>
              <a:rPr lang="en-US" sz="2000"/>
              <a:t>[2019]</a:t>
            </a:r>
            <a:endParaRPr sz="2000"/>
          </a:p>
        </p:txBody>
      </p:sp>
      <p:sp>
        <p:nvSpPr>
          <p:cNvPr id="74" name="Google Shape;74;p12"/>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Background</a:t>
            </a:r>
            <a:endParaRPr/>
          </a:p>
        </p:txBody>
      </p:sp>
      <p:sp>
        <p:nvSpPr>
          <p:cNvPr id="75" name="Google Shape;75;p12"/>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body" idx="1"/>
          </p:nvPr>
        </p:nvSpPr>
        <p:spPr>
          <a:xfrm>
            <a:off x="675235" y="1786289"/>
            <a:ext cx="7774500" cy="3917400"/>
          </a:xfrm>
          <a:prstGeom prst="rect">
            <a:avLst/>
          </a:prstGeom>
        </p:spPr>
        <p:txBody>
          <a:bodyPr spcFirstLastPara="1" wrap="square" lIns="91425" tIns="45700" rIns="91425" bIns="45700" anchor="t" anchorCtr="0">
            <a:noAutofit/>
          </a:bodyPr>
          <a:lstStyle/>
          <a:p>
            <a:pPr marL="457200" lvl="0" indent="-355600" algn="l" rtl="0">
              <a:lnSpc>
                <a:spcPct val="145000"/>
              </a:lnSpc>
              <a:spcBef>
                <a:spcPts val="0"/>
              </a:spcBef>
              <a:spcAft>
                <a:spcPts val="0"/>
              </a:spcAft>
              <a:buSzPts val="2000"/>
              <a:buChar char="•"/>
            </a:pPr>
            <a:r>
              <a:rPr lang="en-US" sz="2000"/>
              <a:t>CycleGAN: It improves the issues of Pix2Pix GAN by creating it less selective with respect to the data available but it can’t able to detect all the necessary features.</a:t>
            </a:r>
            <a:r>
              <a:rPr lang="en-US" sz="2000" baseline="30000"/>
              <a:t>[2]</a:t>
            </a:r>
            <a:endParaRPr sz="2000" baseline="30000"/>
          </a:p>
          <a:p>
            <a:pPr marL="457200" lvl="0" indent="-355600" algn="l" rtl="0">
              <a:lnSpc>
                <a:spcPct val="145000"/>
              </a:lnSpc>
              <a:spcBef>
                <a:spcPts val="0"/>
              </a:spcBef>
              <a:spcAft>
                <a:spcPts val="0"/>
              </a:spcAft>
              <a:buSzPts val="2000"/>
              <a:buChar char="•"/>
            </a:pPr>
            <a:r>
              <a:rPr lang="en-US" sz="2000"/>
              <a:t>Real-Valued Non-Volume Preserving Normalizing Flow Model (RealNVP) is valuable in the task of generating realistic photo and we can modify the generator of the conditional GAN in various ways to get the optimum results in our task using this reference.</a:t>
            </a:r>
            <a:r>
              <a:rPr lang="en-US" sz="2000" baseline="30000"/>
              <a:t>[3]</a:t>
            </a:r>
            <a:endParaRPr sz="2000" baseline="30000"/>
          </a:p>
        </p:txBody>
      </p:sp>
      <p:sp>
        <p:nvSpPr>
          <p:cNvPr id="82" name="Google Shape;82;p13"/>
          <p:cNvSpPr txBox="1">
            <a:spLocks noGrp="1"/>
          </p:cNvSpPr>
          <p:nvPr>
            <p:ph type="body" idx="2"/>
          </p:nvPr>
        </p:nvSpPr>
        <p:spPr>
          <a:xfrm>
            <a:off x="675235" y="73400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Background - Continued</a:t>
            </a:r>
            <a:endParaRPr/>
          </a:p>
        </p:txBody>
      </p:sp>
      <p:sp>
        <p:nvSpPr>
          <p:cNvPr id="83" name="Google Shape;83;p13"/>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body" idx="2"/>
          </p:nvPr>
        </p:nvSpPr>
        <p:spPr>
          <a:xfrm>
            <a:off x="684760" y="609050"/>
            <a:ext cx="7774500" cy="8208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US"/>
              <a:t>Implementation of cGAN</a:t>
            </a:r>
            <a:endParaRPr/>
          </a:p>
        </p:txBody>
      </p:sp>
      <p:sp>
        <p:nvSpPr>
          <p:cNvPr id="90" name="Google Shape;90;p14"/>
          <p:cNvSpPr txBox="1">
            <a:spLocks noGrp="1"/>
          </p:cNvSpPr>
          <p:nvPr>
            <p:ph type="sldNum" idx="12"/>
          </p:nvPr>
        </p:nvSpPr>
        <p:spPr>
          <a:xfrm>
            <a:off x="4821237" y="6081712"/>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Arial"/>
              <a:buNone/>
            </a:pPr>
            <a:fld id="{00000000-1234-1234-1234-123412341234}" type="slidenum">
              <a:rPr lang="en-US"/>
              <a:t>9</a:t>
            </a:fld>
            <a:endParaRPr/>
          </a:p>
        </p:txBody>
      </p:sp>
      <p:pic>
        <p:nvPicPr>
          <p:cNvPr id="91" name="Google Shape;91;p14"/>
          <p:cNvPicPr preferRelativeResize="0"/>
          <p:nvPr/>
        </p:nvPicPr>
        <p:blipFill>
          <a:blip r:embed="rId3">
            <a:alphaModFix/>
          </a:blip>
          <a:stretch>
            <a:fillRect/>
          </a:stretch>
        </p:blipFill>
        <p:spPr>
          <a:xfrm>
            <a:off x="684750" y="1471626"/>
            <a:ext cx="7774500" cy="4165997"/>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751</Words>
  <Application>Microsoft Office PowerPoint</Application>
  <PresentationFormat>On-screen Show (4:3)</PresentationFormat>
  <Paragraphs>94</Paragraphs>
  <Slides>15</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Source Sans Pro</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vedant patel</cp:lastModifiedBy>
  <cp:revision>5</cp:revision>
  <dcterms:modified xsi:type="dcterms:W3CDTF">2022-06-26T17:11:15Z</dcterms:modified>
</cp:coreProperties>
</file>