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2" r:id="rId25"/>
    <p:sldId id="281" r:id="rId26"/>
    <p:sldId id="283" r:id="rId27"/>
    <p:sldId id="284" r:id="rId28"/>
    <p:sldId id="304" r:id="rId29"/>
    <p:sldId id="285" r:id="rId30"/>
    <p:sldId id="291" r:id="rId31"/>
    <p:sldId id="292" r:id="rId32"/>
    <p:sldId id="286" r:id="rId33"/>
    <p:sldId id="289" r:id="rId34"/>
    <p:sldId id="290" r:id="rId35"/>
    <p:sldId id="288" r:id="rId36"/>
    <p:sldId id="293" r:id="rId37"/>
    <p:sldId id="294" r:id="rId38"/>
    <p:sldId id="296" r:id="rId39"/>
    <p:sldId id="301" r:id="rId40"/>
    <p:sldId id="297" r:id="rId41"/>
    <p:sldId id="295" r:id="rId42"/>
    <p:sldId id="298" r:id="rId43"/>
    <p:sldId id="302" r:id="rId44"/>
    <p:sldId id="303" r:id="rId45"/>
    <p:sldId id="299" r:id="rId46"/>
    <p:sldId id="300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0" r:id="rId57"/>
    <p:sldId id="315" r:id="rId58"/>
    <p:sldId id="317" r:id="rId59"/>
    <p:sldId id="321" r:id="rId60"/>
    <p:sldId id="320" r:id="rId61"/>
    <p:sldId id="322" r:id="rId62"/>
    <p:sldId id="319" r:id="rId63"/>
    <p:sldId id="323" r:id="rId64"/>
    <p:sldId id="318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AED6-CA89-49CF-AE87-C1B2EC1944F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10E7-728B-4C9D-BA0A-CFA3E9B34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6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10E7-728B-4C9D-BA0A-CFA3E9B349F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3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10E7-728B-4C9D-BA0A-CFA3E9B349F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2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4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5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6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14E3-E597-4693-B369-AFA11E9E3FE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72C1-F5DC-48B4-93AD-109E5F5D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9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Probability and Statistics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8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 Theorem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prob</a:t>
            </a:r>
            <a:r>
              <a:rPr lang="en-US" dirty="0"/>
              <a:t> of A if B has already happened?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Question to answer is:  What proportion of A lies in B?  </a:t>
            </a:r>
          </a:p>
          <a:p>
            <a:r>
              <a:rPr lang="en-US" sz="1800" b="1" dirty="0"/>
              <a:t>P(A|B) . P(B)  =  P(B|A) . P(A</a:t>
            </a:r>
            <a:r>
              <a:rPr lang="en-US" sz="1800" b="1" dirty="0" smtClean="0"/>
              <a:t>)</a:t>
            </a:r>
          </a:p>
          <a:p>
            <a:endParaRPr lang="en-US" sz="1800" dirty="0"/>
          </a:p>
          <a:p>
            <a:r>
              <a:rPr lang="en-US" sz="1800" dirty="0" smtClean="0"/>
              <a:t>P(rain) = 0.3      P(sunny) = 0.7      P(Sunny | Rained) = 0.4</a:t>
            </a:r>
          </a:p>
          <a:p>
            <a:r>
              <a:rPr lang="en-US" sz="1800" dirty="0" smtClean="0"/>
              <a:t>What is probability that if it was sunny today, then it will rain tomorrow ? </a:t>
            </a:r>
          </a:p>
          <a:p>
            <a:r>
              <a:rPr lang="en-US" sz="1800" dirty="0" smtClean="0"/>
              <a:t>P(Rain | Sun) =  P(Sun | Rain) . P(Rain)   /    P(Sun)</a:t>
            </a:r>
          </a:p>
          <a:p>
            <a:r>
              <a:rPr lang="en-IN" sz="1800" dirty="0" smtClean="0"/>
              <a:t>                         =  0.4 * 0.3 / 0.7  == 0.17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419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PDF,  CDF, PMF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67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Variable – PDF and CDF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0" y="1762124"/>
            <a:ext cx="8951428" cy="430949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630168" y="1929384"/>
            <a:ext cx="0" cy="4453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327136" y="1762124"/>
            <a:ext cx="0" cy="4453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PDF (probability density function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/>
              <a:t>continuous variables only</a:t>
            </a:r>
            <a:r>
              <a:rPr lang="en-US" dirty="0"/>
              <a:t>. It describes the likelihood of a random variable taking on a particular value.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area under a PDF equals 1.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CDF: In addition, a CDF can be expressed as </a:t>
            </a:r>
            <a:r>
              <a:rPr lang="en-US" b="1" dirty="0"/>
              <a:t>an integral of the PDF </a:t>
            </a:r>
            <a:r>
              <a:rPr lang="en-US" dirty="0"/>
              <a:t>in the continuous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3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(categorical variables)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9872" y="1690688"/>
            <a:ext cx="5596128" cy="2381012"/>
            <a:chOff x="457200" y="2734056"/>
            <a:chExt cx="5596128" cy="2381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7200" y="4462272"/>
              <a:ext cx="55961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71016" y="2734056"/>
              <a:ext cx="246888" cy="1719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20696" y="3639312"/>
              <a:ext cx="256032" cy="81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79520" y="2734056"/>
              <a:ext cx="239268" cy="1737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4206239"/>
              <a:ext cx="274320" cy="265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3856" y="4745736"/>
              <a:ext cx="461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A = 0.3             B = 0.2         C = 0.3           D = 0.2</a:t>
              </a:r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516368" y="2048256"/>
            <a:ext cx="1353312" cy="50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Continuous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516368" y="3002852"/>
            <a:ext cx="1353312" cy="50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Discrete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150096" y="2048256"/>
            <a:ext cx="716280" cy="50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PDF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165080" y="2047304"/>
            <a:ext cx="716280" cy="50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 smtClean="0"/>
              <a:t>DF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3" idx="3"/>
            <a:endCxn id="15" idx="1"/>
          </p:cNvCxnSpPr>
          <p:nvPr/>
        </p:nvCxnSpPr>
        <p:spPr>
          <a:xfrm>
            <a:off x="8869680" y="2299240"/>
            <a:ext cx="28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 flipV="1">
            <a:off x="9866376" y="2298288"/>
            <a:ext cx="298704" cy="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50096" y="3002852"/>
            <a:ext cx="716280" cy="501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PMF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4" idx="3"/>
            <a:endCxn id="22" idx="1"/>
          </p:cNvCxnSpPr>
          <p:nvPr/>
        </p:nvCxnSpPr>
        <p:spPr>
          <a:xfrm>
            <a:off x="8869680" y="3253836"/>
            <a:ext cx="28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0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Distribution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2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Distributions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Uniform</a:t>
            </a:r>
          </a:p>
          <a:p>
            <a:r>
              <a:rPr lang="en-IN" b="1" dirty="0" err="1" smtClean="0"/>
              <a:t>Bernoullis</a:t>
            </a:r>
            <a:r>
              <a:rPr lang="en-IN" b="1" dirty="0" smtClean="0"/>
              <a:t>  </a:t>
            </a: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Binomial</a:t>
            </a:r>
          </a:p>
          <a:p>
            <a:r>
              <a:rPr lang="en-IN" b="1" dirty="0"/>
              <a:t>Normal</a:t>
            </a:r>
          </a:p>
          <a:p>
            <a:endParaRPr lang="en-IN" b="1" dirty="0" smtClean="0"/>
          </a:p>
          <a:p>
            <a:r>
              <a:rPr lang="en-IN" dirty="0" smtClean="0"/>
              <a:t>Poisson’s </a:t>
            </a:r>
          </a:p>
          <a:p>
            <a:r>
              <a:rPr lang="en-IN" dirty="0" smtClean="0"/>
              <a:t>Exponential</a:t>
            </a:r>
          </a:p>
          <a:p>
            <a:r>
              <a:rPr lang="en-IN" dirty="0" smtClean="0"/>
              <a:t>. . . . And many more.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52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a variable can take a value between 0 to 100. </a:t>
            </a:r>
          </a:p>
          <a:p>
            <a:r>
              <a:rPr lang="en-IN" dirty="0" smtClean="0"/>
              <a:t>All possible values have an equal probability of occurring.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6" y="3186303"/>
            <a:ext cx="5569673" cy="3125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679" y="2743980"/>
            <a:ext cx="5748315" cy="35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Bernoulli’s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152835"/>
          </a:xfrm>
        </p:spPr>
        <p:txBody>
          <a:bodyPr>
            <a:normAutofit/>
          </a:bodyPr>
          <a:lstStyle/>
          <a:p>
            <a:r>
              <a:rPr lang="en-US" dirty="0"/>
              <a:t>The Bernoulli distribution represents the success or failure of a single Bernoulli trial. </a:t>
            </a:r>
          </a:p>
          <a:p>
            <a:r>
              <a:rPr lang="en-US" dirty="0" smtClean="0"/>
              <a:t>A Trial </a:t>
            </a:r>
            <a:r>
              <a:rPr lang="en-US" dirty="0"/>
              <a:t>result in 0 / </a:t>
            </a:r>
            <a:r>
              <a:rPr lang="en-US" dirty="0" smtClean="0"/>
              <a:t>1 outcome.  </a:t>
            </a:r>
          </a:p>
          <a:p>
            <a:r>
              <a:rPr lang="en-US" dirty="0" smtClean="0"/>
              <a:t>    Success or 1 = “event”         (P = p)  </a:t>
            </a:r>
          </a:p>
          <a:p>
            <a:r>
              <a:rPr lang="en-US" dirty="0" smtClean="0"/>
              <a:t>    Failure  or  0 = “non event” (Q = 1 – p)</a:t>
            </a:r>
          </a:p>
          <a:p>
            <a:endParaRPr lang="en-US" dirty="0" smtClean="0"/>
          </a:p>
          <a:p>
            <a:r>
              <a:rPr lang="en-US" dirty="0" smtClean="0"/>
              <a:t>3 Types of Bernoulli’s Distribution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Geometric</a:t>
            </a:r>
          </a:p>
          <a:p>
            <a:pPr lvl="1"/>
            <a:r>
              <a:rPr lang="en-US" dirty="0" smtClean="0"/>
              <a:t>Pascal’s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5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Probability and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Probability and probability distributions, </a:t>
            </a:r>
          </a:p>
          <a:p>
            <a:r>
              <a:rPr lang="en-IN" dirty="0" smtClean="0"/>
              <a:t>Hypothesis testing and confidence intervals, </a:t>
            </a:r>
          </a:p>
          <a:p>
            <a:r>
              <a:rPr lang="en-IN" dirty="0" smtClean="0"/>
              <a:t>Parametric Tests</a:t>
            </a:r>
          </a:p>
          <a:p>
            <a:pPr lvl="1"/>
            <a:r>
              <a:rPr lang="en-IN" dirty="0" smtClean="0"/>
              <a:t>Single/Multivariate data analysis techniques, </a:t>
            </a:r>
          </a:p>
          <a:p>
            <a:pPr lvl="1"/>
            <a:r>
              <a:rPr lang="en-IN" dirty="0" smtClean="0"/>
              <a:t>Pearson Correlation, Z-Test, t-Test, ANOVA </a:t>
            </a:r>
          </a:p>
          <a:p>
            <a:r>
              <a:rPr lang="en-IN" dirty="0"/>
              <a:t>N</a:t>
            </a:r>
            <a:r>
              <a:rPr lang="en-IN" dirty="0" smtClean="0"/>
              <a:t>on-parametric tests</a:t>
            </a:r>
          </a:p>
          <a:p>
            <a:pPr lvl="1"/>
            <a:r>
              <a:rPr lang="en-IN" dirty="0" smtClean="0"/>
              <a:t>Spearman’s correlation,  </a:t>
            </a:r>
          </a:p>
          <a:p>
            <a:pPr lvl="1"/>
            <a:r>
              <a:rPr lang="en-IN" dirty="0" smtClean="0"/>
              <a:t>Chi-squared,  Mann-Whitney,  </a:t>
            </a:r>
            <a:r>
              <a:rPr lang="en-IN" dirty="0" err="1" smtClean="0"/>
              <a:t>Kruskal</a:t>
            </a:r>
            <a:r>
              <a:rPr lang="en-IN" dirty="0" smtClean="0"/>
              <a:t>-Wallis Tests. </a:t>
            </a:r>
          </a:p>
          <a:p>
            <a:r>
              <a:rPr lang="en-IN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810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Bernoulli:  Binomial </a:t>
            </a:r>
            <a:r>
              <a:rPr lang="en-US" b="1" dirty="0"/>
              <a:t>Distribution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13"/>
            <a:ext cx="10515600" cy="41422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each Trial in INDEPENDENT: (same </a:t>
            </a:r>
            <a:r>
              <a:rPr lang="en-US" dirty="0" smtClean="0"/>
              <a:t>probability):</a:t>
            </a:r>
          </a:p>
          <a:p>
            <a:r>
              <a:rPr lang="en-US" dirty="0"/>
              <a:t>The Binomial Distribution represents the </a:t>
            </a:r>
            <a:r>
              <a:rPr lang="en-US" b="1" dirty="0"/>
              <a:t>number of successes and failures in n independent Bernoulli trials</a:t>
            </a:r>
            <a:r>
              <a:rPr lang="en-US" dirty="0"/>
              <a:t> for some given value of n. ... </a:t>
            </a:r>
            <a:endParaRPr lang="en-US" dirty="0" smtClean="0"/>
          </a:p>
          <a:p>
            <a:pPr lvl="1"/>
            <a:r>
              <a:rPr lang="en-US" dirty="0" smtClean="0"/>
              <a:t>Example:: number </a:t>
            </a:r>
            <a:r>
              <a:rPr lang="en-US" dirty="0"/>
              <a:t>of heads obtained in tossing a coin n times.</a:t>
            </a:r>
          </a:p>
          <a:p>
            <a:pPr lvl="1"/>
            <a:r>
              <a:rPr lang="en-US" dirty="0" smtClean="0"/>
              <a:t>Prob. </a:t>
            </a:r>
            <a:r>
              <a:rPr lang="en-US" dirty="0"/>
              <a:t>p and 1-p for </a:t>
            </a:r>
            <a:r>
              <a:rPr lang="en-US" dirty="0" err="1"/>
              <a:t>Succ</a:t>
            </a:r>
            <a:r>
              <a:rPr lang="en-US" dirty="0"/>
              <a:t>/Fail.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(X) </a:t>
            </a:r>
            <a:r>
              <a:rPr lang="en-US" dirty="0"/>
              <a:t>= p.(1-p</a:t>
            </a:r>
            <a:r>
              <a:rPr lang="en-US" dirty="0" smtClean="0"/>
              <a:t>) = </a:t>
            </a:r>
            <a:r>
              <a:rPr lang="en-US" dirty="0" err="1" smtClean="0"/>
              <a:t>p.q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(S)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n.Var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  =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npq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npq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10,  then the binomial distribution is a good approximation of the normal distribution.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 smtClean="0"/>
              <a:t>P( x successes, n trials, p </a:t>
            </a:r>
            <a:r>
              <a:rPr lang="en-US" dirty="0" err="1" smtClean="0"/>
              <a:t>prob</a:t>
            </a:r>
            <a:r>
              <a:rPr lang="en-US" dirty="0" smtClean="0"/>
              <a:t> ) </a:t>
            </a:r>
            <a:r>
              <a:rPr lang="en-IN" dirty="0"/>
              <a:t> </a:t>
            </a:r>
            <a:r>
              <a:rPr lang="en-IN" sz="3300" dirty="0">
                <a:solidFill>
                  <a:srgbClr val="C00000"/>
                </a:solidFill>
              </a:rPr>
              <a:t>P(X= x) =</a:t>
            </a:r>
            <a:r>
              <a:rPr lang="en-IN" sz="2100" dirty="0"/>
              <a:t> </a:t>
            </a:r>
            <a:r>
              <a:rPr lang="en-IN" sz="3800" b="1" baseline="30000" dirty="0" err="1" smtClean="0">
                <a:solidFill>
                  <a:srgbClr val="C00000"/>
                </a:solidFill>
              </a:rPr>
              <a:t>n</a:t>
            </a:r>
            <a:r>
              <a:rPr lang="en-IN" sz="3800" b="1" dirty="0" err="1" smtClean="0">
                <a:solidFill>
                  <a:srgbClr val="C00000"/>
                </a:solidFill>
              </a:rPr>
              <a:t>C</a:t>
            </a:r>
            <a:r>
              <a:rPr lang="en-IN" sz="3800" b="1" baseline="-25000" dirty="0" err="1" smtClean="0">
                <a:solidFill>
                  <a:srgbClr val="C00000"/>
                </a:solidFill>
              </a:rPr>
              <a:t>x</a:t>
            </a:r>
            <a:r>
              <a:rPr lang="en-IN" sz="3800" b="1" dirty="0" smtClean="0">
                <a:solidFill>
                  <a:srgbClr val="C00000"/>
                </a:solidFill>
              </a:rPr>
              <a:t> . </a:t>
            </a:r>
            <a:r>
              <a:rPr lang="en-IN" sz="3800" b="1" dirty="0" err="1" smtClean="0">
                <a:solidFill>
                  <a:srgbClr val="C00000"/>
                </a:solidFill>
              </a:rPr>
              <a:t>p</a:t>
            </a:r>
            <a:r>
              <a:rPr lang="en-IN" sz="3800" b="1" baseline="30000" dirty="0" err="1" smtClean="0">
                <a:solidFill>
                  <a:srgbClr val="C00000"/>
                </a:solidFill>
              </a:rPr>
              <a:t>x</a:t>
            </a:r>
            <a:r>
              <a:rPr lang="en-IN" sz="3800" b="1" baseline="30000" dirty="0" smtClean="0">
                <a:solidFill>
                  <a:srgbClr val="C00000"/>
                </a:solidFill>
              </a:rPr>
              <a:t> </a:t>
            </a:r>
            <a:r>
              <a:rPr lang="en-IN" sz="3800" b="1" dirty="0" smtClean="0">
                <a:solidFill>
                  <a:srgbClr val="C00000"/>
                </a:solidFill>
              </a:rPr>
              <a:t> . </a:t>
            </a:r>
            <a:r>
              <a:rPr lang="en-IN" sz="3800" b="1" dirty="0" err="1" smtClean="0">
                <a:solidFill>
                  <a:srgbClr val="C00000"/>
                </a:solidFill>
              </a:rPr>
              <a:t>q</a:t>
            </a:r>
            <a:r>
              <a:rPr lang="en-IN" sz="3800" b="1" baseline="30000" dirty="0" err="1" smtClean="0">
                <a:solidFill>
                  <a:srgbClr val="C00000"/>
                </a:solidFill>
              </a:rPr>
              <a:t>n</a:t>
            </a:r>
            <a:r>
              <a:rPr lang="en-IN" sz="3800" b="1" baseline="30000" dirty="0" smtClean="0">
                <a:solidFill>
                  <a:srgbClr val="C00000"/>
                </a:solidFill>
              </a:rPr>
              <a:t>-x</a:t>
            </a:r>
          </a:p>
          <a:p>
            <a:pPr lvl="1"/>
            <a:r>
              <a:rPr lang="en-US" dirty="0" smtClean="0"/>
              <a:t>10C</a:t>
            </a:r>
            <a:r>
              <a:rPr lang="en-US" baseline="-25000" dirty="0" smtClean="0"/>
              <a:t>3</a:t>
            </a:r>
            <a:r>
              <a:rPr lang="en-US" dirty="0" smtClean="0"/>
              <a:t> . (1/3) </a:t>
            </a:r>
            <a:r>
              <a:rPr lang="en-US" baseline="30000" dirty="0" smtClean="0"/>
              <a:t>3</a:t>
            </a:r>
            <a:r>
              <a:rPr lang="en-US" dirty="0" smtClean="0"/>
              <a:t> . (1 – 1/3) </a:t>
            </a:r>
            <a:r>
              <a:rPr lang="en-US" baseline="30000" dirty="0" smtClean="0"/>
              <a:t>(10-3)</a:t>
            </a:r>
          </a:p>
          <a:p>
            <a:pPr lvl="1"/>
            <a:r>
              <a:rPr lang="en-US" dirty="0" smtClean="0"/>
              <a:t>.. . . . 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9788" y="5400715"/>
            <a:ext cx="11141463" cy="1201118"/>
            <a:chOff x="612648" y="4975845"/>
            <a:chExt cx="11141463" cy="12011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12648" y="6176963"/>
              <a:ext cx="1030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38200" y="5833872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630680" y="5833872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23160" y="5833872"/>
              <a:ext cx="396240" cy="3430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609844" y="5833872"/>
              <a:ext cx="396240" cy="3430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329172" y="5819963"/>
              <a:ext cx="396240" cy="3430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15640" y="5819966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098036" y="5819965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890516" y="5819964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146798" y="5806438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085582" y="5833872"/>
              <a:ext cx="396240" cy="3430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83590" y="4975845"/>
              <a:ext cx="30705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Roll dice. Success =&gt; Get 1 or 2</a:t>
              </a:r>
            </a:p>
            <a:p>
              <a:r>
                <a:rPr lang="en-IN" sz="1400" i="1" dirty="0" smtClean="0"/>
                <a:t>N trials = 10</a:t>
              </a:r>
            </a:p>
            <a:p>
              <a:r>
                <a:rPr lang="en-IN" sz="1400" i="1" dirty="0" smtClean="0"/>
                <a:t>X successes = 3</a:t>
              </a:r>
            </a:p>
            <a:p>
              <a:r>
                <a:rPr lang="en-IN" sz="1400" i="1" dirty="0" smtClean="0"/>
                <a:t>P(1 or 2) = 2/6 = 1/3</a:t>
              </a:r>
              <a:endParaRPr lang="en-IN" sz="1400" i="1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65" y="4034924"/>
            <a:ext cx="37528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Binomial Distribution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835658"/>
            <a:ext cx="7236905" cy="41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5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5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Bernoulli: Geometric </a:t>
            </a:r>
            <a:r>
              <a:rPr lang="en-US" b="1" dirty="0" smtClean="0"/>
              <a:t>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541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Binomial: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  N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trials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what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x successes.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/>
              <a:t>Geometric</a:t>
            </a:r>
            <a:r>
              <a:rPr lang="en-US" dirty="0"/>
              <a:t>: How many </a:t>
            </a:r>
            <a:r>
              <a:rPr lang="en-US" dirty="0">
                <a:solidFill>
                  <a:srgbClr val="FF0000"/>
                </a:solidFill>
              </a:rPr>
              <a:t>trials</a:t>
            </a:r>
            <a:r>
              <a:rPr lang="en-US" dirty="0"/>
              <a:t> needed for that </a:t>
            </a:r>
            <a:r>
              <a:rPr lang="en-US" dirty="0" smtClean="0">
                <a:solidFill>
                  <a:srgbClr val="FF0000"/>
                </a:solidFill>
              </a:rPr>
              <a:t>very 1st </a:t>
            </a:r>
            <a:r>
              <a:rPr lang="en-US" dirty="0">
                <a:solidFill>
                  <a:srgbClr val="FF0000"/>
                </a:solidFill>
              </a:rPr>
              <a:t>success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Prob. </a:t>
            </a:r>
            <a:r>
              <a:rPr lang="en-US" dirty="0"/>
              <a:t>of event </a:t>
            </a:r>
            <a:r>
              <a:rPr lang="en-US" dirty="0" smtClean="0"/>
              <a:t>occurring </a:t>
            </a:r>
            <a:r>
              <a:rPr lang="en-US" dirty="0"/>
              <a:t>at/after/before "x"  trials</a:t>
            </a:r>
          </a:p>
          <a:p>
            <a:pPr lvl="1"/>
            <a:r>
              <a:rPr lang="en-US" dirty="0" smtClean="0"/>
              <a:t>Mean # of trials </a:t>
            </a:r>
            <a:r>
              <a:rPr lang="en-US" dirty="0"/>
              <a:t>= 1 / p</a:t>
            </a:r>
          </a:p>
          <a:p>
            <a:pPr lvl="1"/>
            <a:r>
              <a:rPr lang="en-US" dirty="0"/>
              <a:t>P(X=x</a:t>
            </a:r>
            <a:r>
              <a:rPr lang="en-US" dirty="0" smtClean="0"/>
              <a:t>) = </a:t>
            </a:r>
            <a:r>
              <a:rPr lang="en-US" dirty="0" err="1" smtClean="0"/>
              <a:t>prob</a:t>
            </a:r>
            <a:r>
              <a:rPr lang="en-US" dirty="0" smtClean="0"/>
              <a:t> I get success in x trials </a:t>
            </a:r>
            <a:r>
              <a:rPr lang="en-US" dirty="0"/>
              <a:t>= </a:t>
            </a:r>
            <a:r>
              <a:rPr lang="en-US" dirty="0" err="1" smtClean="0"/>
              <a:t>q.q.q.q.q.p</a:t>
            </a:r>
            <a:r>
              <a:rPr lang="en-US" dirty="0" smtClean="0"/>
              <a:t> =  </a:t>
            </a:r>
            <a:r>
              <a:rPr lang="en-US" b="1" dirty="0" smtClean="0"/>
              <a:t>q</a:t>
            </a:r>
            <a:r>
              <a:rPr lang="en-US" b="1" baseline="30000" dirty="0" smtClean="0"/>
              <a:t>(x-1</a:t>
            </a:r>
            <a:r>
              <a:rPr lang="en-US" b="1" baseline="30000" dirty="0"/>
              <a:t>) </a:t>
            </a:r>
            <a:r>
              <a:rPr lang="en-US" b="1" dirty="0"/>
              <a:t>. p</a:t>
            </a:r>
          </a:p>
          <a:p>
            <a:pPr lvl="1"/>
            <a:r>
              <a:rPr lang="en-US" dirty="0"/>
              <a:t>P(X &gt; x) </a:t>
            </a:r>
            <a:r>
              <a:rPr lang="en-US" dirty="0" smtClean="0"/>
              <a:t>= </a:t>
            </a:r>
            <a:r>
              <a:rPr lang="en-US" dirty="0" err="1" smtClean="0"/>
              <a:t>prob</a:t>
            </a:r>
            <a:r>
              <a:rPr lang="en-US" dirty="0" smtClean="0"/>
              <a:t> the number of trials for 1</a:t>
            </a:r>
            <a:r>
              <a:rPr lang="en-US" baseline="30000" dirty="0" smtClean="0"/>
              <a:t>st</a:t>
            </a:r>
            <a:r>
              <a:rPr lang="en-US" dirty="0" smtClean="0"/>
              <a:t> success &gt; x trials  = </a:t>
            </a:r>
            <a:r>
              <a:rPr lang="en-US" b="1" dirty="0" err="1" smtClean="0"/>
              <a:t>q^x</a:t>
            </a:r>
            <a:endParaRPr lang="en-US" b="1" dirty="0" smtClean="0"/>
          </a:p>
          <a:p>
            <a:pPr lvl="1"/>
            <a:r>
              <a:rPr lang="en-US" dirty="0" smtClean="0"/>
              <a:t>P(X </a:t>
            </a:r>
            <a:r>
              <a:rPr lang="en-US" dirty="0"/>
              <a:t>&lt;= x) = </a:t>
            </a:r>
            <a:r>
              <a:rPr lang="en-US" b="1" dirty="0"/>
              <a:t>1 - </a:t>
            </a:r>
            <a:r>
              <a:rPr lang="en-US" b="1" dirty="0" err="1"/>
              <a:t>q^x</a:t>
            </a:r>
            <a:endParaRPr lang="en-IN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599598" y="1276285"/>
            <a:ext cx="28237" cy="34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73671" y="15368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180521" y="825348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P(X &gt; x) = </a:t>
            </a:r>
          </a:p>
          <a:p>
            <a:r>
              <a:rPr lang="en-IN" sz="1200" dirty="0" err="1" smtClean="0"/>
              <a:t>q.q.q.q</a:t>
            </a:r>
            <a:r>
              <a:rPr lang="en-IN" sz="1200" dirty="0" smtClean="0"/>
              <a:t>…. q</a:t>
            </a:r>
          </a:p>
          <a:p>
            <a:r>
              <a:rPr lang="en-IN" sz="1200" dirty="0" smtClean="0"/>
              <a:t>= </a:t>
            </a:r>
            <a:r>
              <a:rPr lang="en-IN" sz="1200" dirty="0" err="1" smtClean="0"/>
              <a:t>q^x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17738" y="88264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P(X &lt;= x)</a:t>
            </a:r>
          </a:p>
          <a:p>
            <a:r>
              <a:rPr lang="en-IN" sz="1400" dirty="0" smtClean="0"/>
              <a:t>= 1 – </a:t>
            </a:r>
            <a:r>
              <a:rPr lang="en-IN" sz="1400" dirty="0" err="1" smtClean="0"/>
              <a:t>q^x</a:t>
            </a:r>
            <a:endParaRPr lang="en-IN" sz="1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459951" y="1507368"/>
            <a:ext cx="5500077" cy="21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49801" y="1587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X+1</a:t>
            </a:r>
            <a:endParaRPr lang="en-IN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05371" y="1262526"/>
            <a:ext cx="26670" cy="326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79455" y="1287990"/>
            <a:ext cx="17968" cy="41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73553" y="1287990"/>
            <a:ext cx="18000" cy="41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84720" y="1287990"/>
            <a:ext cx="10059" cy="39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16927" y="1287990"/>
            <a:ext cx="1" cy="39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85455" y="164910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   1   2   ..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2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Geometric Distribution</a:t>
            </a:r>
            <a:br>
              <a:rPr lang="en-IN" dirty="0" smtClean="0"/>
            </a:br>
            <a:r>
              <a:rPr lang="en-IN" sz="2700" dirty="0" smtClean="0"/>
              <a:t>- Greater the probability, lesser number of trials (x)  are needed for success. </a:t>
            </a:r>
            <a:endParaRPr lang="en-IN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580"/>
          <a:stretch/>
        </p:blipFill>
        <p:spPr>
          <a:xfrm>
            <a:off x="3060489" y="2008259"/>
            <a:ext cx="3842017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3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Bernoulli: </a:t>
            </a:r>
            <a:r>
              <a:rPr lang="en-IN" dirty="0" smtClean="0"/>
              <a:t>Pascal’s Distribution </a:t>
            </a:r>
            <a:br>
              <a:rPr lang="en-IN" dirty="0" smtClean="0"/>
            </a:br>
            <a:r>
              <a:rPr lang="en-IN" sz="2800" dirty="0" smtClean="0"/>
              <a:t>(</a:t>
            </a:r>
            <a:r>
              <a:rPr lang="en-IN" sz="2800" dirty="0" err="1" smtClean="0"/>
              <a:t>a.k.a</a:t>
            </a:r>
            <a:r>
              <a:rPr lang="en-IN" sz="2800" dirty="0" smtClean="0"/>
              <a:t> Negative Binomial Distribution)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Binomial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In “n” trials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what is the probability of x successes ? </a:t>
            </a:r>
          </a:p>
          <a:p>
            <a:r>
              <a:rPr lang="en-IN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Geometic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 How many trials needed for 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IN" b="1" baseline="30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st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success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?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Pascal’s   How many trials needed for </a:t>
            </a:r>
            <a:r>
              <a:rPr lang="en-I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“k” successes </a:t>
            </a:r>
            <a:r>
              <a:rPr lang="en-IN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12" t="27973" r="9204" b="24122"/>
          <a:stretch/>
        </p:blipFill>
        <p:spPr>
          <a:xfrm>
            <a:off x="396510" y="3495758"/>
            <a:ext cx="10495370" cy="3285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2257678" y="3293458"/>
            <a:ext cx="1642683" cy="380326"/>
          </a:xfrm>
          <a:prstGeom prst="wedgeRoundRectCallout">
            <a:avLst>
              <a:gd name="adj1" fmla="val 23502"/>
              <a:gd name="adj2" fmla="val 132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No. of trials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04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5743" cy="4351338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Poisson’s distribution:</a:t>
            </a:r>
          </a:p>
          <a:p>
            <a:pPr lvl="1"/>
            <a:r>
              <a:rPr lang="en-US" sz="1600" dirty="0"/>
              <a:t>It gives the probability of an event happening a </a:t>
            </a:r>
            <a:r>
              <a:rPr lang="en-US" sz="1600" b="1" dirty="0"/>
              <a:t>certain number of times (k) </a:t>
            </a:r>
            <a:r>
              <a:rPr lang="en-US" sz="1600" dirty="0"/>
              <a:t>within a given interval of time or space. The Poisson distribution has only one parameter, λ (lambda), which is the mean number of </a:t>
            </a:r>
            <a:r>
              <a:rPr lang="en-US" sz="1600" dirty="0" smtClean="0"/>
              <a:t>events / time.</a:t>
            </a:r>
          </a:p>
          <a:p>
            <a:pPr lvl="1"/>
            <a:r>
              <a:rPr lang="en-US" sz="1600" dirty="0"/>
              <a:t>λ </a:t>
            </a:r>
            <a:r>
              <a:rPr lang="en-US" sz="1600" dirty="0" smtClean="0"/>
              <a:t>= 2 times/day solar-flare.  In one hour, what is prob. of getting “x” solar flares?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The exponential </a:t>
            </a:r>
            <a:r>
              <a:rPr lang="en-US" sz="1800" b="1" dirty="0" smtClean="0"/>
              <a:t>distribution</a:t>
            </a:r>
            <a:r>
              <a:rPr lang="en-US" sz="1800" dirty="0" smtClean="0"/>
              <a:t>:: 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continuous probability distribution that often concerns the amount of time until some specific event happens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λ = 10 </a:t>
            </a:r>
            <a:r>
              <a:rPr lang="en-US" sz="1600" dirty="0" smtClean="0"/>
              <a:t>customers/min.  Event = 1000 customers.  How much time will it take to reach 1000 customers.   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607" y="4130861"/>
            <a:ext cx="2593564" cy="2267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259" y="1027906"/>
            <a:ext cx="3095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Normal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646"/>
            <a:ext cx="10515600" cy="4801317"/>
          </a:xfrm>
        </p:spPr>
        <p:txBody>
          <a:bodyPr/>
          <a:lstStyle/>
          <a:p>
            <a:r>
              <a:rPr lang="en-IN" dirty="0" smtClean="0"/>
              <a:t>Most variables in nature follow normal distribution.</a:t>
            </a:r>
          </a:p>
          <a:p>
            <a:pPr lvl="1"/>
            <a:r>
              <a:rPr lang="en-IN" dirty="0" smtClean="0"/>
              <a:t>Height, weight, </a:t>
            </a:r>
            <a:r>
              <a:rPr lang="en-IN" dirty="0" err="1" smtClean="0"/>
              <a:t>bp</a:t>
            </a:r>
            <a:r>
              <a:rPr lang="en-IN" dirty="0" smtClean="0"/>
              <a:t>,  speed of cars on road, profits, …  …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27" y="2970131"/>
            <a:ext cx="6217337" cy="29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5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Z-Score for a particular “x” value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6" y="1082186"/>
            <a:ext cx="5035317" cy="2685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9532" y="39044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1920913" y="3057125"/>
            <a:ext cx="20645" cy="84733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97" y="1311656"/>
            <a:ext cx="1533525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426" y="2129741"/>
            <a:ext cx="2446232" cy="10897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23604" y="2545845"/>
            <a:ext cx="326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Z-score represents the CDF value</a:t>
            </a:r>
          </a:p>
          <a:p>
            <a:r>
              <a:rPr lang="en-IN" dirty="0" smtClean="0"/>
              <a:t>= prob. of that x happening.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79" y="3904456"/>
            <a:ext cx="3219450" cy="173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8248" y="4096185"/>
            <a:ext cx="4910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Assume </a:t>
            </a:r>
            <a:r>
              <a:rPr lang="en-US" sz="1400" b="1" dirty="0" smtClean="0"/>
              <a:t>Z-score =  -3.22</a:t>
            </a:r>
          </a:p>
          <a:p>
            <a:r>
              <a:rPr lang="en-US" sz="1400" dirty="0" smtClean="0"/>
              <a:t>Look at z-table for row with -3.2 and for the 0.02 column</a:t>
            </a:r>
          </a:p>
          <a:p>
            <a:r>
              <a:rPr lang="en-US" sz="1400" dirty="0" smtClean="0"/>
              <a:t>The entry for this gives the Probability of that z-score happening.</a:t>
            </a:r>
          </a:p>
          <a:p>
            <a:r>
              <a:rPr lang="en-US" sz="1400" dirty="0" smtClean="0"/>
              <a:t>In this case … 0.0006 or </a:t>
            </a:r>
            <a:r>
              <a:rPr lang="en-US" sz="1400" b="1" dirty="0" smtClean="0"/>
              <a:t>0.06%. 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10118221" y="4700187"/>
            <a:ext cx="512748" cy="239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23604" y="4700187"/>
            <a:ext cx="521293" cy="239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28611" y="4012656"/>
            <a:ext cx="521293" cy="239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3"/>
            <a:endCxn id="7" idx="2"/>
          </p:cNvCxnSpPr>
          <p:nvPr/>
        </p:nvCxnSpPr>
        <p:spPr>
          <a:xfrm>
            <a:off x="8844897" y="4819828"/>
            <a:ext cx="1273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7" idx="0"/>
          </p:cNvCxnSpPr>
          <p:nvPr/>
        </p:nvCxnSpPr>
        <p:spPr>
          <a:xfrm flipH="1">
            <a:off x="10374595" y="4251938"/>
            <a:ext cx="14663" cy="448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446264" y="4726149"/>
            <a:ext cx="3050382" cy="1201937"/>
            <a:chOff x="497681" y="4410894"/>
            <a:chExt cx="3050382" cy="1201937"/>
          </a:xfrm>
        </p:grpSpPr>
        <p:sp>
          <p:nvSpPr>
            <p:cNvPr id="20" name="Isosceles Triangle 19"/>
            <p:cNvSpPr/>
            <p:nvPr/>
          </p:nvSpPr>
          <p:spPr>
            <a:xfrm rot="15911795">
              <a:off x="684146" y="5408498"/>
              <a:ext cx="64783" cy="343883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97681" y="4410894"/>
              <a:ext cx="3050382" cy="1187425"/>
            </a:xfrm>
            <a:custGeom>
              <a:avLst/>
              <a:gdLst>
                <a:gd name="connsiteX0" fmla="*/ 0 w 3050382"/>
                <a:gd name="connsiteY0" fmla="*/ 1187425 h 1187425"/>
                <a:gd name="connsiteX1" fmla="*/ 673894 w 3050382"/>
                <a:gd name="connsiteY1" fmla="*/ 1056456 h 1187425"/>
                <a:gd name="connsiteX2" fmla="*/ 1050132 w 3050382"/>
                <a:gd name="connsiteY2" fmla="*/ 930250 h 1187425"/>
                <a:gd name="connsiteX3" fmla="*/ 1645444 w 3050382"/>
                <a:gd name="connsiteY3" fmla="*/ 180156 h 1187425"/>
                <a:gd name="connsiteX4" fmla="*/ 1862138 w 3050382"/>
                <a:gd name="connsiteY4" fmla="*/ 37281 h 1187425"/>
                <a:gd name="connsiteX5" fmla="*/ 2293144 w 3050382"/>
                <a:gd name="connsiteY5" fmla="*/ 723081 h 1187425"/>
                <a:gd name="connsiteX6" fmla="*/ 2512219 w 3050382"/>
                <a:gd name="connsiteY6" fmla="*/ 1035025 h 1187425"/>
                <a:gd name="connsiteX7" fmla="*/ 3050382 w 3050382"/>
                <a:gd name="connsiteY7" fmla="*/ 1170756 h 118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0382" h="1187425">
                  <a:moveTo>
                    <a:pt x="0" y="1187425"/>
                  </a:moveTo>
                  <a:cubicBezTo>
                    <a:pt x="249436" y="1143371"/>
                    <a:pt x="498872" y="1099318"/>
                    <a:pt x="673894" y="1056456"/>
                  </a:cubicBezTo>
                  <a:cubicBezTo>
                    <a:pt x="848916" y="1013593"/>
                    <a:pt x="888207" y="1076300"/>
                    <a:pt x="1050132" y="930250"/>
                  </a:cubicBezTo>
                  <a:cubicBezTo>
                    <a:pt x="1212057" y="784200"/>
                    <a:pt x="1510110" y="328984"/>
                    <a:pt x="1645444" y="180156"/>
                  </a:cubicBezTo>
                  <a:cubicBezTo>
                    <a:pt x="1780778" y="31328"/>
                    <a:pt x="1754188" y="-53206"/>
                    <a:pt x="1862138" y="37281"/>
                  </a:cubicBezTo>
                  <a:cubicBezTo>
                    <a:pt x="1970088" y="127768"/>
                    <a:pt x="2184797" y="556790"/>
                    <a:pt x="2293144" y="723081"/>
                  </a:cubicBezTo>
                  <a:cubicBezTo>
                    <a:pt x="2401491" y="889372"/>
                    <a:pt x="2386013" y="960413"/>
                    <a:pt x="2512219" y="1035025"/>
                  </a:cubicBezTo>
                  <a:cubicBezTo>
                    <a:pt x="2638425" y="1109637"/>
                    <a:pt x="2960688" y="1148928"/>
                    <a:pt x="3050382" y="11707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1709159" y="6242071"/>
            <a:ext cx="4375447" cy="550896"/>
          </a:xfrm>
          <a:prstGeom prst="wedgeRectCallout">
            <a:avLst>
              <a:gd name="adj1" fmla="val -47186"/>
              <a:gd name="adj2" fmla="val -10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Z-score for some data item  =  -3.22</a:t>
            </a:r>
          </a:p>
          <a:p>
            <a:pPr algn="ctr"/>
            <a:r>
              <a:rPr lang="en-US" sz="1200" dirty="0" smtClean="0"/>
              <a:t>Probability of item being this far-off from mean = 0.06%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893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9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Z-Score for a sample </a:t>
            </a:r>
            <a:r>
              <a:rPr lang="en-IN" dirty="0"/>
              <a:t>mean (Standard Error)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19" y="1443754"/>
            <a:ext cx="3733800" cy="12192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679731" y="2281706"/>
            <a:ext cx="7153359" cy="1327342"/>
          </a:xfrm>
          <a:custGeom>
            <a:avLst/>
            <a:gdLst>
              <a:gd name="connsiteX0" fmla="*/ 0 w 7153359"/>
              <a:gd name="connsiteY0" fmla="*/ 1197869 h 1327342"/>
              <a:gd name="connsiteX1" fmla="*/ 1383738 w 7153359"/>
              <a:gd name="connsiteY1" fmla="*/ 1189777 h 1327342"/>
              <a:gd name="connsiteX2" fmla="*/ 2484255 w 7153359"/>
              <a:gd name="connsiteY2" fmla="*/ 501954 h 1327342"/>
              <a:gd name="connsiteX3" fmla="*/ 3511943 w 7153359"/>
              <a:gd name="connsiteY3" fmla="*/ 248 h 1327342"/>
              <a:gd name="connsiteX4" fmla="*/ 4798577 w 7153359"/>
              <a:gd name="connsiteY4" fmla="*/ 445310 h 1327342"/>
              <a:gd name="connsiteX5" fmla="*/ 5769621 w 7153359"/>
              <a:gd name="connsiteY5" fmla="*/ 1157409 h 1327342"/>
              <a:gd name="connsiteX6" fmla="*/ 7153359 w 7153359"/>
              <a:gd name="connsiteY6" fmla="*/ 1327342 h 13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3359" h="1327342">
                <a:moveTo>
                  <a:pt x="0" y="1197869"/>
                </a:moveTo>
                <a:cubicBezTo>
                  <a:pt x="484848" y="1251816"/>
                  <a:pt x="969696" y="1305763"/>
                  <a:pt x="1383738" y="1189777"/>
                </a:cubicBezTo>
                <a:cubicBezTo>
                  <a:pt x="1797780" y="1073791"/>
                  <a:pt x="2129554" y="700209"/>
                  <a:pt x="2484255" y="501954"/>
                </a:cubicBezTo>
                <a:cubicBezTo>
                  <a:pt x="2838956" y="303699"/>
                  <a:pt x="3126223" y="9689"/>
                  <a:pt x="3511943" y="248"/>
                </a:cubicBezTo>
                <a:cubicBezTo>
                  <a:pt x="3897663" y="-9193"/>
                  <a:pt x="4422297" y="252450"/>
                  <a:pt x="4798577" y="445310"/>
                </a:cubicBezTo>
                <a:cubicBezTo>
                  <a:pt x="5174857" y="638170"/>
                  <a:pt x="5377157" y="1010404"/>
                  <a:pt x="5769621" y="1157409"/>
                </a:cubicBezTo>
                <a:cubicBezTo>
                  <a:pt x="6162085" y="1304414"/>
                  <a:pt x="6657722" y="1315878"/>
                  <a:pt x="7153359" y="1327342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561894" y="3660663"/>
            <a:ext cx="7695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647" y="3656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9" name="Freeform 8"/>
          <p:cNvSpPr/>
          <p:nvPr/>
        </p:nvSpPr>
        <p:spPr>
          <a:xfrm>
            <a:off x="1917812" y="2969791"/>
            <a:ext cx="2994053" cy="639257"/>
          </a:xfrm>
          <a:custGeom>
            <a:avLst/>
            <a:gdLst>
              <a:gd name="connsiteX0" fmla="*/ 0 w 2994053"/>
              <a:gd name="connsiteY0" fmla="*/ 722204 h 795033"/>
              <a:gd name="connsiteX1" fmla="*/ 590719 w 2994053"/>
              <a:gd name="connsiteY1" fmla="*/ 657468 h 795033"/>
              <a:gd name="connsiteX2" fmla="*/ 1205714 w 2994053"/>
              <a:gd name="connsiteY2" fmla="*/ 123394 h 795033"/>
              <a:gd name="connsiteX3" fmla="*/ 1634592 w 2994053"/>
              <a:gd name="connsiteY3" fmla="*/ 26289 h 795033"/>
              <a:gd name="connsiteX4" fmla="*/ 2079653 w 2994053"/>
              <a:gd name="connsiteY4" fmla="*/ 495627 h 795033"/>
              <a:gd name="connsiteX5" fmla="*/ 2613728 w 2994053"/>
              <a:gd name="connsiteY5" fmla="*/ 730296 h 795033"/>
              <a:gd name="connsiteX6" fmla="*/ 2994053 w 2994053"/>
              <a:gd name="connsiteY6" fmla="*/ 795033 h 79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4053" h="795033">
                <a:moveTo>
                  <a:pt x="0" y="722204"/>
                </a:moveTo>
                <a:cubicBezTo>
                  <a:pt x="194883" y="739737"/>
                  <a:pt x="389767" y="757270"/>
                  <a:pt x="590719" y="657468"/>
                </a:cubicBezTo>
                <a:cubicBezTo>
                  <a:pt x="791671" y="557666"/>
                  <a:pt x="1031735" y="228590"/>
                  <a:pt x="1205714" y="123394"/>
                </a:cubicBezTo>
                <a:cubicBezTo>
                  <a:pt x="1379693" y="18198"/>
                  <a:pt x="1488936" y="-35750"/>
                  <a:pt x="1634592" y="26289"/>
                </a:cubicBezTo>
                <a:cubicBezTo>
                  <a:pt x="1780249" y="88328"/>
                  <a:pt x="1916464" y="378293"/>
                  <a:pt x="2079653" y="495627"/>
                </a:cubicBezTo>
                <a:cubicBezTo>
                  <a:pt x="2242842" y="612961"/>
                  <a:pt x="2461328" y="680395"/>
                  <a:pt x="2613728" y="730296"/>
                </a:cubicBezTo>
                <a:cubicBezTo>
                  <a:pt x="2766128" y="780197"/>
                  <a:pt x="2880090" y="787615"/>
                  <a:pt x="2994053" y="795033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72812" y="3609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x</a:t>
            </a:r>
            <a:endParaRPr lang="en-IN" u="sn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83322" y="1963990"/>
            <a:ext cx="841572" cy="8092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009550" y="1227625"/>
            <a:ext cx="1405288" cy="567891"/>
          </a:xfrm>
          <a:prstGeom prst="wedgeRectCallout">
            <a:avLst>
              <a:gd name="adj1" fmla="val 75390"/>
              <a:gd name="adj2" fmla="val 68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Standard Error</a:t>
            </a:r>
            <a:endParaRPr lang="en-IN" dirty="0"/>
          </a:p>
        </p:txBody>
      </p:sp>
      <p:sp>
        <p:nvSpPr>
          <p:cNvPr id="15" name="Rectangular Callout 14"/>
          <p:cNvSpPr/>
          <p:nvPr/>
        </p:nvSpPr>
        <p:spPr>
          <a:xfrm>
            <a:off x="4409657" y="3952722"/>
            <a:ext cx="1405288" cy="567891"/>
          </a:xfrm>
          <a:prstGeom prst="wedgeRectCallout">
            <a:avLst>
              <a:gd name="adj1" fmla="val -62507"/>
              <a:gd name="adj2" fmla="val -95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Population mean</a:t>
            </a:r>
            <a:endParaRPr lang="en-IN" dirty="0"/>
          </a:p>
        </p:txBody>
      </p:sp>
      <p:sp>
        <p:nvSpPr>
          <p:cNvPr id="16" name="Rectangular Callout 15"/>
          <p:cNvSpPr/>
          <p:nvPr/>
        </p:nvSpPr>
        <p:spPr>
          <a:xfrm>
            <a:off x="1766337" y="3952722"/>
            <a:ext cx="1405288" cy="567891"/>
          </a:xfrm>
          <a:prstGeom prst="wedgeRectCallout">
            <a:avLst>
              <a:gd name="adj1" fmla="val 57900"/>
              <a:gd name="adj2" fmla="val -84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Sample’s mean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83322" y="2969791"/>
            <a:ext cx="16184" cy="673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8" idx="0"/>
          </p:cNvCxnSpPr>
          <p:nvPr/>
        </p:nvCxnSpPr>
        <p:spPr>
          <a:xfrm>
            <a:off x="4191674" y="2281954"/>
            <a:ext cx="33220" cy="1374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8010" y="5615271"/>
            <a:ext cx="3179603" cy="888407"/>
            <a:chOff x="529272" y="5426935"/>
            <a:chExt cx="4179461" cy="1226662"/>
          </a:xfrm>
        </p:grpSpPr>
        <p:grpSp>
          <p:nvGrpSpPr>
            <p:cNvPr id="27" name="Group 26"/>
            <p:cNvGrpSpPr/>
            <p:nvPr/>
          </p:nvGrpSpPr>
          <p:grpSpPr>
            <a:xfrm>
              <a:off x="561894" y="5426935"/>
              <a:ext cx="3727138" cy="533400"/>
              <a:chOff x="561894" y="5426935"/>
              <a:chExt cx="3727138" cy="53340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894" y="5465036"/>
                <a:ext cx="419100" cy="4572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843" y="5526948"/>
                <a:ext cx="400050" cy="33337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6007" y="5426935"/>
                <a:ext cx="1343025" cy="5334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393" y="5517246"/>
                <a:ext cx="285750" cy="39052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8149" y="5488670"/>
                <a:ext cx="390525" cy="44767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380" y="5622019"/>
                <a:ext cx="419100" cy="180975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529272" y="6120197"/>
              <a:ext cx="3727138" cy="533400"/>
              <a:chOff x="529272" y="6120197"/>
              <a:chExt cx="3727138" cy="5334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272" y="6158298"/>
                <a:ext cx="419100" cy="4572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221" y="6220210"/>
                <a:ext cx="400050" cy="33337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3385" y="6120197"/>
                <a:ext cx="1343025" cy="533400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0771" y="6210508"/>
                <a:ext cx="285750" cy="39052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5527" y="6181932"/>
                <a:ext cx="390525" cy="4476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0758" y="6315281"/>
                <a:ext cx="419100" cy="180975"/>
              </a:xfrm>
              <a:prstGeom prst="rect">
                <a:avLst/>
              </a:prstGeom>
            </p:spPr>
          </p:pic>
          <p:cxnSp>
            <p:nvCxnSpPr>
              <p:cNvPr id="38" name="Straight Connector 37"/>
              <p:cNvCxnSpPr>
                <a:stCxn id="34" idx="0"/>
                <a:endCxn id="34" idx="2"/>
              </p:cNvCxnSpPr>
              <p:nvPr/>
            </p:nvCxnSpPr>
            <p:spPr>
              <a:xfrm>
                <a:off x="2210308" y="6315281"/>
                <a:ext cx="0" cy="180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/>
            <p:cNvSpPr/>
            <p:nvPr/>
          </p:nvSpPr>
          <p:spPr>
            <a:xfrm>
              <a:off x="4529271" y="5465036"/>
              <a:ext cx="179462" cy="1135997"/>
            </a:xfrm>
            <a:prstGeom prst="righ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15197" y="5454072"/>
            <a:ext cx="610046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 we know that pop. </a:t>
            </a:r>
            <a:r>
              <a:rPr lang="en-US" sz="1600" b="1" i="1" dirty="0" smtClean="0"/>
              <a:t>u</a:t>
            </a:r>
            <a:r>
              <a:rPr lang="en-US" sz="1400" dirty="0" smtClean="0"/>
              <a:t>  (i.e., the real mean) lies somewhere between these 2 values  (for a specific z-score)</a:t>
            </a:r>
          </a:p>
          <a:p>
            <a:endParaRPr lang="en-US" sz="1400" dirty="0"/>
          </a:p>
          <a:p>
            <a:r>
              <a:rPr lang="en-US" sz="1400" dirty="0" smtClean="0"/>
              <a:t>Bigger the “n”,  the closer </a:t>
            </a:r>
            <a:r>
              <a:rPr lang="en-US" sz="1400" b="1" i="1" dirty="0" smtClean="0"/>
              <a:t>u</a:t>
            </a:r>
            <a:r>
              <a:rPr lang="en-US" sz="1400" dirty="0" smtClean="0"/>
              <a:t> is to </a:t>
            </a:r>
            <a:r>
              <a:rPr lang="en-US" sz="1400" b="1" i="1" u="sng" dirty="0" smtClean="0"/>
              <a:t>x</a:t>
            </a:r>
            <a:r>
              <a:rPr lang="en-US" sz="1400" dirty="0" smtClean="0"/>
              <a:t>.  That is, bigger samples give better estimates of </a:t>
            </a:r>
            <a:r>
              <a:rPr lang="en-US" sz="1400" b="1" i="1" dirty="0" smtClean="0"/>
              <a:t>u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741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Probability:  And rule.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1" dirty="0" smtClean="0"/>
              <a:t>P(A </a:t>
            </a:r>
            <a:r>
              <a:rPr lang="en-IN" sz="1800" b="1" dirty="0" smtClean="0">
                <a:sym typeface="Wingdings" panose="05000000000000000000" pitchFamily="2" charset="2"/>
              </a:rPr>
              <a:t> </a:t>
            </a:r>
            <a:r>
              <a:rPr lang="en-IN" sz="1800" b="1" dirty="0" smtClean="0"/>
              <a:t>B) = P(A) * P(B)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 smtClean="0"/>
              <a:t>Fair-Coin toss: </a:t>
            </a:r>
          </a:p>
          <a:p>
            <a:pPr lvl="1"/>
            <a:r>
              <a:rPr lang="en-IN" sz="1600" dirty="0" smtClean="0"/>
              <a:t>P(3 consecutive heads). </a:t>
            </a:r>
            <a:r>
              <a:rPr lang="en-IN" sz="1600" dirty="0" smtClean="0">
                <a:sym typeface="Wingdings" panose="05000000000000000000" pitchFamily="2" charset="2"/>
              </a:rPr>
              <a:t> </a:t>
            </a:r>
            <a:r>
              <a:rPr lang="en-IN" sz="1600" dirty="0" smtClean="0"/>
              <a:t>P(h) * P(h) * P(h)</a:t>
            </a:r>
          </a:p>
          <a:p>
            <a:pPr lvl="1"/>
            <a:r>
              <a:rPr lang="en-IN" sz="1600" dirty="0" smtClean="0"/>
              <a:t>(1/2) * (1/2)  * (1/2) = 1/8 = 0.125  = 12.5%</a:t>
            </a:r>
          </a:p>
          <a:p>
            <a:pPr lvl="1"/>
            <a:r>
              <a:rPr lang="en-IN" sz="1600" dirty="0" smtClean="0"/>
              <a:t> </a:t>
            </a:r>
          </a:p>
          <a:p>
            <a:pPr lvl="1"/>
            <a:r>
              <a:rPr lang="en-IN" sz="1600" dirty="0" smtClean="0"/>
              <a:t>P(H T T) </a:t>
            </a:r>
            <a:r>
              <a:rPr lang="en-IN" sz="1600" dirty="0" smtClean="0">
                <a:sym typeface="Wingdings" panose="05000000000000000000" pitchFamily="2" charset="2"/>
              </a:rPr>
              <a:t> </a:t>
            </a:r>
            <a:r>
              <a:rPr lang="en-IN" sz="1600" dirty="0" smtClean="0"/>
              <a:t>(1/2) * (1/2)  * (1/2) = 1/8 </a:t>
            </a:r>
          </a:p>
          <a:p>
            <a:pPr lvl="1"/>
            <a:endParaRPr lang="en-IN" sz="1600" dirty="0" smtClean="0"/>
          </a:p>
          <a:p>
            <a:pPr lvl="1"/>
            <a:r>
              <a:rPr lang="en-IN" sz="1600" dirty="0" smtClean="0"/>
              <a:t>P(2 T and 1 H) </a:t>
            </a:r>
            <a:r>
              <a:rPr lang="en-IN" sz="1600" dirty="0" smtClean="0">
                <a:sym typeface="Wingdings" panose="05000000000000000000" pitchFamily="2" charset="2"/>
              </a:rPr>
              <a:t> P(H, T, T) +  P(T, H, T) +  P(T </a:t>
            </a:r>
            <a:r>
              <a:rPr lang="en-IN" sz="1600" dirty="0" err="1" smtClean="0">
                <a:sym typeface="Wingdings" panose="05000000000000000000" pitchFamily="2" charset="2"/>
              </a:rPr>
              <a:t>T</a:t>
            </a:r>
            <a:r>
              <a:rPr lang="en-IN" sz="1600" dirty="0" smtClean="0">
                <a:sym typeface="Wingdings" panose="05000000000000000000" pitchFamily="2" charset="2"/>
              </a:rPr>
              <a:t> H) = 3/8</a:t>
            </a:r>
            <a:endParaRPr lang="en-IN" sz="1600" dirty="0" smtClean="0"/>
          </a:p>
          <a:p>
            <a:endParaRPr lang="en-IN" sz="1800" dirty="0" smtClean="0"/>
          </a:p>
          <a:p>
            <a:r>
              <a:rPr lang="en-IN" sz="1800" dirty="0" smtClean="0"/>
              <a:t>Bag contains 4 red balls, 10 blue balls. We pick 2 balls (no replacement).  </a:t>
            </a:r>
          </a:p>
          <a:p>
            <a:pPr lvl="1"/>
            <a:r>
              <a:rPr lang="en-IN" sz="1600" dirty="0" smtClean="0"/>
              <a:t>R -&gt; B -&gt; R -&gt; B :  (</a:t>
            </a:r>
            <a:r>
              <a:rPr lang="en-IN" sz="1600" dirty="0" smtClean="0">
                <a:solidFill>
                  <a:srgbClr val="FF0000"/>
                </a:solidFill>
              </a:rPr>
              <a:t>4</a:t>
            </a:r>
            <a:r>
              <a:rPr lang="en-IN" sz="1600" dirty="0" smtClean="0"/>
              <a:t>/14) * ( </a:t>
            </a:r>
            <a:r>
              <a:rPr lang="en-IN" sz="1600" dirty="0" smtClean="0">
                <a:solidFill>
                  <a:srgbClr val="00B0F0"/>
                </a:solidFill>
              </a:rPr>
              <a:t>10</a:t>
            </a:r>
            <a:r>
              <a:rPr lang="en-IN" sz="1600" dirty="0" smtClean="0"/>
              <a:t>/13) * (</a:t>
            </a:r>
            <a:r>
              <a:rPr lang="en-IN" sz="1600" dirty="0" smtClean="0">
                <a:solidFill>
                  <a:srgbClr val="FF0000"/>
                </a:solidFill>
              </a:rPr>
              <a:t>3</a:t>
            </a:r>
            <a:r>
              <a:rPr lang="en-IN" sz="1600" dirty="0" smtClean="0"/>
              <a:t>/12) * (</a:t>
            </a:r>
            <a:r>
              <a:rPr lang="en-IN" sz="1600" dirty="0" smtClean="0">
                <a:solidFill>
                  <a:srgbClr val="00B0F0"/>
                </a:solidFill>
              </a:rPr>
              <a:t>9</a:t>
            </a:r>
            <a:r>
              <a:rPr lang="en-IN" sz="1600" dirty="0" smtClean="0"/>
              <a:t>/11)</a:t>
            </a:r>
          </a:p>
          <a:p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58793"/>
              </p:ext>
            </p:extLst>
          </p:nvPr>
        </p:nvGraphicFramePr>
        <p:xfrm>
          <a:off x="9336025" y="758954"/>
          <a:ext cx="2341878" cy="341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626"/>
                <a:gridCol w="780626"/>
                <a:gridCol w="780626"/>
              </a:tblGrid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</a:tr>
              <a:tr h="37964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7141464" y="841248"/>
            <a:ext cx="1517904" cy="539496"/>
          </a:xfrm>
          <a:prstGeom prst="wedgeRectCallout">
            <a:avLst>
              <a:gd name="adj1" fmla="val 86396"/>
              <a:gd name="adj2" fmla="val -10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 tosses of same coin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7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3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Z-score for 95% C.I. (two tail)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79" y="1101036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“Ha: Avg. weight of population is not 70 </a:t>
            </a:r>
            <a:r>
              <a:rPr lang="en-IN" sz="2000" dirty="0" err="1" smtClean="0"/>
              <a:t>kgs</a:t>
            </a:r>
            <a:r>
              <a:rPr lang="en-IN" sz="2000" dirty="0" smtClean="0"/>
              <a:t>” … This is example of 2-tail test. That is, we are saying the avg. wt. is &gt;70  or  &lt;70.  So outliers could lie on either side of the bell-curve. </a:t>
            </a:r>
          </a:p>
          <a:p>
            <a:r>
              <a:rPr lang="en-IN" sz="2000" dirty="0" smtClean="0"/>
              <a:t>Two tailed (i.e., a sample value could be less/more than pop. mean) and alpha = 0.05.</a:t>
            </a:r>
          </a:p>
          <a:p>
            <a:pPr lvl="1"/>
            <a:r>
              <a:rPr lang="en-IN" sz="1600" b="1" dirty="0" smtClean="0"/>
              <a:t>Alpha</a:t>
            </a:r>
            <a:r>
              <a:rPr lang="en-IN" sz="1600" dirty="0" smtClean="0"/>
              <a:t> is the Outlier region.  CI of 95% means alpha = 0.05  (</a:t>
            </a:r>
            <a:r>
              <a:rPr lang="en-IN" sz="1600" dirty="0" err="1" smtClean="0"/>
              <a:t>i.e</a:t>
            </a:r>
            <a:r>
              <a:rPr lang="en-IN" sz="1600" dirty="0" smtClean="0"/>
              <a:t>, 1 – 0.95)</a:t>
            </a:r>
          </a:p>
          <a:p>
            <a:pPr lvl="1"/>
            <a:r>
              <a:rPr lang="en-IN" sz="1600" dirty="0" smtClean="0"/>
              <a:t>Only 5% (0.05) values could lie in the outlying regions.  That is 2.5% probability on left side and 2.5% on right side.  </a:t>
            </a:r>
          </a:p>
          <a:p>
            <a:r>
              <a:rPr lang="en-IN" sz="2000" dirty="0" smtClean="0"/>
              <a:t>So we look in z-table for 0.025 or 0.975 probabilities.  We get z-scores of -1.96 and +1.96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70" y="3276705"/>
            <a:ext cx="5465913" cy="324753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759209" y="6311900"/>
            <a:ext cx="2055377" cy="424670"/>
          </a:xfrm>
          <a:prstGeom prst="wedgeRectCallout">
            <a:avLst>
              <a:gd name="adj1" fmla="val -89145"/>
              <a:gd name="adj2" fmla="val -60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Z-score = </a:t>
            </a:r>
            <a:r>
              <a:rPr lang="en-IN" dirty="0"/>
              <a:t> </a:t>
            </a:r>
            <a:r>
              <a:rPr lang="en-IN" dirty="0" smtClean="0"/>
              <a:t>+1.96</a:t>
            </a:r>
            <a:endParaRPr lang="en-IN" dirty="0"/>
          </a:p>
        </p:txBody>
      </p:sp>
      <p:sp>
        <p:nvSpPr>
          <p:cNvPr id="6" name="Rectangular Callout 5"/>
          <p:cNvSpPr/>
          <p:nvPr/>
        </p:nvSpPr>
        <p:spPr>
          <a:xfrm>
            <a:off x="1102006" y="6311900"/>
            <a:ext cx="2055377" cy="424670"/>
          </a:xfrm>
          <a:prstGeom prst="wedgeRectCallout">
            <a:avLst>
              <a:gd name="adj1" fmla="val 86728"/>
              <a:gd name="adj2" fmla="val -7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Z-score =  -1.96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59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0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Z-score for 95% C.I. (one tail)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084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One tailed (i.e., a sample value is less than pop. mean) and alpha = 0.05.</a:t>
            </a:r>
          </a:p>
          <a:p>
            <a:pPr lvl="1"/>
            <a:r>
              <a:rPr lang="en-IN" sz="1600" b="1" dirty="0" smtClean="0"/>
              <a:t>Alpha</a:t>
            </a:r>
            <a:r>
              <a:rPr lang="en-IN" sz="1600" dirty="0" smtClean="0"/>
              <a:t> is the Outlier region.  CI of 95% means alpha = 0.05  (</a:t>
            </a:r>
            <a:r>
              <a:rPr lang="en-IN" sz="1600" dirty="0" err="1" smtClean="0"/>
              <a:t>i.e</a:t>
            </a:r>
            <a:r>
              <a:rPr lang="en-IN" sz="1600" dirty="0" smtClean="0"/>
              <a:t>, 1 – 0.95)</a:t>
            </a:r>
          </a:p>
          <a:p>
            <a:pPr lvl="1"/>
            <a:r>
              <a:rPr lang="en-IN" sz="1600" dirty="0" smtClean="0"/>
              <a:t>If we only consider values &lt; pop. Mean, then entire 5% outliers are on the left tail.  </a:t>
            </a:r>
          </a:p>
          <a:p>
            <a:pPr lvl="1"/>
            <a:r>
              <a:rPr lang="en-IN" sz="1600" dirty="0" smtClean="0"/>
              <a:t>If we only consider values &gt; pop. </a:t>
            </a:r>
            <a:r>
              <a:rPr lang="en-IN" sz="1600" dirty="0"/>
              <a:t>M</a:t>
            </a:r>
            <a:r>
              <a:rPr lang="en-IN" sz="1600" dirty="0" smtClean="0"/>
              <a:t>ean, then entire 5% outliers are on the right tail.   </a:t>
            </a:r>
          </a:p>
          <a:p>
            <a:r>
              <a:rPr lang="en-IN" sz="2000" dirty="0" smtClean="0"/>
              <a:t>So we look in z-table for 0.05 or 0.95 probabilities.  We get z-scores of -1.645 and +1.645 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64" y="3483790"/>
            <a:ext cx="6284097" cy="255973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375074" y="6099565"/>
            <a:ext cx="2055377" cy="424670"/>
          </a:xfrm>
          <a:prstGeom prst="wedgeRectCallout">
            <a:avLst>
              <a:gd name="adj1" fmla="val -52141"/>
              <a:gd name="adj2" fmla="val -235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Z-score = </a:t>
            </a:r>
            <a:r>
              <a:rPr lang="en-IN" dirty="0"/>
              <a:t> </a:t>
            </a:r>
            <a:r>
              <a:rPr lang="en-IN" dirty="0" smtClean="0"/>
              <a:t>+1.645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172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23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Example: Confidence Intervals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7" y="1110818"/>
            <a:ext cx="10515600" cy="4351338"/>
          </a:xfrm>
        </p:spPr>
        <p:txBody>
          <a:bodyPr/>
          <a:lstStyle/>
          <a:p>
            <a:r>
              <a:rPr lang="en-IN" sz="2000" dirty="0" smtClean="0"/>
              <a:t>“Advertisement:  Based on our sample, we are 95% confident that </a:t>
            </a:r>
            <a:r>
              <a:rPr lang="en-IN" sz="2000" dirty="0"/>
              <a:t>o</a:t>
            </a:r>
            <a:r>
              <a:rPr lang="en-IN" sz="2000" dirty="0" smtClean="0"/>
              <a:t>ur medicine reduces cancer by 76%”.  We tested with sample size = 25, </a:t>
            </a:r>
            <a:r>
              <a:rPr lang="en-IN" sz="2000" dirty="0" err="1" smtClean="0"/>
              <a:t>std.dev</a:t>
            </a:r>
            <a:r>
              <a:rPr lang="en-IN" sz="2000" dirty="0" smtClean="0"/>
              <a:t> = 2. </a:t>
            </a:r>
          </a:p>
          <a:p>
            <a:r>
              <a:rPr lang="en-IN" sz="2000" dirty="0" smtClean="0"/>
              <a:t>So what is the most likely value of mean (u) … with max error of only 5% ? </a:t>
            </a:r>
          </a:p>
          <a:p>
            <a:pPr lvl="1"/>
            <a:r>
              <a:rPr lang="en-IN" sz="1600" dirty="0" smtClean="0"/>
              <a:t>5% error means 95% C.I. or alpha = 0.05.  For 2-tail interval, we use critical alpha values of 0.025 and 0.975. </a:t>
            </a:r>
          </a:p>
          <a:p>
            <a:pPr lvl="1"/>
            <a:r>
              <a:rPr lang="en-IN" sz="1600" dirty="0" smtClean="0"/>
              <a:t>From z-table, this gives z-scores of -1.96 and +1.96</a:t>
            </a:r>
          </a:p>
          <a:p>
            <a:endParaRPr lang="en-IN" dirty="0"/>
          </a:p>
        </p:txBody>
      </p:sp>
      <p:sp>
        <p:nvSpPr>
          <p:cNvPr id="4" name="Freeform 3"/>
          <p:cNvSpPr/>
          <p:nvPr/>
        </p:nvSpPr>
        <p:spPr>
          <a:xfrm>
            <a:off x="250861" y="2907532"/>
            <a:ext cx="7153359" cy="1327342"/>
          </a:xfrm>
          <a:custGeom>
            <a:avLst/>
            <a:gdLst>
              <a:gd name="connsiteX0" fmla="*/ 0 w 7153359"/>
              <a:gd name="connsiteY0" fmla="*/ 1197869 h 1327342"/>
              <a:gd name="connsiteX1" fmla="*/ 1383738 w 7153359"/>
              <a:gd name="connsiteY1" fmla="*/ 1189777 h 1327342"/>
              <a:gd name="connsiteX2" fmla="*/ 2484255 w 7153359"/>
              <a:gd name="connsiteY2" fmla="*/ 501954 h 1327342"/>
              <a:gd name="connsiteX3" fmla="*/ 3511943 w 7153359"/>
              <a:gd name="connsiteY3" fmla="*/ 248 h 1327342"/>
              <a:gd name="connsiteX4" fmla="*/ 4798577 w 7153359"/>
              <a:gd name="connsiteY4" fmla="*/ 445310 h 1327342"/>
              <a:gd name="connsiteX5" fmla="*/ 5769621 w 7153359"/>
              <a:gd name="connsiteY5" fmla="*/ 1157409 h 1327342"/>
              <a:gd name="connsiteX6" fmla="*/ 7153359 w 7153359"/>
              <a:gd name="connsiteY6" fmla="*/ 1327342 h 13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3359" h="1327342">
                <a:moveTo>
                  <a:pt x="0" y="1197869"/>
                </a:moveTo>
                <a:cubicBezTo>
                  <a:pt x="484848" y="1251816"/>
                  <a:pt x="969696" y="1305763"/>
                  <a:pt x="1383738" y="1189777"/>
                </a:cubicBezTo>
                <a:cubicBezTo>
                  <a:pt x="1797780" y="1073791"/>
                  <a:pt x="2129554" y="700209"/>
                  <a:pt x="2484255" y="501954"/>
                </a:cubicBezTo>
                <a:cubicBezTo>
                  <a:pt x="2838956" y="303699"/>
                  <a:pt x="3126223" y="9689"/>
                  <a:pt x="3511943" y="248"/>
                </a:cubicBezTo>
                <a:cubicBezTo>
                  <a:pt x="3897663" y="-9193"/>
                  <a:pt x="4422297" y="252450"/>
                  <a:pt x="4798577" y="445310"/>
                </a:cubicBezTo>
                <a:cubicBezTo>
                  <a:pt x="5174857" y="638170"/>
                  <a:pt x="5377157" y="1010404"/>
                  <a:pt x="5769621" y="1157409"/>
                </a:cubicBezTo>
                <a:cubicBezTo>
                  <a:pt x="6162085" y="1304414"/>
                  <a:pt x="6657722" y="1315878"/>
                  <a:pt x="7153359" y="13273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133024" y="4286489"/>
            <a:ext cx="7695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26529" y="2907532"/>
            <a:ext cx="9104" cy="1378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3726" y="428648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 smtClean="0"/>
              <a:t>X</a:t>
            </a:r>
            <a:r>
              <a:rPr lang="en-IN" sz="1400" dirty="0" smtClean="0"/>
              <a:t>=76%</a:t>
            </a:r>
            <a:endParaRPr lang="en-IN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27619" y="3571203"/>
            <a:ext cx="22927" cy="696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68597" y="3526605"/>
            <a:ext cx="22927" cy="772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6173" y="43122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75.22%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99617" y="42684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76.78%</a:t>
            </a:r>
            <a:endParaRPr lang="en-IN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50546" y="4764285"/>
            <a:ext cx="2840978" cy="24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3738528" y="4931461"/>
            <a:ext cx="2646096" cy="1245502"/>
          </a:xfrm>
          <a:prstGeom prst="wedgeRectCallout">
            <a:avLst>
              <a:gd name="adj1" fmla="val -40112"/>
              <a:gd name="adj2" fmla="val -603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 am 95% confident that cancer is reduced within this interval. 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 err="1" smtClean="0"/>
              <a:t>Conf.Interval</a:t>
            </a:r>
            <a:r>
              <a:rPr lang="en-IN" sz="1400" dirty="0" smtClean="0"/>
              <a:t> = 76 %    +/-    0.78 %</a:t>
            </a:r>
            <a:endParaRPr lang="en-IN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96" y="2689296"/>
            <a:ext cx="3787468" cy="1470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707" y="4681630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= 76   +/-   1.96 *  2 / </a:t>
            </a:r>
            <a:r>
              <a:rPr lang="en-US" dirty="0" err="1" smtClean="0"/>
              <a:t>sqrt</a:t>
            </a:r>
            <a:r>
              <a:rPr lang="en-US" dirty="0" smtClean="0"/>
              <a:t>(25)</a:t>
            </a:r>
          </a:p>
          <a:p>
            <a:r>
              <a:rPr lang="en-US" dirty="0"/>
              <a:t> </a:t>
            </a:r>
            <a:r>
              <a:rPr lang="en-US" dirty="0" smtClean="0"/>
              <a:t>    = </a:t>
            </a:r>
            <a:r>
              <a:rPr lang="en-US" b="1" dirty="0" smtClean="0"/>
              <a:t>76   +/-   0.78</a:t>
            </a:r>
          </a:p>
          <a:p>
            <a:r>
              <a:rPr lang="en-US" dirty="0" smtClean="0"/>
              <a:t>     =  75.22 …. 76.78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2897" r="21675"/>
          <a:stretch/>
        </p:blipFill>
        <p:spPr>
          <a:xfrm>
            <a:off x="10721410" y="207783"/>
            <a:ext cx="1264779" cy="74569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2"/>
            <a:endCxn id="21" idx="0"/>
          </p:cNvCxnSpPr>
          <p:nvPr/>
        </p:nvCxnSpPr>
        <p:spPr>
          <a:xfrm flipH="1">
            <a:off x="10003130" y="953475"/>
            <a:ext cx="1350670" cy="173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3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8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36" y="1377800"/>
            <a:ext cx="10515600" cy="4351338"/>
          </a:xfrm>
        </p:spPr>
        <p:txBody>
          <a:bodyPr/>
          <a:lstStyle/>
          <a:p>
            <a:r>
              <a:rPr lang="en-IN" sz="2000" dirty="0" smtClean="0"/>
              <a:t>“Advertisement:  Our super-snack </a:t>
            </a:r>
            <a:r>
              <a:rPr lang="en-IN" sz="2000" dirty="0" err="1" smtClean="0"/>
              <a:t>choco</a:t>
            </a:r>
            <a:r>
              <a:rPr lang="en-IN" sz="2000" dirty="0" smtClean="0"/>
              <a:t> bar has 30 </a:t>
            </a:r>
            <a:r>
              <a:rPr lang="en-IN" sz="2000" dirty="0" err="1" smtClean="0"/>
              <a:t>gms</a:t>
            </a:r>
            <a:r>
              <a:rPr lang="en-IN" sz="2000" dirty="0" smtClean="0"/>
              <a:t> of protein … with </a:t>
            </a:r>
            <a:r>
              <a:rPr lang="en-IN" sz="2000" dirty="0" err="1" smtClean="0"/>
              <a:t>std.dev</a:t>
            </a:r>
            <a:r>
              <a:rPr lang="en-IN" sz="2000" dirty="0" smtClean="0"/>
              <a:t> of 2 </a:t>
            </a:r>
            <a:r>
              <a:rPr lang="en-IN" sz="2000" dirty="0" err="1" smtClean="0"/>
              <a:t>gms</a:t>
            </a:r>
            <a:r>
              <a:rPr lang="en-IN" sz="2000" dirty="0" smtClean="0"/>
              <a:t>”</a:t>
            </a:r>
          </a:p>
          <a:p>
            <a:r>
              <a:rPr lang="en-IN" sz="2000" dirty="0" smtClean="0"/>
              <a:t>Competitor:  </a:t>
            </a:r>
            <a:r>
              <a:rPr lang="en-IN" sz="2000" dirty="0" err="1" smtClean="0"/>
              <a:t>Hmmmm</a:t>
            </a:r>
            <a:r>
              <a:rPr lang="en-IN" sz="2000" dirty="0" smtClean="0"/>
              <a:t>… We think you are misleading the public.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65306" y="2686307"/>
            <a:ext cx="7695526" cy="1748289"/>
            <a:chOff x="1500570" y="3325578"/>
            <a:chExt cx="7695526" cy="1748289"/>
          </a:xfrm>
        </p:grpSpPr>
        <p:sp>
          <p:nvSpPr>
            <p:cNvPr id="4" name="Freeform 3"/>
            <p:cNvSpPr/>
            <p:nvPr/>
          </p:nvSpPr>
          <p:spPr>
            <a:xfrm>
              <a:off x="1618407" y="3325578"/>
              <a:ext cx="7153359" cy="1327342"/>
            </a:xfrm>
            <a:custGeom>
              <a:avLst/>
              <a:gdLst>
                <a:gd name="connsiteX0" fmla="*/ 0 w 7153359"/>
                <a:gd name="connsiteY0" fmla="*/ 1197869 h 1327342"/>
                <a:gd name="connsiteX1" fmla="*/ 1383738 w 7153359"/>
                <a:gd name="connsiteY1" fmla="*/ 1189777 h 1327342"/>
                <a:gd name="connsiteX2" fmla="*/ 2484255 w 7153359"/>
                <a:gd name="connsiteY2" fmla="*/ 501954 h 1327342"/>
                <a:gd name="connsiteX3" fmla="*/ 3511943 w 7153359"/>
                <a:gd name="connsiteY3" fmla="*/ 248 h 1327342"/>
                <a:gd name="connsiteX4" fmla="*/ 4798577 w 7153359"/>
                <a:gd name="connsiteY4" fmla="*/ 445310 h 1327342"/>
                <a:gd name="connsiteX5" fmla="*/ 5769621 w 7153359"/>
                <a:gd name="connsiteY5" fmla="*/ 1157409 h 1327342"/>
                <a:gd name="connsiteX6" fmla="*/ 7153359 w 7153359"/>
                <a:gd name="connsiteY6" fmla="*/ 1327342 h 132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3359" h="1327342">
                  <a:moveTo>
                    <a:pt x="0" y="1197869"/>
                  </a:moveTo>
                  <a:cubicBezTo>
                    <a:pt x="484848" y="1251816"/>
                    <a:pt x="969696" y="1305763"/>
                    <a:pt x="1383738" y="1189777"/>
                  </a:cubicBezTo>
                  <a:cubicBezTo>
                    <a:pt x="1797780" y="1073791"/>
                    <a:pt x="2129554" y="700209"/>
                    <a:pt x="2484255" y="501954"/>
                  </a:cubicBezTo>
                  <a:cubicBezTo>
                    <a:pt x="2838956" y="303699"/>
                    <a:pt x="3126223" y="9689"/>
                    <a:pt x="3511943" y="248"/>
                  </a:cubicBezTo>
                  <a:cubicBezTo>
                    <a:pt x="3897663" y="-9193"/>
                    <a:pt x="4422297" y="252450"/>
                    <a:pt x="4798577" y="445310"/>
                  </a:cubicBezTo>
                  <a:cubicBezTo>
                    <a:pt x="5174857" y="638170"/>
                    <a:pt x="5377157" y="1010404"/>
                    <a:pt x="5769621" y="1157409"/>
                  </a:cubicBezTo>
                  <a:cubicBezTo>
                    <a:pt x="6162085" y="1304414"/>
                    <a:pt x="6657722" y="1315878"/>
                    <a:pt x="7153359" y="13273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00570" y="4704535"/>
              <a:ext cx="7695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3"/>
            </p:cNvCxnSpPr>
            <p:nvPr/>
          </p:nvCxnSpPr>
          <p:spPr>
            <a:xfrm flipH="1">
              <a:off x="5122561" y="3325826"/>
              <a:ext cx="7789" cy="13787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1272" y="4704535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u="sng" dirty="0" smtClean="0"/>
                <a:t>X</a:t>
              </a:r>
              <a:r>
                <a:rPr lang="en-IN" dirty="0" smtClean="0"/>
                <a:t> = 30</a:t>
              </a:r>
              <a:endParaRPr lang="en-IN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254467" y="3689968"/>
              <a:ext cx="39111" cy="10055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1324" y="3587570"/>
              <a:ext cx="25637" cy="11427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64670" y="4695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6800" y="46806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32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6858079" y="4118258"/>
              <a:ext cx="18128" cy="61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48727" y="47045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474260" y="4192740"/>
              <a:ext cx="18128" cy="5376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45372" y="46784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26</a:t>
              </a:r>
              <a:endParaRPr lang="en-IN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1565306" y="4731689"/>
            <a:ext cx="2994053" cy="795033"/>
          </a:xfrm>
          <a:custGeom>
            <a:avLst/>
            <a:gdLst>
              <a:gd name="connsiteX0" fmla="*/ 0 w 2994053"/>
              <a:gd name="connsiteY0" fmla="*/ 722204 h 795033"/>
              <a:gd name="connsiteX1" fmla="*/ 590719 w 2994053"/>
              <a:gd name="connsiteY1" fmla="*/ 657468 h 795033"/>
              <a:gd name="connsiteX2" fmla="*/ 1205714 w 2994053"/>
              <a:gd name="connsiteY2" fmla="*/ 123394 h 795033"/>
              <a:gd name="connsiteX3" fmla="*/ 1634592 w 2994053"/>
              <a:gd name="connsiteY3" fmla="*/ 26289 h 795033"/>
              <a:gd name="connsiteX4" fmla="*/ 2079653 w 2994053"/>
              <a:gd name="connsiteY4" fmla="*/ 495627 h 795033"/>
              <a:gd name="connsiteX5" fmla="*/ 2613728 w 2994053"/>
              <a:gd name="connsiteY5" fmla="*/ 730296 h 795033"/>
              <a:gd name="connsiteX6" fmla="*/ 2994053 w 2994053"/>
              <a:gd name="connsiteY6" fmla="*/ 795033 h 79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4053" h="795033">
                <a:moveTo>
                  <a:pt x="0" y="722204"/>
                </a:moveTo>
                <a:cubicBezTo>
                  <a:pt x="194883" y="739737"/>
                  <a:pt x="389767" y="757270"/>
                  <a:pt x="590719" y="657468"/>
                </a:cubicBezTo>
                <a:cubicBezTo>
                  <a:pt x="791671" y="557666"/>
                  <a:pt x="1031735" y="228590"/>
                  <a:pt x="1205714" y="123394"/>
                </a:cubicBezTo>
                <a:cubicBezTo>
                  <a:pt x="1379693" y="18198"/>
                  <a:pt x="1488936" y="-35750"/>
                  <a:pt x="1634592" y="26289"/>
                </a:cubicBezTo>
                <a:cubicBezTo>
                  <a:pt x="1780249" y="88328"/>
                  <a:pt x="1916464" y="378293"/>
                  <a:pt x="2079653" y="495627"/>
                </a:cubicBezTo>
                <a:cubicBezTo>
                  <a:pt x="2242842" y="612961"/>
                  <a:pt x="2461328" y="680395"/>
                  <a:pt x="2613728" y="730296"/>
                </a:cubicBezTo>
                <a:cubicBezTo>
                  <a:pt x="2766128" y="780197"/>
                  <a:pt x="2880090" y="787615"/>
                  <a:pt x="2994053" y="795033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062332" y="4766294"/>
            <a:ext cx="21697" cy="760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80" y="5480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29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65104" y="53420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N=36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625755" y="4667540"/>
            <a:ext cx="379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Null and Alternative Hypothesis</a:t>
            </a:r>
          </a:p>
          <a:p>
            <a:r>
              <a:rPr lang="en-IN" dirty="0" err="1" smtClean="0"/>
              <a:t>Ho</a:t>
            </a:r>
            <a:r>
              <a:rPr lang="en-IN" dirty="0" smtClean="0"/>
              <a:t> :  u = 30      </a:t>
            </a:r>
            <a:r>
              <a:rPr lang="en-IN" sz="1400" i="1" dirty="0" smtClean="0">
                <a:solidFill>
                  <a:schemeClr val="bg1">
                    <a:lumMod val="50000"/>
                  </a:schemeClr>
                </a:solidFill>
              </a:rPr>
              <a:t>(currently accepted state)</a:t>
            </a:r>
          </a:p>
          <a:p>
            <a:r>
              <a:rPr lang="en-IN" dirty="0" smtClean="0"/>
              <a:t>Ha :  u =/= 30  </a:t>
            </a:r>
            <a:r>
              <a:rPr lang="en-IN" sz="1400" i="1" dirty="0" smtClean="0">
                <a:solidFill>
                  <a:schemeClr val="bg1">
                    <a:lumMod val="50000"/>
                  </a:schemeClr>
                </a:solidFill>
              </a:rPr>
              <a:t>(the challenge to current state)</a:t>
            </a:r>
            <a:endParaRPr lang="en-IN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8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606"/>
            <a:ext cx="10515600" cy="4351338"/>
          </a:xfrm>
        </p:spPr>
        <p:txBody>
          <a:bodyPr/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“Advertisement:  Our super-snack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</a:rPr>
              <a:t>choco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 bar has 30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</a:rPr>
              <a:t>gms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 of protein … with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</a:rPr>
              <a:t>std.dev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l-GR" sz="2000" dirty="0">
                <a:solidFill>
                  <a:schemeClr val="bg1">
                    <a:lumMod val="65000"/>
                  </a:schemeClr>
                </a:solidFill>
              </a:rPr>
              <a:t>σ</a:t>
            </a:r>
            <a:r>
              <a:rPr lang="el-GR" sz="2000" dirty="0"/>
              <a:t>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</a:rPr>
              <a:t>of 2 </a:t>
            </a:r>
            <a:r>
              <a:rPr lang="en-IN" sz="2000" dirty="0" err="1">
                <a:solidFill>
                  <a:schemeClr val="bg1">
                    <a:lumMod val="75000"/>
                  </a:schemeClr>
                </a:solidFill>
              </a:rPr>
              <a:t>gms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IN" sz="2000" dirty="0" smtClean="0"/>
              <a:t>“Competitor:  We took a sample (n=36) and its </a:t>
            </a:r>
            <a:r>
              <a:rPr lang="en-IN" sz="2000" dirty="0" err="1" smtClean="0"/>
              <a:t>avg</a:t>
            </a:r>
            <a:r>
              <a:rPr lang="en-IN" sz="2000" dirty="0" smtClean="0"/>
              <a:t> was only 29 </a:t>
            </a:r>
            <a:r>
              <a:rPr lang="en-IN" sz="2000" dirty="0" err="1" smtClean="0"/>
              <a:t>gms</a:t>
            </a:r>
            <a:r>
              <a:rPr lang="en-IN" sz="2000" dirty="0" smtClean="0"/>
              <a:t>. So you are lying !!”</a:t>
            </a:r>
          </a:p>
          <a:p>
            <a:pPr lvl="1"/>
            <a:r>
              <a:rPr lang="en-IN" sz="1600" dirty="0" smtClean="0"/>
              <a:t>Is this Competitor’s accusation correct ? </a:t>
            </a:r>
          </a:p>
          <a:p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25127" y="3419492"/>
            <a:ext cx="7695526" cy="1748289"/>
            <a:chOff x="1500570" y="3325578"/>
            <a:chExt cx="7695526" cy="1748289"/>
          </a:xfrm>
        </p:grpSpPr>
        <p:sp>
          <p:nvSpPr>
            <p:cNvPr id="4" name="Freeform 3"/>
            <p:cNvSpPr/>
            <p:nvPr/>
          </p:nvSpPr>
          <p:spPr>
            <a:xfrm>
              <a:off x="1618407" y="3325578"/>
              <a:ext cx="7153359" cy="1327342"/>
            </a:xfrm>
            <a:custGeom>
              <a:avLst/>
              <a:gdLst>
                <a:gd name="connsiteX0" fmla="*/ 0 w 7153359"/>
                <a:gd name="connsiteY0" fmla="*/ 1197869 h 1327342"/>
                <a:gd name="connsiteX1" fmla="*/ 1383738 w 7153359"/>
                <a:gd name="connsiteY1" fmla="*/ 1189777 h 1327342"/>
                <a:gd name="connsiteX2" fmla="*/ 2484255 w 7153359"/>
                <a:gd name="connsiteY2" fmla="*/ 501954 h 1327342"/>
                <a:gd name="connsiteX3" fmla="*/ 3511943 w 7153359"/>
                <a:gd name="connsiteY3" fmla="*/ 248 h 1327342"/>
                <a:gd name="connsiteX4" fmla="*/ 4798577 w 7153359"/>
                <a:gd name="connsiteY4" fmla="*/ 445310 h 1327342"/>
                <a:gd name="connsiteX5" fmla="*/ 5769621 w 7153359"/>
                <a:gd name="connsiteY5" fmla="*/ 1157409 h 1327342"/>
                <a:gd name="connsiteX6" fmla="*/ 7153359 w 7153359"/>
                <a:gd name="connsiteY6" fmla="*/ 1327342 h 132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3359" h="1327342">
                  <a:moveTo>
                    <a:pt x="0" y="1197869"/>
                  </a:moveTo>
                  <a:cubicBezTo>
                    <a:pt x="484848" y="1251816"/>
                    <a:pt x="969696" y="1305763"/>
                    <a:pt x="1383738" y="1189777"/>
                  </a:cubicBezTo>
                  <a:cubicBezTo>
                    <a:pt x="1797780" y="1073791"/>
                    <a:pt x="2129554" y="700209"/>
                    <a:pt x="2484255" y="501954"/>
                  </a:cubicBezTo>
                  <a:cubicBezTo>
                    <a:pt x="2838956" y="303699"/>
                    <a:pt x="3126223" y="9689"/>
                    <a:pt x="3511943" y="248"/>
                  </a:cubicBezTo>
                  <a:cubicBezTo>
                    <a:pt x="3897663" y="-9193"/>
                    <a:pt x="4422297" y="252450"/>
                    <a:pt x="4798577" y="445310"/>
                  </a:cubicBezTo>
                  <a:cubicBezTo>
                    <a:pt x="5174857" y="638170"/>
                    <a:pt x="5377157" y="1010404"/>
                    <a:pt x="5769621" y="1157409"/>
                  </a:cubicBezTo>
                  <a:cubicBezTo>
                    <a:pt x="6162085" y="1304414"/>
                    <a:pt x="6657722" y="1315878"/>
                    <a:pt x="7153359" y="1327342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00570" y="4704535"/>
              <a:ext cx="7695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3"/>
            </p:cNvCxnSpPr>
            <p:nvPr/>
          </p:nvCxnSpPr>
          <p:spPr>
            <a:xfrm>
              <a:off x="5130350" y="3325826"/>
              <a:ext cx="29301" cy="13787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1272" y="4704535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u="sng" dirty="0" smtClean="0"/>
                <a:t>X</a:t>
              </a:r>
              <a:r>
                <a:rPr lang="en-IN" dirty="0" smtClean="0"/>
                <a:t> = 30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4670" y="4695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6800" y="46806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32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8727" y="47045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34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5372" y="46784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26</a:t>
              </a:r>
              <a:endParaRPr lang="en-IN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6656" y="3783639"/>
            <a:ext cx="2994053" cy="984248"/>
            <a:chOff x="1366837" y="4868397"/>
            <a:chExt cx="2994053" cy="984248"/>
          </a:xfrm>
        </p:grpSpPr>
        <p:sp>
          <p:nvSpPr>
            <p:cNvPr id="23" name="Freeform 22"/>
            <p:cNvSpPr/>
            <p:nvPr/>
          </p:nvSpPr>
          <p:spPr>
            <a:xfrm>
              <a:off x="1366837" y="4880811"/>
              <a:ext cx="2994053" cy="795033"/>
            </a:xfrm>
            <a:custGeom>
              <a:avLst/>
              <a:gdLst>
                <a:gd name="connsiteX0" fmla="*/ 0 w 2994053"/>
                <a:gd name="connsiteY0" fmla="*/ 722204 h 795033"/>
                <a:gd name="connsiteX1" fmla="*/ 590719 w 2994053"/>
                <a:gd name="connsiteY1" fmla="*/ 657468 h 795033"/>
                <a:gd name="connsiteX2" fmla="*/ 1205714 w 2994053"/>
                <a:gd name="connsiteY2" fmla="*/ 123394 h 795033"/>
                <a:gd name="connsiteX3" fmla="*/ 1634592 w 2994053"/>
                <a:gd name="connsiteY3" fmla="*/ 26289 h 795033"/>
                <a:gd name="connsiteX4" fmla="*/ 2079653 w 2994053"/>
                <a:gd name="connsiteY4" fmla="*/ 495627 h 795033"/>
                <a:gd name="connsiteX5" fmla="*/ 2613728 w 2994053"/>
                <a:gd name="connsiteY5" fmla="*/ 730296 h 795033"/>
                <a:gd name="connsiteX6" fmla="*/ 2994053 w 2994053"/>
                <a:gd name="connsiteY6" fmla="*/ 795033 h 79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4053" h="795033">
                  <a:moveTo>
                    <a:pt x="0" y="722204"/>
                  </a:moveTo>
                  <a:cubicBezTo>
                    <a:pt x="194883" y="739737"/>
                    <a:pt x="389767" y="757270"/>
                    <a:pt x="590719" y="657468"/>
                  </a:cubicBezTo>
                  <a:cubicBezTo>
                    <a:pt x="791671" y="557666"/>
                    <a:pt x="1031735" y="228590"/>
                    <a:pt x="1205714" y="123394"/>
                  </a:cubicBezTo>
                  <a:cubicBezTo>
                    <a:pt x="1379693" y="18198"/>
                    <a:pt x="1488936" y="-35750"/>
                    <a:pt x="1634592" y="26289"/>
                  </a:cubicBezTo>
                  <a:cubicBezTo>
                    <a:pt x="1780249" y="88328"/>
                    <a:pt x="1916464" y="378293"/>
                    <a:pt x="2079653" y="495627"/>
                  </a:cubicBezTo>
                  <a:cubicBezTo>
                    <a:pt x="2242842" y="612961"/>
                    <a:pt x="2461328" y="680395"/>
                    <a:pt x="2613728" y="730296"/>
                  </a:cubicBezTo>
                  <a:cubicBezTo>
                    <a:pt x="2766128" y="780197"/>
                    <a:pt x="2880090" y="787615"/>
                    <a:pt x="2994053" y="795033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/>
            <p:cNvCxnSpPr>
              <a:endCxn id="26" idx="0"/>
            </p:cNvCxnSpPr>
            <p:nvPr/>
          </p:nvCxnSpPr>
          <p:spPr>
            <a:xfrm flipH="1">
              <a:off x="2862950" y="4868397"/>
              <a:ext cx="9686" cy="6149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53598" y="5483313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29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19312" y="5374598"/>
              <a:ext cx="572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solidFill>
                    <a:srgbClr val="FF0000"/>
                  </a:solidFill>
                </a:rPr>
                <a:t>N=36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84207" y="5834179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Ho</a:t>
            </a:r>
            <a:r>
              <a:rPr lang="en-IN" dirty="0" smtClean="0"/>
              <a:t> :  u = 30</a:t>
            </a:r>
          </a:p>
          <a:p>
            <a:r>
              <a:rPr lang="en-IN" dirty="0" smtClean="0"/>
              <a:t>Ha :  u =/= 30</a:t>
            </a:r>
            <a:endParaRPr lang="en-IN" dirty="0"/>
          </a:p>
        </p:txBody>
      </p:sp>
      <p:sp>
        <p:nvSpPr>
          <p:cNvPr id="31" name="Rectangular Callout 30"/>
          <p:cNvSpPr/>
          <p:nvPr/>
        </p:nvSpPr>
        <p:spPr>
          <a:xfrm>
            <a:off x="6982636" y="3119215"/>
            <a:ext cx="1503338" cy="752030"/>
          </a:xfrm>
          <a:prstGeom prst="wedgeRectCallout">
            <a:avLst>
              <a:gd name="adj1" fmla="val -75405"/>
              <a:gd name="adj2" fmla="val 4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Company’s claim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2266763" y="3229346"/>
            <a:ext cx="1503338" cy="752030"/>
          </a:xfrm>
          <a:prstGeom prst="wedgeRectCallout">
            <a:avLst>
              <a:gd name="adj1" fmla="val 68414"/>
              <a:gd name="adj2" fmla="val 8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Competitor’s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30" t="2767" r="20751" b="1213"/>
          <a:stretch/>
        </p:blipFill>
        <p:spPr>
          <a:xfrm>
            <a:off x="9101417" y="325207"/>
            <a:ext cx="1341543" cy="729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844" y="368856"/>
            <a:ext cx="1354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 = 30</a:t>
            </a:r>
          </a:p>
          <a:p>
            <a:r>
              <a:rPr lang="en-IN" u="sng" dirty="0" smtClean="0"/>
              <a:t>X</a:t>
            </a:r>
            <a:r>
              <a:rPr lang="en-IN" dirty="0" smtClean="0"/>
              <a:t> = 29</a:t>
            </a:r>
          </a:p>
          <a:p>
            <a:r>
              <a:rPr lang="el-GR" dirty="0" smtClean="0"/>
              <a:t>σ</a:t>
            </a:r>
            <a:r>
              <a:rPr lang="en-IN" dirty="0" smtClean="0"/>
              <a:t>  = 2</a:t>
            </a:r>
          </a:p>
          <a:p>
            <a:r>
              <a:rPr lang="en-IN" dirty="0" smtClean="0"/>
              <a:t>n = 36</a:t>
            </a:r>
          </a:p>
          <a:p>
            <a:r>
              <a:rPr lang="en-IN" dirty="0" smtClean="0"/>
              <a:t>Alpha = 0.05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2482" y="550001"/>
            <a:ext cx="4605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Z-score</a:t>
            </a:r>
            <a:r>
              <a:rPr lang="en-IN" sz="1400" dirty="0" smtClean="0"/>
              <a:t> </a:t>
            </a:r>
            <a:r>
              <a:rPr lang="en-IN" sz="1400" b="1" dirty="0" smtClean="0"/>
              <a:t>statistic</a:t>
            </a:r>
            <a:r>
              <a:rPr lang="en-IN" sz="1400" dirty="0" smtClean="0"/>
              <a:t> =  29 – 30 / 2/</a:t>
            </a:r>
            <a:r>
              <a:rPr lang="en-IN" sz="1400" dirty="0" err="1" smtClean="0"/>
              <a:t>sqrt</a:t>
            </a:r>
            <a:r>
              <a:rPr lang="en-IN" sz="1400" dirty="0" smtClean="0"/>
              <a:t>(36)</a:t>
            </a:r>
          </a:p>
          <a:p>
            <a:r>
              <a:rPr lang="en-IN" sz="1400" dirty="0" smtClean="0"/>
              <a:t>= -1 / (2/6)  = -3</a:t>
            </a:r>
          </a:p>
          <a:p>
            <a:endParaRPr lang="en-IN" sz="1400" dirty="0"/>
          </a:p>
          <a:p>
            <a:r>
              <a:rPr lang="en-IN" sz="1400" b="1" dirty="0" smtClean="0"/>
              <a:t>Z-Critical Values </a:t>
            </a:r>
            <a:r>
              <a:rPr lang="en-IN" sz="1400" dirty="0" smtClean="0"/>
              <a:t>(2-tail):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alpha = 0.05.  Critical values will be at prob.  0.025 &amp; 0.975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z-critical values =   -1.96  and  +1.96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4845" y="2638420"/>
            <a:ext cx="711055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Ho</a:t>
            </a:r>
            <a:r>
              <a:rPr lang="en-IN" dirty="0" smtClean="0"/>
              <a:t> :  u = 30</a:t>
            </a:r>
          </a:p>
          <a:p>
            <a:r>
              <a:rPr lang="en-IN" dirty="0" smtClean="0"/>
              <a:t>Ha :  u =/= 30</a:t>
            </a:r>
          </a:p>
          <a:p>
            <a:endParaRPr lang="en-IN" dirty="0"/>
          </a:p>
          <a:p>
            <a:r>
              <a:rPr lang="en-IN" dirty="0" smtClean="0"/>
              <a:t>Rival company: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Our sample shows mean of 29 </a:t>
            </a:r>
            <a:r>
              <a:rPr lang="en-IN" sz="1400" dirty="0" err="1" smtClean="0"/>
              <a:t>gms</a:t>
            </a:r>
            <a:r>
              <a:rPr lang="en-IN" sz="1400" dirty="0" smtClean="0"/>
              <a:t>. Such a sample is nearly impossible ( -3   &lt;   -1.96).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This sample mean’s z-score lies </a:t>
            </a:r>
            <a:r>
              <a:rPr lang="en-IN" sz="1400" b="1" dirty="0" smtClean="0">
                <a:solidFill>
                  <a:srgbClr val="C00000"/>
                </a:solidFill>
              </a:rPr>
              <a:t>below</a:t>
            </a:r>
            <a:r>
              <a:rPr lang="en-IN" sz="1400" dirty="0" smtClean="0">
                <a:solidFill>
                  <a:srgbClr val="C00000"/>
                </a:solidFill>
              </a:rPr>
              <a:t> </a:t>
            </a:r>
            <a:r>
              <a:rPr lang="en-IN" sz="1400" dirty="0" smtClean="0"/>
              <a:t>the cut off z-critical of -1.96 for 2.5% probability.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That is, there is less than a 5% chance we could have gotten such a different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Only way, we could have got such a sample is if the real mean is NOT 30 </a:t>
            </a:r>
            <a:r>
              <a:rPr lang="en-IN" sz="1400" dirty="0" err="1" smtClean="0"/>
              <a:t>gms</a:t>
            </a:r>
            <a:r>
              <a:rPr lang="en-IN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Hence, our sample’s mean is </a:t>
            </a:r>
            <a:r>
              <a:rPr lang="en-IN" sz="1400" b="1" dirty="0" smtClean="0"/>
              <a:t>significantly far-off </a:t>
            </a:r>
            <a:r>
              <a:rPr lang="en-IN" sz="1400" dirty="0" smtClean="0"/>
              <a:t>and </a:t>
            </a:r>
            <a:r>
              <a:rPr lang="en-IN" sz="1400" b="1" dirty="0" smtClean="0"/>
              <a:t>we reject Ho. </a:t>
            </a:r>
            <a:r>
              <a:rPr lang="en-IN" sz="1400" dirty="0" smtClean="0"/>
              <a:t>Ha:  mean =/= 30</a:t>
            </a:r>
            <a:r>
              <a:rPr lang="en-IN" sz="1400" dirty="0"/>
              <a:t> </a:t>
            </a:r>
            <a:r>
              <a:rPr lang="en-IN" sz="1400" dirty="0" smtClean="0"/>
              <a:t>is true.   </a:t>
            </a:r>
            <a:endParaRPr lang="en-IN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384419" y="5502493"/>
            <a:ext cx="9546629" cy="1250146"/>
            <a:chOff x="837488" y="5222959"/>
            <a:chExt cx="9546629" cy="1250146"/>
          </a:xfrm>
        </p:grpSpPr>
        <p:sp>
          <p:nvSpPr>
            <p:cNvPr id="8" name="Freeform 7"/>
            <p:cNvSpPr/>
            <p:nvPr/>
          </p:nvSpPr>
          <p:spPr>
            <a:xfrm>
              <a:off x="837488" y="5257890"/>
              <a:ext cx="9546629" cy="979217"/>
            </a:xfrm>
            <a:custGeom>
              <a:avLst/>
              <a:gdLst>
                <a:gd name="connsiteX0" fmla="*/ 0 w 9314916"/>
                <a:gd name="connsiteY0" fmla="*/ 932366 h 979217"/>
                <a:gd name="connsiteX1" fmla="*/ 1828800 w 9314916"/>
                <a:gd name="connsiteY1" fmla="*/ 752905 h 979217"/>
                <a:gd name="connsiteX2" fmla="*/ 3495230 w 9314916"/>
                <a:gd name="connsiteY2" fmla="*/ 146153 h 979217"/>
                <a:gd name="connsiteX3" fmla="*/ 4529271 w 9314916"/>
                <a:gd name="connsiteY3" fmla="*/ 35058 h 979217"/>
                <a:gd name="connsiteX4" fmla="*/ 6469166 w 9314916"/>
                <a:gd name="connsiteY4" fmla="*/ 641809 h 979217"/>
                <a:gd name="connsiteX5" fmla="*/ 8109959 w 9314916"/>
                <a:gd name="connsiteY5" fmla="*/ 932366 h 979217"/>
                <a:gd name="connsiteX6" fmla="*/ 9314916 w 9314916"/>
                <a:gd name="connsiteY6" fmla="*/ 975095 h 97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4916" h="979217">
                  <a:moveTo>
                    <a:pt x="0" y="932366"/>
                  </a:moveTo>
                  <a:cubicBezTo>
                    <a:pt x="623131" y="908153"/>
                    <a:pt x="1246262" y="883940"/>
                    <a:pt x="1828800" y="752905"/>
                  </a:cubicBezTo>
                  <a:cubicBezTo>
                    <a:pt x="2411338" y="621870"/>
                    <a:pt x="3045152" y="265794"/>
                    <a:pt x="3495230" y="146153"/>
                  </a:cubicBezTo>
                  <a:cubicBezTo>
                    <a:pt x="3945309" y="26512"/>
                    <a:pt x="4033615" y="-47551"/>
                    <a:pt x="4529271" y="35058"/>
                  </a:cubicBezTo>
                  <a:cubicBezTo>
                    <a:pt x="5024927" y="117667"/>
                    <a:pt x="5872385" y="492258"/>
                    <a:pt x="6469166" y="641809"/>
                  </a:cubicBezTo>
                  <a:cubicBezTo>
                    <a:pt x="7065947" y="791360"/>
                    <a:pt x="7635667" y="876818"/>
                    <a:pt x="8109959" y="932366"/>
                  </a:cubicBezTo>
                  <a:cubicBezTo>
                    <a:pt x="8584251" y="987914"/>
                    <a:pt x="8949583" y="981504"/>
                    <a:pt x="9314916" y="9750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6689" y="6196106"/>
              <a:ext cx="6819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-3.0</a:t>
              </a:r>
              <a:r>
                <a:rPr lang="en-US" sz="1200" dirty="0" smtClean="0"/>
                <a:t>          -1.96                                                                     0                                                                                  +1.96</a:t>
              </a:r>
              <a:endParaRPr lang="en-US" sz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060654" y="6053523"/>
              <a:ext cx="1589518" cy="136733"/>
            </a:xfrm>
            <a:custGeom>
              <a:avLst/>
              <a:gdLst>
                <a:gd name="connsiteX0" fmla="*/ 0 w 1589518"/>
                <a:gd name="connsiteY0" fmla="*/ 119642 h 136733"/>
                <a:gd name="connsiteX1" fmla="*/ 1110953 w 1589518"/>
                <a:gd name="connsiteY1" fmla="*/ 76913 h 136733"/>
                <a:gd name="connsiteX2" fmla="*/ 1589518 w 1589518"/>
                <a:gd name="connsiteY2" fmla="*/ 0 h 136733"/>
                <a:gd name="connsiteX3" fmla="*/ 1589518 w 1589518"/>
                <a:gd name="connsiteY3" fmla="*/ 136733 h 136733"/>
                <a:gd name="connsiteX4" fmla="*/ 0 w 1589518"/>
                <a:gd name="connsiteY4" fmla="*/ 119642 h 13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518" h="136733">
                  <a:moveTo>
                    <a:pt x="0" y="119642"/>
                  </a:moveTo>
                  <a:lnTo>
                    <a:pt x="1110953" y="76913"/>
                  </a:lnTo>
                  <a:lnTo>
                    <a:pt x="1589518" y="0"/>
                  </a:lnTo>
                  <a:lnTo>
                    <a:pt x="1589518" y="136733"/>
                  </a:lnTo>
                  <a:lnTo>
                    <a:pt x="0" y="11964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8324580" y="6063355"/>
              <a:ext cx="1396608" cy="165206"/>
            </a:xfrm>
            <a:custGeom>
              <a:avLst/>
              <a:gdLst>
                <a:gd name="connsiteX0" fmla="*/ 0 w 1589518"/>
                <a:gd name="connsiteY0" fmla="*/ 119642 h 136733"/>
                <a:gd name="connsiteX1" fmla="*/ 1110953 w 1589518"/>
                <a:gd name="connsiteY1" fmla="*/ 76913 h 136733"/>
                <a:gd name="connsiteX2" fmla="*/ 1589518 w 1589518"/>
                <a:gd name="connsiteY2" fmla="*/ 0 h 136733"/>
                <a:gd name="connsiteX3" fmla="*/ 1589518 w 1589518"/>
                <a:gd name="connsiteY3" fmla="*/ 136733 h 136733"/>
                <a:gd name="connsiteX4" fmla="*/ 0 w 1589518"/>
                <a:gd name="connsiteY4" fmla="*/ 119642 h 13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518" h="136733">
                  <a:moveTo>
                    <a:pt x="0" y="119642"/>
                  </a:moveTo>
                  <a:lnTo>
                    <a:pt x="1110953" y="76913"/>
                  </a:lnTo>
                  <a:lnTo>
                    <a:pt x="1589518" y="0"/>
                  </a:lnTo>
                  <a:lnTo>
                    <a:pt x="1589518" y="136733"/>
                  </a:lnTo>
                  <a:lnTo>
                    <a:pt x="0" y="11964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1590495" y="5222959"/>
              <a:ext cx="1316052" cy="551047"/>
            </a:xfrm>
            <a:prstGeom prst="wedgeRectCallout">
              <a:avLst>
                <a:gd name="adj1" fmla="val -9795"/>
                <a:gd name="adj2" fmla="val 130255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Z-score for sample mean – within critical regions.</a:t>
              </a:r>
              <a:endParaRPr lang="en-US" sz="11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18867" y="1825746"/>
            <a:ext cx="4136655" cy="2304971"/>
            <a:chOff x="7841955" y="3121233"/>
            <a:chExt cx="4136655" cy="23049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r="15277" b="31258"/>
            <a:stretch/>
          </p:blipFill>
          <p:spPr>
            <a:xfrm>
              <a:off x="7841955" y="3122940"/>
              <a:ext cx="4136655" cy="230326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841955" y="5119789"/>
              <a:ext cx="474662" cy="153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51251" y="3121233"/>
              <a:ext cx="474662" cy="153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946165" y="679464"/>
            <a:ext cx="2721123" cy="10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97744" y="1903862"/>
            <a:ext cx="2721123" cy="10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324598" y="5854183"/>
            <a:ext cx="2879933" cy="604365"/>
          </a:xfrm>
          <a:custGeom>
            <a:avLst/>
            <a:gdLst>
              <a:gd name="connsiteX0" fmla="*/ 0 w 1820254"/>
              <a:gd name="connsiteY0" fmla="*/ 948609 h 948609"/>
              <a:gd name="connsiteX1" fmla="*/ 427290 w 1820254"/>
              <a:gd name="connsiteY1" fmla="*/ 658052 h 948609"/>
              <a:gd name="connsiteX2" fmla="*/ 880217 w 1820254"/>
              <a:gd name="connsiteY2" fmla="*/ 26 h 948609"/>
              <a:gd name="connsiteX3" fmla="*/ 1367327 w 1820254"/>
              <a:gd name="connsiteY3" fmla="*/ 683690 h 948609"/>
              <a:gd name="connsiteX4" fmla="*/ 1820254 w 1820254"/>
              <a:gd name="connsiteY4" fmla="*/ 940064 h 94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0254" h="948609">
                <a:moveTo>
                  <a:pt x="0" y="948609"/>
                </a:moveTo>
                <a:cubicBezTo>
                  <a:pt x="140293" y="882379"/>
                  <a:pt x="280587" y="816149"/>
                  <a:pt x="427290" y="658052"/>
                </a:cubicBezTo>
                <a:cubicBezTo>
                  <a:pt x="573993" y="499955"/>
                  <a:pt x="723544" y="-4247"/>
                  <a:pt x="880217" y="26"/>
                </a:cubicBezTo>
                <a:cubicBezTo>
                  <a:pt x="1036890" y="4299"/>
                  <a:pt x="1210654" y="527017"/>
                  <a:pt x="1367327" y="683690"/>
                </a:cubicBezTo>
                <a:cubicBezTo>
                  <a:pt x="1524000" y="840363"/>
                  <a:pt x="1672127" y="890213"/>
                  <a:pt x="1820254" y="940064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1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if the company claimed:  Mean u = 30 </a:t>
            </a:r>
            <a:r>
              <a:rPr lang="en-US" sz="2400" dirty="0" err="1" smtClean="0"/>
              <a:t>gms</a:t>
            </a:r>
            <a:r>
              <a:rPr lang="en-US" sz="2400" dirty="0" smtClean="0"/>
              <a:t>  with  </a:t>
            </a:r>
            <a:r>
              <a:rPr lang="el-GR" sz="2400" b="1" dirty="0">
                <a:solidFill>
                  <a:srgbClr val="C00000"/>
                </a:solidFill>
              </a:rPr>
              <a:t>σ</a:t>
            </a:r>
            <a:r>
              <a:rPr lang="en-IN" sz="2400" b="1" dirty="0">
                <a:solidFill>
                  <a:srgbClr val="C00000"/>
                </a:solidFill>
              </a:rPr>
              <a:t>  = </a:t>
            </a:r>
            <a:r>
              <a:rPr lang="en-IN" sz="2400" b="1" dirty="0" smtClean="0">
                <a:solidFill>
                  <a:srgbClr val="C00000"/>
                </a:solidFill>
              </a:rPr>
              <a:t>4 </a:t>
            </a:r>
            <a:r>
              <a:rPr lang="en-IN" sz="2400" b="1" dirty="0" err="1" smtClean="0">
                <a:solidFill>
                  <a:srgbClr val="C00000"/>
                </a:solidFill>
              </a:rPr>
              <a:t>gms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r>
              <a:rPr lang="en-IN" sz="2000" dirty="0" smtClean="0"/>
              <a:t>Is the rival company still right ? </a:t>
            </a:r>
          </a:p>
          <a:p>
            <a:pPr lvl="1"/>
            <a:endParaRPr lang="en-IN" sz="2000" dirty="0"/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7753" y="2384276"/>
            <a:ext cx="1354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 = 30</a:t>
            </a:r>
          </a:p>
          <a:p>
            <a:r>
              <a:rPr lang="en-IN" u="sng" dirty="0" smtClean="0"/>
              <a:t>X</a:t>
            </a:r>
            <a:r>
              <a:rPr lang="en-IN" dirty="0" smtClean="0"/>
              <a:t> = 29</a:t>
            </a:r>
          </a:p>
          <a:p>
            <a:r>
              <a:rPr lang="el-GR" dirty="0" smtClean="0"/>
              <a:t>σ</a:t>
            </a:r>
            <a:r>
              <a:rPr lang="en-IN" dirty="0" smtClean="0"/>
              <a:t>  = </a:t>
            </a:r>
            <a:r>
              <a:rPr lang="en-IN" b="1" dirty="0" smtClean="0">
                <a:solidFill>
                  <a:srgbClr val="C00000"/>
                </a:solidFill>
              </a:rPr>
              <a:t>4</a:t>
            </a:r>
          </a:p>
          <a:p>
            <a:r>
              <a:rPr lang="en-IN" dirty="0" smtClean="0"/>
              <a:t>n = 36</a:t>
            </a:r>
          </a:p>
          <a:p>
            <a:r>
              <a:rPr lang="en-IN" dirty="0" smtClean="0"/>
              <a:t>Alpha = 0.05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48542" y="2476609"/>
            <a:ext cx="4605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Z-score</a:t>
            </a:r>
            <a:r>
              <a:rPr lang="en-IN" sz="1400" dirty="0" smtClean="0"/>
              <a:t> </a:t>
            </a:r>
            <a:r>
              <a:rPr lang="en-IN" sz="1400" b="1" dirty="0" smtClean="0"/>
              <a:t>statistic</a:t>
            </a:r>
            <a:r>
              <a:rPr lang="en-IN" sz="1400" dirty="0" smtClean="0"/>
              <a:t> =  29 – 30 / 4/</a:t>
            </a:r>
            <a:r>
              <a:rPr lang="en-IN" sz="1400" dirty="0" err="1" smtClean="0"/>
              <a:t>sqrt</a:t>
            </a:r>
            <a:r>
              <a:rPr lang="en-IN" sz="1400" dirty="0" smtClean="0"/>
              <a:t>(36)</a:t>
            </a:r>
          </a:p>
          <a:p>
            <a:r>
              <a:rPr lang="en-IN" sz="1400" dirty="0" smtClean="0"/>
              <a:t>= -1 / (4/6)  = </a:t>
            </a:r>
            <a:r>
              <a:rPr lang="en-IN" sz="1400" b="1" dirty="0" smtClean="0"/>
              <a:t>-1.5</a:t>
            </a:r>
          </a:p>
          <a:p>
            <a:endParaRPr lang="en-IN" sz="1400" dirty="0"/>
          </a:p>
          <a:p>
            <a:r>
              <a:rPr lang="en-IN" sz="1400" b="1" dirty="0" smtClean="0"/>
              <a:t>Z-Critical Values </a:t>
            </a:r>
            <a:r>
              <a:rPr lang="en-IN" sz="1400" dirty="0" smtClean="0"/>
              <a:t>(2-tail):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alpha = 0.05.  Critical values will be at prob.  0.025 &amp; 0.975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z-critical values  =  </a:t>
            </a:r>
            <a:r>
              <a:rPr lang="en-IN" sz="1400" b="1" dirty="0" smtClean="0"/>
              <a:t> -1.96  and  +1.96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530" t="2767" r="20751" b="1213"/>
          <a:stretch/>
        </p:blipFill>
        <p:spPr>
          <a:xfrm>
            <a:off x="8278822" y="2010922"/>
            <a:ext cx="1574646" cy="856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847" y="4100374"/>
            <a:ext cx="66397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Rival company: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Our sample of 36 </a:t>
            </a:r>
            <a:r>
              <a:rPr lang="en-IN" sz="1400" dirty="0" err="1" smtClean="0"/>
              <a:t>choco</a:t>
            </a:r>
            <a:r>
              <a:rPr lang="en-IN" sz="1400" dirty="0" smtClean="0"/>
              <a:t> bars shows mean of 29 </a:t>
            </a:r>
            <a:r>
              <a:rPr lang="en-IN" sz="1400" dirty="0" err="1" smtClean="0"/>
              <a:t>gms</a:t>
            </a:r>
            <a:r>
              <a:rPr lang="en-IN" sz="1400" dirty="0" smtClean="0"/>
              <a:t> protein.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The mean (29gms) has a z-score of -1.5 which lies </a:t>
            </a:r>
            <a:r>
              <a:rPr lang="en-IN" sz="1400" b="1" dirty="0" smtClean="0">
                <a:solidFill>
                  <a:srgbClr val="C00000"/>
                </a:solidFill>
              </a:rPr>
              <a:t>above</a:t>
            </a:r>
            <a:r>
              <a:rPr lang="en-IN" sz="1400" dirty="0" smtClean="0"/>
              <a:t> cut-off z-critical of -1.96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So our sample’s mean is </a:t>
            </a:r>
            <a:r>
              <a:rPr lang="en-IN" sz="1400" b="1" dirty="0" smtClean="0"/>
              <a:t>not significantly </a:t>
            </a:r>
            <a:r>
              <a:rPr lang="en-IN" sz="1400" dirty="0" smtClean="0"/>
              <a:t>far-off from the claimed mean of 30.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So we have “</a:t>
            </a:r>
            <a:r>
              <a:rPr lang="en-IN" sz="1400" b="1" dirty="0" smtClean="0"/>
              <a:t>failed to reject </a:t>
            </a:r>
            <a:r>
              <a:rPr lang="en-IN" sz="1400" b="1" dirty="0" err="1" smtClean="0"/>
              <a:t>Ho</a:t>
            </a:r>
            <a:r>
              <a:rPr lang="en-IN" sz="1400" dirty="0" smtClean="0"/>
              <a:t>”.  </a:t>
            </a:r>
            <a:r>
              <a:rPr lang="en-IN" sz="1400" dirty="0"/>
              <a:t>W</a:t>
            </a:r>
            <a:r>
              <a:rPr lang="en-IN" sz="1400" dirty="0" smtClean="0"/>
              <a:t>e cannot reject the company’s claims just yet.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00942" y="2597921"/>
            <a:ext cx="2721123" cy="10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00942" y="3734137"/>
            <a:ext cx="2375731" cy="12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841955" y="3121233"/>
            <a:ext cx="4136655" cy="2304971"/>
            <a:chOff x="7841955" y="3121233"/>
            <a:chExt cx="4136655" cy="23049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5277" b="31258"/>
            <a:stretch/>
          </p:blipFill>
          <p:spPr>
            <a:xfrm>
              <a:off x="7841955" y="3122940"/>
              <a:ext cx="4136655" cy="230326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841955" y="5119789"/>
              <a:ext cx="474662" cy="153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51251" y="3121233"/>
              <a:ext cx="474662" cy="153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09159" y="5579529"/>
            <a:ext cx="9314916" cy="1182277"/>
            <a:chOff x="1709159" y="5579529"/>
            <a:chExt cx="9314916" cy="1182277"/>
          </a:xfrm>
        </p:grpSpPr>
        <p:sp>
          <p:nvSpPr>
            <p:cNvPr id="17" name="Freeform 16"/>
            <p:cNvSpPr/>
            <p:nvPr/>
          </p:nvSpPr>
          <p:spPr>
            <a:xfrm>
              <a:off x="1709159" y="5579529"/>
              <a:ext cx="9314916" cy="979217"/>
            </a:xfrm>
            <a:custGeom>
              <a:avLst/>
              <a:gdLst>
                <a:gd name="connsiteX0" fmla="*/ 0 w 9314916"/>
                <a:gd name="connsiteY0" fmla="*/ 932366 h 979217"/>
                <a:gd name="connsiteX1" fmla="*/ 1828800 w 9314916"/>
                <a:gd name="connsiteY1" fmla="*/ 752905 h 979217"/>
                <a:gd name="connsiteX2" fmla="*/ 3495230 w 9314916"/>
                <a:gd name="connsiteY2" fmla="*/ 146153 h 979217"/>
                <a:gd name="connsiteX3" fmla="*/ 4529271 w 9314916"/>
                <a:gd name="connsiteY3" fmla="*/ 35058 h 979217"/>
                <a:gd name="connsiteX4" fmla="*/ 6469166 w 9314916"/>
                <a:gd name="connsiteY4" fmla="*/ 641809 h 979217"/>
                <a:gd name="connsiteX5" fmla="*/ 8109959 w 9314916"/>
                <a:gd name="connsiteY5" fmla="*/ 932366 h 979217"/>
                <a:gd name="connsiteX6" fmla="*/ 9314916 w 9314916"/>
                <a:gd name="connsiteY6" fmla="*/ 975095 h 97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4916" h="979217">
                  <a:moveTo>
                    <a:pt x="0" y="932366"/>
                  </a:moveTo>
                  <a:cubicBezTo>
                    <a:pt x="623131" y="908153"/>
                    <a:pt x="1246262" y="883940"/>
                    <a:pt x="1828800" y="752905"/>
                  </a:cubicBezTo>
                  <a:cubicBezTo>
                    <a:pt x="2411338" y="621870"/>
                    <a:pt x="3045152" y="265794"/>
                    <a:pt x="3495230" y="146153"/>
                  </a:cubicBezTo>
                  <a:cubicBezTo>
                    <a:pt x="3945309" y="26512"/>
                    <a:pt x="4033615" y="-47551"/>
                    <a:pt x="4529271" y="35058"/>
                  </a:cubicBezTo>
                  <a:cubicBezTo>
                    <a:pt x="5024927" y="117667"/>
                    <a:pt x="5872385" y="492258"/>
                    <a:pt x="6469166" y="641809"/>
                  </a:cubicBezTo>
                  <a:cubicBezTo>
                    <a:pt x="7065947" y="791360"/>
                    <a:pt x="7635667" y="876818"/>
                    <a:pt x="8109959" y="932366"/>
                  </a:cubicBezTo>
                  <a:cubicBezTo>
                    <a:pt x="8584251" y="987914"/>
                    <a:pt x="8949583" y="981504"/>
                    <a:pt x="9314916" y="9750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0021" y="6484807"/>
              <a:ext cx="6184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-1.96           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-1.5</a:t>
              </a:r>
              <a:r>
                <a:rPr lang="en-US" sz="1200" dirty="0" smtClean="0"/>
                <a:t>                                                    0                                                                              +1.96</a:t>
              </a:r>
              <a:endParaRPr lang="en-US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751888" y="6383708"/>
              <a:ext cx="1589518" cy="136733"/>
            </a:xfrm>
            <a:custGeom>
              <a:avLst/>
              <a:gdLst>
                <a:gd name="connsiteX0" fmla="*/ 0 w 1589518"/>
                <a:gd name="connsiteY0" fmla="*/ 119642 h 136733"/>
                <a:gd name="connsiteX1" fmla="*/ 1110953 w 1589518"/>
                <a:gd name="connsiteY1" fmla="*/ 76913 h 136733"/>
                <a:gd name="connsiteX2" fmla="*/ 1589518 w 1589518"/>
                <a:gd name="connsiteY2" fmla="*/ 0 h 136733"/>
                <a:gd name="connsiteX3" fmla="*/ 1589518 w 1589518"/>
                <a:gd name="connsiteY3" fmla="*/ 136733 h 136733"/>
                <a:gd name="connsiteX4" fmla="*/ 0 w 1589518"/>
                <a:gd name="connsiteY4" fmla="*/ 119642 h 13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518" h="136733">
                  <a:moveTo>
                    <a:pt x="0" y="119642"/>
                  </a:moveTo>
                  <a:lnTo>
                    <a:pt x="1110953" y="76913"/>
                  </a:lnTo>
                  <a:lnTo>
                    <a:pt x="1589518" y="0"/>
                  </a:lnTo>
                  <a:lnTo>
                    <a:pt x="1589518" y="136733"/>
                  </a:lnTo>
                  <a:lnTo>
                    <a:pt x="0" y="11964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8964538" y="6384994"/>
              <a:ext cx="1396608" cy="165206"/>
            </a:xfrm>
            <a:custGeom>
              <a:avLst/>
              <a:gdLst>
                <a:gd name="connsiteX0" fmla="*/ 0 w 1589518"/>
                <a:gd name="connsiteY0" fmla="*/ 119642 h 136733"/>
                <a:gd name="connsiteX1" fmla="*/ 1110953 w 1589518"/>
                <a:gd name="connsiteY1" fmla="*/ 76913 h 136733"/>
                <a:gd name="connsiteX2" fmla="*/ 1589518 w 1589518"/>
                <a:gd name="connsiteY2" fmla="*/ 0 h 136733"/>
                <a:gd name="connsiteX3" fmla="*/ 1589518 w 1589518"/>
                <a:gd name="connsiteY3" fmla="*/ 136733 h 136733"/>
                <a:gd name="connsiteX4" fmla="*/ 0 w 1589518"/>
                <a:gd name="connsiteY4" fmla="*/ 119642 h 13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518" h="136733">
                  <a:moveTo>
                    <a:pt x="0" y="119642"/>
                  </a:moveTo>
                  <a:lnTo>
                    <a:pt x="1110953" y="76913"/>
                  </a:lnTo>
                  <a:lnTo>
                    <a:pt x="1589518" y="0"/>
                  </a:lnTo>
                  <a:lnTo>
                    <a:pt x="1589518" y="136733"/>
                  </a:lnTo>
                  <a:lnTo>
                    <a:pt x="0" y="11964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2546647" y="5704474"/>
              <a:ext cx="1316052" cy="551047"/>
            </a:xfrm>
            <a:prstGeom prst="wedgeRectCallout">
              <a:avLst>
                <a:gd name="adj1" fmla="val 42803"/>
                <a:gd name="adj2" fmla="val 1069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Z-score for sample mean – NOT IN critical regions.</a:t>
              </a:r>
              <a:endParaRPr lang="en-US" sz="1100" dirty="0"/>
            </a:p>
          </p:txBody>
        </p:sp>
      </p:grpSp>
      <p:sp>
        <p:nvSpPr>
          <p:cNvPr id="24" name="Freeform 23"/>
          <p:cNvSpPr/>
          <p:nvPr/>
        </p:nvSpPr>
        <p:spPr>
          <a:xfrm>
            <a:off x="1952612" y="5930363"/>
            <a:ext cx="4294364" cy="579850"/>
          </a:xfrm>
          <a:custGeom>
            <a:avLst/>
            <a:gdLst>
              <a:gd name="connsiteX0" fmla="*/ 0 w 1820254"/>
              <a:gd name="connsiteY0" fmla="*/ 948609 h 948609"/>
              <a:gd name="connsiteX1" fmla="*/ 427290 w 1820254"/>
              <a:gd name="connsiteY1" fmla="*/ 658052 h 948609"/>
              <a:gd name="connsiteX2" fmla="*/ 880217 w 1820254"/>
              <a:gd name="connsiteY2" fmla="*/ 26 h 948609"/>
              <a:gd name="connsiteX3" fmla="*/ 1367327 w 1820254"/>
              <a:gd name="connsiteY3" fmla="*/ 683690 h 948609"/>
              <a:gd name="connsiteX4" fmla="*/ 1820254 w 1820254"/>
              <a:gd name="connsiteY4" fmla="*/ 940064 h 94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0254" h="948609">
                <a:moveTo>
                  <a:pt x="0" y="948609"/>
                </a:moveTo>
                <a:cubicBezTo>
                  <a:pt x="140293" y="882379"/>
                  <a:pt x="280587" y="816149"/>
                  <a:pt x="427290" y="658052"/>
                </a:cubicBezTo>
                <a:cubicBezTo>
                  <a:pt x="573993" y="499955"/>
                  <a:pt x="723544" y="-4247"/>
                  <a:pt x="880217" y="26"/>
                </a:cubicBezTo>
                <a:cubicBezTo>
                  <a:pt x="1036890" y="4299"/>
                  <a:pt x="1210654" y="527017"/>
                  <a:pt x="1367327" y="683690"/>
                </a:cubicBezTo>
                <a:cubicBezTo>
                  <a:pt x="1524000" y="840363"/>
                  <a:pt x="1672127" y="890213"/>
                  <a:pt x="1820254" y="94006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4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any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State the </a:t>
            </a:r>
            <a:r>
              <a:rPr lang="en-US" dirty="0" smtClean="0"/>
              <a:t>Hypotheses  (Ho and Ha)</a:t>
            </a:r>
          </a:p>
          <a:p>
            <a:r>
              <a:rPr lang="en-US" dirty="0"/>
              <a:t>Step 2: Find the Critical </a:t>
            </a:r>
            <a:r>
              <a:rPr lang="en-US" dirty="0" smtClean="0"/>
              <a:t>Values  (</a:t>
            </a:r>
            <a:r>
              <a:rPr lang="en-US" dirty="0" err="1" smtClean="0"/>
              <a:t>Zc</a:t>
            </a:r>
            <a:r>
              <a:rPr lang="en-US" dirty="0" smtClean="0"/>
              <a:t>  … from the lookup table)</a:t>
            </a:r>
          </a:p>
          <a:p>
            <a:r>
              <a:rPr lang="en-US" i="1" dirty="0"/>
              <a:t>Step 3: Compute the Test Statistic</a:t>
            </a:r>
          </a:p>
          <a:p>
            <a:r>
              <a:rPr lang="en-US" dirty="0"/>
              <a:t>Step 4: </a:t>
            </a:r>
            <a:r>
              <a:rPr lang="en-US" dirty="0" smtClean="0"/>
              <a:t>Compare critical –</a:t>
            </a:r>
            <a:r>
              <a:rPr lang="en-US" dirty="0" err="1" smtClean="0"/>
              <a:t>vs</a:t>
            </a:r>
            <a:r>
              <a:rPr lang="en-US" dirty="0" smtClean="0"/>
              <a:t>- computed values.  Make </a:t>
            </a:r>
            <a:r>
              <a:rPr lang="en-US" dirty="0"/>
              <a:t>the </a:t>
            </a:r>
            <a:r>
              <a:rPr lang="en-US" dirty="0" smtClean="0"/>
              <a:t>Decision (reject Ho / accept Ha).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78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9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Practice 1:  Looking up z-table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241"/>
            <a:ext cx="10515600" cy="5100722"/>
          </a:xfrm>
        </p:spPr>
        <p:txBody>
          <a:bodyPr>
            <a:normAutofit/>
          </a:bodyPr>
          <a:lstStyle/>
          <a:p>
            <a:r>
              <a:rPr lang="en-IN" sz="1600" dirty="0"/>
              <a:t>A random variable </a:t>
            </a:r>
            <a:r>
              <a:rPr lang="en-IN" sz="1600" dirty="0" smtClean="0"/>
              <a:t>𝑋 </a:t>
            </a:r>
            <a:r>
              <a:rPr lang="en-IN" sz="1600" dirty="0"/>
              <a:t>follows a normal distribution with </a:t>
            </a:r>
            <a:r>
              <a:rPr lang="en-IN" sz="1600" dirty="0" smtClean="0"/>
              <a:t>𝜇 </a:t>
            </a:r>
            <a:r>
              <a:rPr lang="en-IN" sz="1600" dirty="0"/>
              <a:t>= 6 and </a:t>
            </a:r>
            <a:r>
              <a:rPr lang="en-IN" sz="1600" dirty="0" smtClean="0"/>
              <a:t>𝜎 </a:t>
            </a:r>
            <a:r>
              <a:rPr lang="en-IN" sz="1600" dirty="0"/>
              <a:t>= 1.24. Calculate the </a:t>
            </a:r>
            <a:r>
              <a:rPr lang="en-IN" sz="1600" dirty="0" smtClean="0"/>
              <a:t>following </a:t>
            </a:r>
            <a:r>
              <a:rPr lang="en-IN" sz="1600" dirty="0"/>
              <a:t>probabilities:</a:t>
            </a:r>
          </a:p>
          <a:p>
            <a:r>
              <a:rPr lang="en-IN" sz="1600" dirty="0"/>
              <a:t>a) </a:t>
            </a:r>
            <a:r>
              <a:rPr lang="en-IN" sz="1600" dirty="0" smtClean="0"/>
              <a:t>𝑃</a:t>
            </a:r>
            <a:r>
              <a:rPr lang="en-IN" sz="1600" dirty="0"/>
              <a:t>(</a:t>
            </a:r>
            <a:r>
              <a:rPr lang="en-IN" sz="1600" dirty="0" smtClean="0"/>
              <a:t>𝑋 </a:t>
            </a:r>
            <a:r>
              <a:rPr lang="en-IN" sz="1600" dirty="0"/>
              <a:t>≤ 8) </a:t>
            </a:r>
            <a:endParaRPr lang="en-IN" sz="1600" dirty="0" smtClean="0"/>
          </a:p>
          <a:p>
            <a:pPr lvl="1"/>
            <a:r>
              <a:rPr lang="en-IN" sz="1200" dirty="0" smtClean="0"/>
              <a:t>Z = (8 – 6) / 1.24  =  1.61  ===  </a:t>
            </a:r>
            <a:r>
              <a:rPr lang="en-IN" sz="1200" b="1" dirty="0" smtClean="0"/>
              <a:t>0.9463</a:t>
            </a:r>
          </a:p>
          <a:p>
            <a:pPr lvl="1"/>
            <a:endParaRPr lang="en-IN" sz="1600" b="1" dirty="0"/>
          </a:p>
          <a:p>
            <a:r>
              <a:rPr lang="en-IN" sz="1600" dirty="0"/>
              <a:t>b</a:t>
            </a:r>
            <a:r>
              <a:rPr lang="en-IN" sz="1600" dirty="0" smtClean="0"/>
              <a:t>) 𝑃</a:t>
            </a:r>
            <a:r>
              <a:rPr lang="en-IN" sz="1600" dirty="0"/>
              <a:t>(</a:t>
            </a:r>
            <a:r>
              <a:rPr lang="en-IN" sz="1600" dirty="0" smtClean="0"/>
              <a:t>𝑋 </a:t>
            </a:r>
            <a:r>
              <a:rPr lang="en-IN" sz="1600" dirty="0"/>
              <a:t>≤ 3) </a:t>
            </a:r>
            <a:endParaRPr lang="en-IN" sz="1600" dirty="0" smtClean="0"/>
          </a:p>
          <a:p>
            <a:pPr lvl="1"/>
            <a:r>
              <a:rPr lang="en-IN" sz="1200" dirty="0" smtClean="0"/>
              <a:t>Z = (3 – 6) / 1.24  = -2.41  === </a:t>
            </a:r>
            <a:r>
              <a:rPr lang="en-IN" sz="1200" b="1" dirty="0" smtClean="0"/>
              <a:t>0.0080</a:t>
            </a:r>
          </a:p>
          <a:p>
            <a:pPr lvl="1"/>
            <a:endParaRPr lang="en-IN" sz="1200" b="1" dirty="0"/>
          </a:p>
          <a:p>
            <a:r>
              <a:rPr lang="en-IN" sz="1600" dirty="0"/>
              <a:t>c) </a:t>
            </a:r>
            <a:r>
              <a:rPr lang="en-IN" sz="1600" dirty="0" smtClean="0"/>
              <a:t>𝑃(𝑋 </a:t>
            </a:r>
            <a:r>
              <a:rPr lang="en-IN" sz="1600" dirty="0"/>
              <a:t>≥ 7) </a:t>
            </a:r>
            <a:endParaRPr lang="en-IN" sz="1600" dirty="0" smtClean="0"/>
          </a:p>
          <a:p>
            <a:pPr lvl="1"/>
            <a:r>
              <a:rPr lang="en-IN" sz="1200" dirty="0" smtClean="0"/>
              <a:t>Z = (7 - 6)/1.24 =   0.806  === 0.790</a:t>
            </a:r>
          </a:p>
          <a:p>
            <a:pPr lvl="1"/>
            <a:r>
              <a:rPr lang="en-IN" sz="1200" dirty="0" smtClean="0"/>
              <a:t>P (X &gt; 7) = 1 – 0.790 = </a:t>
            </a:r>
            <a:r>
              <a:rPr lang="en-IN" sz="1200" b="1" dirty="0" smtClean="0"/>
              <a:t>0.21</a:t>
            </a:r>
          </a:p>
          <a:p>
            <a:pPr lvl="1"/>
            <a:endParaRPr lang="en-IN" sz="1200" b="1" dirty="0"/>
          </a:p>
          <a:p>
            <a:r>
              <a:rPr lang="en-IN" sz="1600" dirty="0"/>
              <a:t>d) </a:t>
            </a:r>
            <a:r>
              <a:rPr lang="en-IN" sz="1600" dirty="0" smtClean="0"/>
              <a:t>𝑃</a:t>
            </a:r>
            <a:r>
              <a:rPr lang="en-IN" sz="1600" dirty="0"/>
              <a:t>(7 ≤ </a:t>
            </a:r>
            <a:r>
              <a:rPr lang="en-IN" sz="1600" dirty="0" smtClean="0"/>
              <a:t>𝑋 </a:t>
            </a:r>
            <a:r>
              <a:rPr lang="en-IN" sz="1600" dirty="0"/>
              <a:t>≤ 10</a:t>
            </a:r>
            <a:r>
              <a:rPr lang="en-IN" sz="1600" dirty="0" smtClean="0"/>
              <a:t>)</a:t>
            </a:r>
          </a:p>
          <a:p>
            <a:pPr marL="457200" lvl="1" indent="0">
              <a:buNone/>
            </a:pPr>
            <a:r>
              <a:rPr lang="en-IN" sz="1200" dirty="0" smtClean="0"/>
              <a:t>P(X &lt; 10) = (10-6) / 1.24 = 3.22 === 0.9994</a:t>
            </a:r>
          </a:p>
          <a:p>
            <a:pPr marL="457200" lvl="1" indent="0">
              <a:buNone/>
            </a:pPr>
            <a:r>
              <a:rPr lang="en-IN" sz="1200" dirty="0" smtClean="0"/>
              <a:t>P(X &lt; 7) = 0.790</a:t>
            </a:r>
          </a:p>
          <a:p>
            <a:pPr marL="457200" lvl="1" indent="0">
              <a:buNone/>
            </a:pPr>
            <a:r>
              <a:rPr lang="en-IN" sz="1200" dirty="0" smtClean="0"/>
              <a:t>P(7 &lt; x &lt; 10) == 0.9994 – 0.790 </a:t>
            </a:r>
            <a:r>
              <a:rPr lang="en-IN" sz="1200" b="1" dirty="0" smtClean="0"/>
              <a:t>=  0.209</a:t>
            </a:r>
          </a:p>
          <a:p>
            <a:pPr lvl="1"/>
            <a:endParaRPr lang="en-IN" sz="1200" dirty="0"/>
          </a:p>
        </p:txBody>
      </p:sp>
      <p:sp>
        <p:nvSpPr>
          <p:cNvPr id="4" name="Freeform 3"/>
          <p:cNvSpPr/>
          <p:nvPr/>
        </p:nvSpPr>
        <p:spPr>
          <a:xfrm>
            <a:off x="6985858" y="2790653"/>
            <a:ext cx="4294364" cy="579850"/>
          </a:xfrm>
          <a:custGeom>
            <a:avLst/>
            <a:gdLst>
              <a:gd name="connsiteX0" fmla="*/ 0 w 1820254"/>
              <a:gd name="connsiteY0" fmla="*/ 948609 h 948609"/>
              <a:gd name="connsiteX1" fmla="*/ 427290 w 1820254"/>
              <a:gd name="connsiteY1" fmla="*/ 658052 h 948609"/>
              <a:gd name="connsiteX2" fmla="*/ 880217 w 1820254"/>
              <a:gd name="connsiteY2" fmla="*/ 26 h 948609"/>
              <a:gd name="connsiteX3" fmla="*/ 1367327 w 1820254"/>
              <a:gd name="connsiteY3" fmla="*/ 683690 h 948609"/>
              <a:gd name="connsiteX4" fmla="*/ 1820254 w 1820254"/>
              <a:gd name="connsiteY4" fmla="*/ 940064 h 94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0254" h="948609">
                <a:moveTo>
                  <a:pt x="0" y="948609"/>
                </a:moveTo>
                <a:cubicBezTo>
                  <a:pt x="140293" y="882379"/>
                  <a:pt x="280587" y="816149"/>
                  <a:pt x="427290" y="658052"/>
                </a:cubicBezTo>
                <a:cubicBezTo>
                  <a:pt x="573993" y="499955"/>
                  <a:pt x="723544" y="-4247"/>
                  <a:pt x="880217" y="26"/>
                </a:cubicBezTo>
                <a:cubicBezTo>
                  <a:pt x="1036890" y="4299"/>
                  <a:pt x="1210654" y="527017"/>
                  <a:pt x="1367327" y="683690"/>
                </a:cubicBezTo>
                <a:cubicBezTo>
                  <a:pt x="1524000" y="840363"/>
                  <a:pt x="1672127" y="890213"/>
                  <a:pt x="1820254" y="940064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31983" y="3247049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3     4     5      6     7       8       9       10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453691" y="2790653"/>
            <a:ext cx="8092" cy="456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69860" y="2852380"/>
            <a:ext cx="8092" cy="456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8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Z-Test (2 sample test)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sample test:  Compare sample to population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/>
              <a:t>means of 2 different </a:t>
            </a:r>
            <a:r>
              <a:rPr lang="en-US" dirty="0" smtClean="0"/>
              <a:t>samples from 2 different populations.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70" y="1825625"/>
            <a:ext cx="1341236" cy="731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30" y="3524059"/>
            <a:ext cx="4206050" cy="25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512064"/>
            <a:ext cx="9012340" cy="56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15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T-Statistic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51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Student’s T-Distribution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want to estimate something about population with a certain confidence level.  ... But .... </a:t>
            </a:r>
          </a:p>
          <a:p>
            <a:pPr lvl="1"/>
            <a:r>
              <a:rPr lang="en-US" sz="1600" dirty="0"/>
              <a:t>1.  We don't have population </a:t>
            </a:r>
            <a:r>
              <a:rPr lang="en-US" sz="1600" dirty="0" err="1"/>
              <a:t>std.dev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l-GR" sz="1600" b="1" dirty="0" smtClean="0">
                <a:solidFill>
                  <a:srgbClr val="FF0000"/>
                </a:solidFill>
              </a:rPr>
              <a:t>σ</a:t>
            </a:r>
            <a:r>
              <a:rPr lang="en-IN" sz="1600" b="1" dirty="0" smtClean="0"/>
              <a:t>)</a:t>
            </a:r>
            <a:r>
              <a:rPr lang="el-GR" sz="1600" dirty="0" smtClean="0"/>
              <a:t> </a:t>
            </a:r>
            <a:r>
              <a:rPr lang="en-US" sz="1600" dirty="0" smtClean="0"/>
              <a:t>but </a:t>
            </a:r>
            <a:r>
              <a:rPr lang="en-US" sz="1600" dirty="0"/>
              <a:t>only have sample </a:t>
            </a:r>
            <a:r>
              <a:rPr lang="en-US" sz="1600" dirty="0" err="1"/>
              <a:t>std.dev</a:t>
            </a:r>
            <a:r>
              <a:rPr lang="en-US" sz="1600" dirty="0" smtClean="0"/>
              <a:t>. (</a:t>
            </a:r>
            <a:r>
              <a:rPr lang="en-US" sz="1600" dirty="0" smtClean="0">
                <a:solidFill>
                  <a:srgbClr val="FF0000"/>
                </a:solidFill>
              </a:rPr>
              <a:t>s</a:t>
            </a:r>
            <a:r>
              <a:rPr lang="en-US" sz="1600" dirty="0" smtClean="0"/>
              <a:t>) </a:t>
            </a:r>
            <a:endParaRPr lang="en-US" sz="1600" dirty="0"/>
          </a:p>
          <a:p>
            <a:pPr lvl="1"/>
            <a:r>
              <a:rPr lang="en-US" sz="1600" dirty="0"/>
              <a:t>2.  sample size  </a:t>
            </a:r>
            <a:r>
              <a:rPr lang="en-US" sz="1600" dirty="0">
                <a:solidFill>
                  <a:srgbClr val="FF0000"/>
                </a:solidFill>
              </a:rPr>
              <a:t>n &lt; </a:t>
            </a:r>
            <a:r>
              <a:rPr lang="en-US" sz="1600" dirty="0" smtClean="0">
                <a:solidFill>
                  <a:srgbClr val="FF0000"/>
                </a:solidFill>
              </a:rPr>
              <a:t>30</a:t>
            </a:r>
          </a:p>
          <a:p>
            <a:r>
              <a:rPr lang="en-US" sz="2000" dirty="0" smtClean="0"/>
              <a:t>To look up t-table, we need 2 things:</a:t>
            </a:r>
          </a:p>
          <a:p>
            <a:pPr lvl="1"/>
            <a:r>
              <a:rPr lang="en-US" sz="1600" dirty="0" err="1" smtClean="0"/>
              <a:t>Df</a:t>
            </a:r>
            <a:r>
              <a:rPr lang="en-US" sz="1600" dirty="0" smtClean="0"/>
              <a:t> = degrees of freedom = n -1 </a:t>
            </a:r>
          </a:p>
          <a:p>
            <a:pPr lvl="1"/>
            <a:r>
              <a:rPr lang="en-US" sz="1600" dirty="0" smtClean="0"/>
              <a:t>Alpha value.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IN" sz="1100" dirty="0"/>
              <a:t>Use Z-test / t-test </a:t>
            </a:r>
            <a:r>
              <a:rPr lang="en-IN" sz="1100" dirty="0" smtClean="0"/>
              <a:t>?</a:t>
            </a:r>
            <a:endParaRPr lang="en-IN" sz="1100" dirty="0"/>
          </a:p>
          <a:p>
            <a:pPr marL="0" indent="0">
              <a:buNone/>
            </a:pPr>
            <a:r>
              <a:rPr lang="en-IN" sz="1100" dirty="0" smtClean="0">
                <a:latin typeface="Consolas" panose="020B0609020204030204" pitchFamily="49" charset="0"/>
              </a:rPr>
              <a:t>                 n&gt;= 30    </a:t>
            </a:r>
            <a:r>
              <a:rPr lang="en-IN" sz="1100" dirty="0">
                <a:latin typeface="Consolas" panose="020B0609020204030204" pitchFamily="49" charset="0"/>
              </a:rPr>
              <a:t>|    n&lt;30</a:t>
            </a:r>
          </a:p>
          <a:p>
            <a:pPr marL="0" indent="0">
              <a:buNone/>
            </a:pPr>
            <a:r>
              <a:rPr lang="en-IN" sz="1100" dirty="0">
                <a:latin typeface="Consolas" panose="020B0609020204030204" pitchFamily="49" charset="0"/>
              </a:rPr>
              <a:t>- - - - - - </a:t>
            </a:r>
            <a:r>
              <a:rPr lang="en-IN" sz="1100" dirty="0" smtClean="0">
                <a:latin typeface="Consolas" panose="020B0609020204030204" pitchFamily="49" charset="0"/>
              </a:rPr>
              <a:t>-| </a:t>
            </a:r>
            <a:r>
              <a:rPr lang="en-IN" sz="1100" dirty="0">
                <a:latin typeface="Consolas" panose="020B0609020204030204" pitchFamily="49" charset="0"/>
              </a:rPr>
              <a:t>- - - - - </a:t>
            </a:r>
            <a:r>
              <a:rPr lang="en-IN" sz="1100" dirty="0" smtClean="0">
                <a:latin typeface="Consolas" panose="020B0609020204030204" pitchFamily="49" charset="0"/>
              </a:rPr>
              <a:t>- </a:t>
            </a:r>
            <a:r>
              <a:rPr lang="en-IN" sz="1100" dirty="0">
                <a:latin typeface="Consolas" panose="020B0609020204030204" pitchFamily="49" charset="0"/>
              </a:rPr>
              <a:t>|- - - - - - -</a:t>
            </a:r>
          </a:p>
          <a:p>
            <a:pPr marL="0" indent="0">
              <a:buNone/>
            </a:pPr>
            <a:r>
              <a:rPr lang="el-GR" sz="1100" dirty="0">
                <a:latin typeface="Consolas" panose="020B0609020204030204" pitchFamily="49" charset="0"/>
              </a:rPr>
              <a:t>σ </a:t>
            </a:r>
            <a:r>
              <a:rPr lang="en-IN" sz="1100" dirty="0">
                <a:latin typeface="Consolas" panose="020B0609020204030204" pitchFamily="49" charset="0"/>
              </a:rPr>
              <a:t>known      | Z-test   </a:t>
            </a:r>
            <a:r>
              <a:rPr lang="en-IN" sz="1100" dirty="0" smtClean="0">
                <a:latin typeface="Consolas" panose="020B0609020204030204" pitchFamily="49" charset="0"/>
              </a:rPr>
              <a:t>   </a:t>
            </a:r>
            <a:r>
              <a:rPr lang="en-IN" sz="1100" dirty="0">
                <a:latin typeface="Consolas" panose="020B0609020204030204" pitchFamily="49" charset="0"/>
              </a:rPr>
              <a:t>|   Z-test  </a:t>
            </a:r>
          </a:p>
          <a:p>
            <a:pPr marL="0" indent="0">
              <a:buNone/>
            </a:pPr>
            <a:r>
              <a:rPr lang="en-IN" sz="1100" dirty="0">
                <a:latin typeface="Consolas" panose="020B0609020204030204" pitchFamily="49" charset="0"/>
              </a:rPr>
              <a:t>- - - - - - </a:t>
            </a:r>
            <a:r>
              <a:rPr lang="en-IN" sz="1100" dirty="0" smtClean="0">
                <a:latin typeface="Consolas" panose="020B0609020204030204" pitchFamily="49" charset="0"/>
              </a:rPr>
              <a:t>-| </a:t>
            </a:r>
            <a:r>
              <a:rPr lang="en-IN" sz="1100" dirty="0">
                <a:latin typeface="Consolas" panose="020B0609020204030204" pitchFamily="49" charset="0"/>
              </a:rPr>
              <a:t>- - - - - </a:t>
            </a:r>
            <a:r>
              <a:rPr lang="en-IN" sz="1100" dirty="0" smtClean="0">
                <a:latin typeface="Consolas" panose="020B0609020204030204" pitchFamily="49" charset="0"/>
              </a:rPr>
              <a:t>- </a:t>
            </a:r>
            <a:r>
              <a:rPr lang="en-IN" sz="1100" dirty="0">
                <a:latin typeface="Consolas" panose="020B0609020204030204" pitchFamily="49" charset="0"/>
              </a:rPr>
              <a:t>| - - - - -  -</a:t>
            </a:r>
          </a:p>
          <a:p>
            <a:pPr marL="0" indent="0">
              <a:buNone/>
            </a:pPr>
            <a:r>
              <a:rPr lang="el-GR" sz="1100" dirty="0">
                <a:latin typeface="Consolas" panose="020B0609020204030204" pitchFamily="49" charset="0"/>
              </a:rPr>
              <a:t>σ </a:t>
            </a:r>
            <a:r>
              <a:rPr lang="en-IN" sz="1100" dirty="0" err="1">
                <a:latin typeface="Consolas" panose="020B0609020204030204" pitchFamily="49" charset="0"/>
              </a:rPr>
              <a:t>UnKnown</a:t>
            </a:r>
            <a:r>
              <a:rPr lang="en-IN" sz="1100" dirty="0">
                <a:latin typeface="Consolas" panose="020B0609020204030204" pitchFamily="49" charset="0"/>
              </a:rPr>
              <a:t> </a:t>
            </a:r>
            <a:r>
              <a:rPr lang="en-IN" sz="1100" dirty="0" smtClean="0">
                <a:latin typeface="Consolas" panose="020B0609020204030204" pitchFamily="49" charset="0"/>
              </a:rPr>
              <a:t>   | </a:t>
            </a:r>
            <a:r>
              <a:rPr lang="en-IN" sz="1100" dirty="0">
                <a:latin typeface="Consolas" panose="020B0609020204030204" pitchFamily="49" charset="0"/>
              </a:rPr>
              <a:t>Z/T-test </a:t>
            </a:r>
            <a:r>
              <a:rPr lang="en-IN" sz="1100" dirty="0" smtClean="0">
                <a:latin typeface="Consolas" panose="020B0609020204030204" pitchFamily="49" charset="0"/>
              </a:rPr>
              <a:t>   |   </a:t>
            </a:r>
            <a:r>
              <a:rPr lang="en-IN" sz="1100" b="1" dirty="0">
                <a:latin typeface="Consolas" panose="020B0609020204030204" pitchFamily="49" charset="0"/>
              </a:rPr>
              <a:t>t-test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8926"/>
            <a:ext cx="5439277" cy="22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17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T-Statistic (one sample)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 smtClean="0"/>
              <a:t>Population u = 6     𝜎 </a:t>
            </a:r>
            <a:r>
              <a:rPr lang="en-IN" sz="1800" dirty="0"/>
              <a:t>= </a:t>
            </a:r>
            <a:r>
              <a:rPr lang="en-IN" sz="1800" dirty="0" smtClean="0"/>
              <a:t>??    </a:t>
            </a:r>
          </a:p>
          <a:p>
            <a:r>
              <a:rPr lang="en-IN" sz="1800" dirty="0" smtClean="0"/>
              <a:t>Sample n = 15,  x = 5.7,  s = 1.5</a:t>
            </a:r>
          </a:p>
          <a:p>
            <a:endParaRPr lang="en-IN" sz="1800" dirty="0" smtClean="0"/>
          </a:p>
          <a:p>
            <a:r>
              <a:rPr lang="en-IN" sz="1800" dirty="0" err="1" smtClean="0"/>
              <a:t>Ho</a:t>
            </a:r>
            <a:r>
              <a:rPr lang="en-IN" sz="1800" dirty="0" smtClean="0"/>
              <a:t> ::  mean = 6        Ha :: mean =/= 6</a:t>
            </a:r>
          </a:p>
          <a:p>
            <a:endParaRPr lang="en-IN" sz="1800" dirty="0" smtClean="0"/>
          </a:p>
          <a:p>
            <a:r>
              <a:rPr lang="en-IN" sz="1800" dirty="0" smtClean="0"/>
              <a:t>T-Statistic </a:t>
            </a:r>
          </a:p>
          <a:p>
            <a:pPr lvl="1"/>
            <a:r>
              <a:rPr lang="pt-BR" sz="1600" dirty="0" smtClean="0"/>
              <a:t>T </a:t>
            </a:r>
            <a:r>
              <a:rPr lang="pt-BR" sz="1600" dirty="0"/>
              <a:t>=    </a:t>
            </a:r>
            <a:r>
              <a:rPr lang="pt-BR" sz="1600" dirty="0" smtClean="0"/>
              <a:t>(</a:t>
            </a:r>
            <a:r>
              <a:rPr lang="pt-BR" sz="1600" u="sng" dirty="0" smtClean="0"/>
              <a:t>x</a:t>
            </a:r>
            <a:r>
              <a:rPr lang="pt-BR" sz="1600" dirty="0" smtClean="0"/>
              <a:t> - u)  /  (s </a:t>
            </a:r>
            <a:r>
              <a:rPr lang="pt-BR" sz="1600" dirty="0"/>
              <a:t>/ √</a:t>
            </a:r>
            <a:r>
              <a:rPr lang="pt-BR" sz="1600" dirty="0" smtClean="0"/>
              <a:t>n)</a:t>
            </a:r>
            <a:endParaRPr lang="pt-BR" sz="1600" dirty="0"/>
          </a:p>
          <a:p>
            <a:pPr lvl="1"/>
            <a:r>
              <a:rPr lang="pt-BR" sz="1600" dirty="0" smtClean="0"/>
              <a:t>T = (5.7 – 6) / (1.5 sqrt(15) ) =  - 0.775</a:t>
            </a:r>
          </a:p>
          <a:p>
            <a:pPr lvl="1"/>
            <a:endParaRPr lang="pt-BR" sz="1600" dirty="0"/>
          </a:p>
          <a:p>
            <a:r>
              <a:rPr lang="pt-BR" sz="1800" dirty="0" smtClean="0"/>
              <a:t>T-critical lookup</a:t>
            </a:r>
          </a:p>
          <a:p>
            <a:pPr lvl="1"/>
            <a:r>
              <a:rPr lang="pt-BR" sz="1600" dirty="0" smtClean="0"/>
              <a:t>Alpha = 0.05</a:t>
            </a:r>
          </a:p>
          <a:p>
            <a:pPr lvl="1"/>
            <a:r>
              <a:rPr lang="pt-BR" sz="1600" dirty="0" smtClean="0"/>
              <a:t>Df = n-1 = 14</a:t>
            </a:r>
          </a:p>
          <a:p>
            <a:pPr lvl="1"/>
            <a:r>
              <a:rPr lang="pt-BR" sz="1600" dirty="0" smtClean="0"/>
              <a:t>= 2.145   and   -2.145</a:t>
            </a:r>
          </a:p>
          <a:p>
            <a:pPr lvl="1"/>
            <a:endParaRPr lang="pt-BR" sz="1600" dirty="0"/>
          </a:p>
          <a:p>
            <a:r>
              <a:rPr lang="pt-BR" sz="2000" dirty="0" smtClean="0"/>
              <a:t>Comparison:  critical t-value (-2.145)   &lt;  computed </a:t>
            </a:r>
            <a:r>
              <a:rPr lang="pt-BR" sz="2000" dirty="0"/>
              <a:t>t-statistic </a:t>
            </a:r>
            <a:r>
              <a:rPr lang="pt-BR" sz="2000" dirty="0" smtClean="0"/>
              <a:t>(-0.775</a:t>
            </a:r>
            <a:r>
              <a:rPr lang="pt-BR" sz="2000" dirty="0"/>
              <a:t>)   &lt;&lt; </a:t>
            </a:r>
            <a:endParaRPr lang="pt-BR" sz="2000" dirty="0" smtClean="0"/>
          </a:p>
          <a:p>
            <a:pPr lvl="1"/>
            <a:r>
              <a:rPr lang="pt-BR" sz="1600" dirty="0" smtClean="0"/>
              <a:t>So fail to reject Ho.  That is.. We accept Ho:  Mean == 6</a:t>
            </a:r>
            <a:endParaRPr lang="en-IN" sz="1600" dirty="0"/>
          </a:p>
        </p:txBody>
      </p:sp>
      <p:sp>
        <p:nvSpPr>
          <p:cNvPr id="4" name="Freeform 3"/>
          <p:cNvSpPr/>
          <p:nvPr/>
        </p:nvSpPr>
        <p:spPr>
          <a:xfrm>
            <a:off x="6985858" y="2790653"/>
            <a:ext cx="4294364" cy="579850"/>
          </a:xfrm>
          <a:custGeom>
            <a:avLst/>
            <a:gdLst>
              <a:gd name="connsiteX0" fmla="*/ 0 w 1820254"/>
              <a:gd name="connsiteY0" fmla="*/ 948609 h 948609"/>
              <a:gd name="connsiteX1" fmla="*/ 427290 w 1820254"/>
              <a:gd name="connsiteY1" fmla="*/ 658052 h 948609"/>
              <a:gd name="connsiteX2" fmla="*/ 880217 w 1820254"/>
              <a:gd name="connsiteY2" fmla="*/ 26 h 948609"/>
              <a:gd name="connsiteX3" fmla="*/ 1367327 w 1820254"/>
              <a:gd name="connsiteY3" fmla="*/ 683690 h 948609"/>
              <a:gd name="connsiteX4" fmla="*/ 1820254 w 1820254"/>
              <a:gd name="connsiteY4" fmla="*/ 940064 h 94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0254" h="948609">
                <a:moveTo>
                  <a:pt x="0" y="948609"/>
                </a:moveTo>
                <a:cubicBezTo>
                  <a:pt x="140293" y="882379"/>
                  <a:pt x="280587" y="816149"/>
                  <a:pt x="427290" y="658052"/>
                </a:cubicBezTo>
                <a:cubicBezTo>
                  <a:pt x="573993" y="499955"/>
                  <a:pt x="723544" y="-4247"/>
                  <a:pt x="880217" y="26"/>
                </a:cubicBezTo>
                <a:cubicBezTo>
                  <a:pt x="1036890" y="4299"/>
                  <a:pt x="1210654" y="527017"/>
                  <a:pt x="1367327" y="683690"/>
                </a:cubicBezTo>
                <a:cubicBezTo>
                  <a:pt x="1524000" y="840363"/>
                  <a:pt x="1672127" y="890213"/>
                  <a:pt x="1820254" y="940064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92712" y="3461596"/>
            <a:ext cx="4323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-2.14     </a:t>
            </a:r>
            <a:r>
              <a:rPr lang="en-IN" sz="1200" dirty="0" smtClean="0">
                <a:solidFill>
                  <a:srgbClr val="00B050"/>
                </a:solidFill>
              </a:rPr>
              <a:t>-.775</a:t>
            </a:r>
            <a:r>
              <a:rPr lang="en-IN" sz="1200" dirty="0" smtClean="0"/>
              <a:t>                                                                                  +2.14</a:t>
            </a:r>
            <a:endParaRPr lang="en-IN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46783" y="3049044"/>
            <a:ext cx="8092" cy="456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31983" y="3005200"/>
            <a:ext cx="8092" cy="4563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902713" y="3009416"/>
            <a:ext cx="8092" cy="456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T-Statistics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sample test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Two Sample test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62" r="21531"/>
          <a:stretch/>
        </p:blipFill>
        <p:spPr>
          <a:xfrm>
            <a:off x="5166360" y="1565148"/>
            <a:ext cx="4096512" cy="42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Size Estimation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32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Size Estimation based on margin of error.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 want you to tell me the average age of the people in this city with a 95% confidence interval and a +/- margin of 2 years. </a:t>
            </a:r>
          </a:p>
          <a:p>
            <a:r>
              <a:rPr lang="en-IN" dirty="0" smtClean="0"/>
              <a:t>What is n ?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Error = </a:t>
            </a:r>
          </a:p>
          <a:p>
            <a:endParaRPr lang="en-IN" dirty="0" smtClean="0"/>
          </a:p>
          <a:p>
            <a:r>
              <a:rPr lang="en-IN" dirty="0" smtClean="0"/>
              <a:t>We take a sample and we get </a:t>
            </a:r>
            <a:r>
              <a:rPr lang="en-IN" dirty="0" err="1" smtClean="0"/>
              <a:t>std</a:t>
            </a:r>
            <a:r>
              <a:rPr lang="en-IN" dirty="0" smtClean="0"/>
              <a:t> </a:t>
            </a:r>
            <a:r>
              <a:rPr lang="en-IN" dirty="0" err="1" smtClean="0"/>
              <a:t>dev</a:t>
            </a:r>
            <a:r>
              <a:rPr lang="en-IN" dirty="0" smtClean="0"/>
              <a:t> = 5 and mean of 40 yrs.</a:t>
            </a:r>
          </a:p>
          <a:p>
            <a:r>
              <a:rPr lang="en-IN" dirty="0" smtClean="0"/>
              <a:t>N =  (1.96 * 5 / 2)^2  ~= 25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96753" y="3381869"/>
            <a:ext cx="2860308" cy="888407"/>
            <a:chOff x="529272" y="5426935"/>
            <a:chExt cx="3759760" cy="1226662"/>
          </a:xfrm>
        </p:grpSpPr>
        <p:grpSp>
          <p:nvGrpSpPr>
            <p:cNvPr id="5" name="Group 4"/>
            <p:cNvGrpSpPr/>
            <p:nvPr/>
          </p:nvGrpSpPr>
          <p:grpSpPr>
            <a:xfrm>
              <a:off x="561894" y="5426935"/>
              <a:ext cx="3727138" cy="533400"/>
              <a:chOff x="561894" y="5426935"/>
              <a:chExt cx="3727138" cy="53340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1894" y="5465036"/>
                <a:ext cx="419100" cy="4572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843" y="5526948"/>
                <a:ext cx="400050" cy="33337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6007" y="5426935"/>
                <a:ext cx="1343025" cy="5334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3393" y="5517246"/>
                <a:ext cx="285750" cy="3905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149" y="5488670"/>
                <a:ext cx="390525" cy="44767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3380" y="5622019"/>
                <a:ext cx="419100" cy="180975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529272" y="6120197"/>
              <a:ext cx="3727138" cy="533400"/>
              <a:chOff x="529272" y="6120197"/>
              <a:chExt cx="3727138" cy="5334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272" y="6158298"/>
                <a:ext cx="419100" cy="4572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1221" y="6220210"/>
                <a:ext cx="400050" cy="3333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385" y="6120197"/>
                <a:ext cx="1343025" cy="5334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771" y="6210508"/>
                <a:ext cx="285750" cy="3905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5527" y="6181932"/>
                <a:ext cx="390525" cy="44767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0758" y="6315281"/>
                <a:ext cx="419100" cy="180975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>
                <a:stCxn id="13" idx="0"/>
                <a:endCxn id="13" idx="2"/>
              </p:cNvCxnSpPr>
              <p:nvPr/>
            </p:nvCxnSpPr>
            <p:spPr>
              <a:xfrm>
                <a:off x="2210308" y="6315281"/>
                <a:ext cx="0" cy="180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0960" y="4405213"/>
            <a:ext cx="1249788" cy="3840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73468" y="4090786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Z^2  </a:t>
            </a:r>
            <a:r>
              <a:rPr lang="en-IN" dirty="0"/>
              <a:t>.  </a:t>
            </a:r>
            <a:r>
              <a:rPr lang="el-GR" dirty="0"/>
              <a:t>σ^2  </a:t>
            </a:r>
          </a:p>
          <a:p>
            <a:r>
              <a:rPr lang="el-GR" dirty="0"/>
              <a:t> </a:t>
            </a:r>
            <a:r>
              <a:rPr lang="en-IN" dirty="0"/>
              <a:t>n = --------------</a:t>
            </a:r>
          </a:p>
          <a:p>
            <a:r>
              <a:rPr lang="en-IN" dirty="0"/>
              <a:t>                E^2 </a:t>
            </a:r>
          </a:p>
        </p:txBody>
      </p:sp>
    </p:spTree>
    <p:extLst>
      <p:ext uri="{BB962C8B-B14F-4D97-AF65-F5344CB8AC3E}">
        <p14:creationId xmlns:p14="http://schemas.microsoft.com/office/powerpoint/2010/main" val="480269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Proportions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72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Comparing Sample proportion </a:t>
            </a:r>
            <a:r>
              <a:rPr lang="en-IN" sz="3200" dirty="0" err="1" smtClean="0"/>
              <a:t>vs</a:t>
            </a:r>
            <a:r>
              <a:rPr lang="en-IN" sz="3200" dirty="0" smtClean="0"/>
              <a:t> Population proportion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population proportion is a fraction of the population that has a certain </a:t>
            </a:r>
            <a:r>
              <a:rPr lang="en-US" dirty="0" smtClean="0"/>
              <a:t>characteristic.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a city Census </a:t>
            </a:r>
            <a:r>
              <a:rPr lang="en-US" dirty="0"/>
              <a:t>showed that 83.7% of </a:t>
            </a:r>
            <a:r>
              <a:rPr lang="en-US" dirty="0" smtClean="0"/>
              <a:t>the population </a:t>
            </a:r>
            <a:r>
              <a:rPr lang="en-US" dirty="0"/>
              <a:t>was identified as </a:t>
            </a:r>
            <a:r>
              <a:rPr lang="en-US" dirty="0" smtClean="0"/>
              <a:t>being French; </a:t>
            </a:r>
            <a:r>
              <a:rPr lang="en-US" dirty="0"/>
              <a:t>the value of </a:t>
            </a:r>
            <a:r>
              <a:rPr lang="en-US" dirty="0" smtClean="0"/>
              <a:t>0.837 </a:t>
            </a:r>
            <a:r>
              <a:rPr lang="en-US" dirty="0"/>
              <a:t>is a population proportion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Problem Statement</a:t>
            </a:r>
            <a:r>
              <a:rPr lang="en-US" dirty="0" smtClean="0"/>
              <a:t>: Is the population proportion still the same as before ?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 --&gt; Population Proportion</a:t>
            </a:r>
          </a:p>
          <a:p>
            <a:r>
              <a:rPr lang="en-US" dirty="0"/>
              <a:t>P" -&gt; Sample </a:t>
            </a:r>
            <a:r>
              <a:rPr lang="en-US" dirty="0" smtClean="0"/>
              <a:t>proportion</a:t>
            </a:r>
            <a:endParaRPr lang="en-US" dirty="0"/>
          </a:p>
          <a:p>
            <a:r>
              <a:rPr lang="en-US" dirty="0"/>
              <a:t>Ho = </a:t>
            </a:r>
            <a:r>
              <a:rPr lang="en-US" dirty="0" smtClean="0"/>
              <a:t>u        Ha </a:t>
            </a:r>
            <a:r>
              <a:rPr lang="en-US" dirty="0"/>
              <a:t>=/= u</a:t>
            </a:r>
          </a:p>
          <a:p>
            <a:endParaRPr lang="en-US" dirty="0"/>
          </a:p>
          <a:p>
            <a:r>
              <a:rPr lang="en-US" dirty="0"/>
              <a:t>The underlying distribution is binomial ... but as </a:t>
            </a:r>
            <a:r>
              <a:rPr lang="en-US" dirty="0" err="1">
                <a:solidFill>
                  <a:srgbClr val="C00000"/>
                </a:solidFill>
              </a:rPr>
              <a:t>n.p</a:t>
            </a:r>
            <a:r>
              <a:rPr lang="en-US" dirty="0">
                <a:solidFill>
                  <a:srgbClr val="C00000"/>
                </a:solidFill>
              </a:rPr>
              <a:t> &gt; 5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n(1-p) &gt; 5</a:t>
            </a:r>
            <a:r>
              <a:rPr lang="en-US" dirty="0"/>
              <a:t>, the distribution begins to look more like a normal distribution and C.L.T applies.  Hence, we can compute the Z-score as: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Z-score </a:t>
            </a:r>
            <a:r>
              <a:rPr lang="en-US" dirty="0"/>
              <a:t>=    </a:t>
            </a:r>
            <a:r>
              <a:rPr lang="en-US" dirty="0" smtClean="0"/>
              <a:t>(P</a:t>
            </a:r>
            <a:r>
              <a:rPr lang="en-US" dirty="0"/>
              <a:t>"  -  </a:t>
            </a:r>
            <a:r>
              <a:rPr lang="en-US" dirty="0" smtClean="0"/>
              <a:t>P)    /  √ </a:t>
            </a:r>
            <a:r>
              <a:rPr lang="en-US" dirty="0"/>
              <a:t>(</a:t>
            </a:r>
            <a:r>
              <a:rPr lang="en-US" dirty="0" err="1"/>
              <a:t>pq</a:t>
            </a:r>
            <a:r>
              <a:rPr lang="en-US" dirty="0"/>
              <a:t> / 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/>
              <a:t>where  </a:t>
            </a:r>
            <a:r>
              <a:rPr lang="el-GR" dirty="0"/>
              <a:t>σ  </a:t>
            </a:r>
            <a:r>
              <a:rPr lang="en-US" dirty="0"/>
              <a:t>for binomial </a:t>
            </a:r>
            <a:r>
              <a:rPr lang="en-US" dirty="0" err="1"/>
              <a:t>dist</a:t>
            </a:r>
            <a:r>
              <a:rPr lang="en-US" dirty="0"/>
              <a:t>: √</a:t>
            </a:r>
            <a:r>
              <a:rPr lang="en-US" dirty="0" smtClean="0"/>
              <a:t> </a:t>
            </a:r>
            <a:r>
              <a:rPr lang="en-US" dirty="0" err="1" smtClean="0"/>
              <a:t>p.q</a:t>
            </a:r>
            <a:r>
              <a:rPr lang="en-US" dirty="0" smtClean="0"/>
              <a:t> = </a:t>
            </a:r>
            <a:r>
              <a:rPr lang="en-US" dirty="0"/>
              <a:t>√</a:t>
            </a:r>
            <a:r>
              <a:rPr lang="en-US" dirty="0" smtClean="0"/>
              <a:t> </a:t>
            </a:r>
            <a:r>
              <a:rPr lang="en-US" dirty="0"/>
              <a:t>p.(1-p)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42" y="4637617"/>
            <a:ext cx="373107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88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F-Tests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848"/>
            <a:ext cx="10515600" cy="510711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Test if 2 Normally distributed populations have the same variance</a:t>
            </a:r>
            <a:r>
              <a:rPr lang="en-US" b="1" dirty="0" smtClean="0"/>
              <a:t>.</a:t>
            </a:r>
            <a:endParaRPr lang="en-US" dirty="0"/>
          </a:p>
          <a:p>
            <a:pPr lvl="1"/>
            <a:r>
              <a:rPr lang="en-US" dirty="0"/>
              <a:t>Named in honor of </a:t>
            </a:r>
            <a:r>
              <a:rPr lang="en-US" b="1" dirty="0"/>
              <a:t>Ronald Fisher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think of it as a comparison of 2 samples for similar variances. </a:t>
            </a:r>
          </a:p>
          <a:p>
            <a:endParaRPr lang="en-US" dirty="0"/>
          </a:p>
          <a:p>
            <a:r>
              <a:rPr lang="en-US" dirty="0"/>
              <a:t>F = </a:t>
            </a:r>
            <a:r>
              <a:rPr lang="en-US" dirty="0" smtClean="0"/>
              <a:t> Larger variance-1   /   smaller variance-2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Assumption:</a:t>
            </a:r>
          </a:p>
          <a:p>
            <a:pPr lvl="1"/>
            <a:r>
              <a:rPr lang="en-US" dirty="0"/>
              <a:t>- Normal distribution</a:t>
            </a:r>
          </a:p>
          <a:p>
            <a:pPr lvl="1"/>
            <a:r>
              <a:rPr lang="en-US" dirty="0"/>
              <a:t>- Random &amp; independent samples.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But we can also use the ratio concept for many other tests: </a:t>
            </a:r>
          </a:p>
          <a:p>
            <a:pPr lvl="1"/>
            <a:r>
              <a:rPr lang="en-US" dirty="0"/>
              <a:t>- test overall significance of regression model. </a:t>
            </a:r>
          </a:p>
          <a:p>
            <a:pPr lvl="1"/>
            <a:r>
              <a:rPr lang="en-US" dirty="0"/>
              <a:t>- Compare fits of different models. </a:t>
            </a:r>
          </a:p>
          <a:p>
            <a:pPr lvl="1"/>
            <a:r>
              <a:rPr lang="en-US" dirty="0"/>
              <a:t>- Test equality of means. 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F-test is considered a very flexible broad test for comparing different parameters.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04" y="2561811"/>
            <a:ext cx="457240" cy="74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16" y="2497501"/>
            <a:ext cx="2154936" cy="8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6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ANOVA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One way </a:t>
            </a:r>
            <a:r>
              <a:rPr lang="en-IN" dirty="0" err="1" smtClean="0"/>
              <a:t>Anova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 Rule:  P(A or B) = P(A) + P(B) – P(A&amp;B)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Mutually exclusive events (dependent)</a:t>
            </a:r>
          </a:p>
          <a:p>
            <a:pPr lvl="1"/>
            <a:r>
              <a:rPr lang="en-IN" dirty="0" smtClean="0"/>
              <a:t>P(train) = .30    P(taxi) = 0.4   P(taxi and train) = 0</a:t>
            </a:r>
          </a:p>
          <a:p>
            <a:pPr lvl="1"/>
            <a:r>
              <a:rPr lang="en-IN" dirty="0" smtClean="0"/>
              <a:t>P(train or taxi) = P(train) + P(taxi)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– P(train and taxi) </a:t>
            </a:r>
          </a:p>
          <a:p>
            <a:pPr lvl="1"/>
            <a:r>
              <a:rPr lang="en-IN" dirty="0" smtClean="0"/>
              <a:t>= P(train) + P(taxi) = 0.7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Non-mutually exclusive events (independent)</a:t>
            </a:r>
          </a:p>
          <a:p>
            <a:pPr lvl="1"/>
            <a:r>
              <a:rPr lang="en-IN" dirty="0" smtClean="0"/>
              <a:t>P(chai) = 0.50    P(sandwich) = 0.40</a:t>
            </a:r>
          </a:p>
          <a:p>
            <a:pPr lvl="1"/>
            <a:r>
              <a:rPr lang="en-IN" dirty="0" smtClean="0"/>
              <a:t>P(Chai &amp; SW) = P(Chai) * P(SW) = 0.5 * 0.4 = 0.20</a:t>
            </a:r>
          </a:p>
          <a:p>
            <a:pPr lvl="1"/>
            <a:r>
              <a:rPr lang="en-IN" dirty="0" smtClean="0"/>
              <a:t>P(Chai or SW) = P(Chai) + P(SW) – P(Chai &amp; SW) 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                       = 0.5 + 0.4 – 0.2 = </a:t>
            </a:r>
            <a:r>
              <a:rPr lang="en-IN" b="1" dirty="0" smtClean="0"/>
              <a:t>0.7</a:t>
            </a:r>
          </a:p>
          <a:p>
            <a:pPr lvl="1"/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9052560" y="2002536"/>
            <a:ext cx="2651760" cy="1216152"/>
            <a:chOff x="1993392" y="3172968"/>
            <a:chExt cx="4407408" cy="2359152"/>
          </a:xfrm>
        </p:grpSpPr>
        <p:sp>
          <p:nvSpPr>
            <p:cNvPr id="4" name="Oval 3"/>
            <p:cNvSpPr/>
            <p:nvPr/>
          </p:nvSpPr>
          <p:spPr>
            <a:xfrm>
              <a:off x="2194560" y="3447288"/>
              <a:ext cx="1828800" cy="1581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train</a:t>
              </a:r>
              <a:endParaRPr lang="en-IN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267200" y="3447288"/>
              <a:ext cx="1828800" cy="1581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taxi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3392" y="3172968"/>
              <a:ext cx="4407408" cy="2359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73595" y="4395216"/>
            <a:ext cx="2651760" cy="1216152"/>
            <a:chOff x="1993392" y="3172968"/>
            <a:chExt cx="4407408" cy="2359152"/>
          </a:xfrm>
        </p:grpSpPr>
        <p:sp>
          <p:nvSpPr>
            <p:cNvPr id="9" name="Oval 8"/>
            <p:cNvSpPr/>
            <p:nvPr/>
          </p:nvSpPr>
          <p:spPr>
            <a:xfrm>
              <a:off x="2194560" y="3447288"/>
              <a:ext cx="1828800" cy="1581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chai</a:t>
              </a:r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40958" y="3447288"/>
              <a:ext cx="1828799" cy="1581912"/>
            </a:xfrm>
            <a:prstGeom prst="ellipse">
              <a:avLst/>
            </a:prstGeom>
            <a:solidFill>
              <a:srgbClr val="FFC000">
                <a:alpha val="38039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SW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3392" y="3172968"/>
              <a:ext cx="4407408" cy="2359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80785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Anova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Also referred to as Fisher's </a:t>
                </a:r>
                <a:r>
                  <a:rPr lang="en-US" dirty="0" err="1"/>
                  <a:t>Anova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/>
                  <a:t>Uses F-test to test means and relative variance between the samples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/>
                  <a:t>Assumption:</a:t>
                </a:r>
              </a:p>
              <a:p>
                <a:pPr lvl="1"/>
                <a:r>
                  <a:rPr lang="en-US" dirty="0"/>
                  <a:t>- Normal distribution</a:t>
                </a:r>
              </a:p>
              <a:p>
                <a:pPr lvl="1"/>
                <a:r>
                  <a:rPr lang="en-US" dirty="0"/>
                  <a:t>- Random &amp; independent samples. </a:t>
                </a:r>
              </a:p>
              <a:p>
                <a:pPr lvl="1"/>
                <a:r>
                  <a:rPr lang="en-US" dirty="0"/>
                  <a:t>- </a:t>
                </a:r>
                <a:r>
                  <a:rPr lang="en-US" dirty="0" smtClean="0"/>
                  <a:t>homogeneity </a:t>
                </a:r>
                <a:r>
                  <a:rPr lang="en-US" dirty="0"/>
                  <a:t>of sample variance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</a:t>
                </a:r>
                <a:r>
                  <a:rPr lang="en-US" dirty="0" smtClean="0"/>
                  <a:t>-statistic </a:t>
                </a:r>
                <a:r>
                  <a:rPr lang="en-US" dirty="0"/>
                  <a:t>= </a:t>
                </a:r>
                <a:r>
                  <a:rPr lang="en-US" sz="3200" dirty="0" smtClean="0"/>
                  <a:t>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var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C00000"/>
                            </a:solidFill>
                          </a:rPr>
                          <m:t>between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sample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means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var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C00000"/>
                            </a:solidFill>
                          </a:rPr>
                          <m:t>within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sample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means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6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</a:t>
            </a:r>
            <a:r>
              <a:rPr lang="en-IN" dirty="0" err="1" smtClean="0"/>
              <a:t>Anova</a:t>
            </a:r>
            <a:r>
              <a:rPr lang="en-IN" dirty="0" smtClean="0"/>
              <a:t> Computation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47" y="2006409"/>
            <a:ext cx="8461220" cy="40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0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would you use this in data science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Independent variables Xi are </a:t>
            </a:r>
            <a:r>
              <a:rPr lang="en-IN" b="1" dirty="0"/>
              <a:t>categorical</a:t>
            </a:r>
            <a:r>
              <a:rPr lang="en-IN" dirty="0"/>
              <a:t> and dependent variable (target) is </a:t>
            </a:r>
            <a:r>
              <a:rPr lang="en-IN" b="1" dirty="0"/>
              <a:t>numeric</a:t>
            </a:r>
            <a:r>
              <a:rPr lang="en-IN" dirty="0"/>
              <a:t>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Loc</a:t>
            </a:r>
            <a:r>
              <a:rPr lang="en-IN" b="1" dirty="0"/>
              <a:t>    Company     MF     Salary (Y)</a:t>
            </a:r>
          </a:p>
          <a:p>
            <a:pPr marL="0" indent="0">
              <a:buNone/>
            </a:pPr>
            <a:r>
              <a:rPr lang="en-IN" dirty="0"/>
              <a:t>BLR     IBM              M        2000</a:t>
            </a:r>
          </a:p>
          <a:p>
            <a:pPr marL="0" indent="0">
              <a:buNone/>
            </a:pPr>
            <a:r>
              <a:rPr lang="en-IN" dirty="0"/>
              <a:t>MAA   Nokia            F         2200</a:t>
            </a:r>
          </a:p>
          <a:p>
            <a:pPr marL="0" indent="0">
              <a:buNone/>
            </a:pPr>
            <a:r>
              <a:rPr lang="en-IN" dirty="0"/>
              <a:t>BLR     Samsung      M        </a:t>
            </a:r>
            <a:r>
              <a:rPr lang="en-IN" dirty="0" smtClean="0"/>
              <a:t>3700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BOM   Juniper         M       </a:t>
            </a:r>
            <a:r>
              <a:rPr lang="en-IN" dirty="0" smtClean="0"/>
              <a:t> 4200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. … . . 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38451" y="2751778"/>
            <a:ext cx="50643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Regression Model:  Y = B0 + B1.x1 + B2.x2 + … </a:t>
            </a:r>
          </a:p>
          <a:p>
            <a:endParaRPr lang="en-IN" dirty="0" smtClean="0"/>
          </a:p>
          <a:p>
            <a:r>
              <a:rPr lang="en-IN" dirty="0" smtClean="0"/>
              <a:t>If we want to see if Location has any impact on salary, and if this should be included in our model. </a:t>
            </a:r>
          </a:p>
          <a:p>
            <a:endParaRPr lang="en-IN" dirty="0" smtClean="0"/>
          </a:p>
          <a:p>
            <a:r>
              <a:rPr lang="en-IN" dirty="0" err="1" smtClean="0"/>
              <a:t>Sp</a:t>
            </a:r>
            <a:r>
              <a:rPr lang="en-IN" dirty="0" smtClean="0"/>
              <a:t> </a:t>
            </a:r>
            <a:r>
              <a:rPr lang="en-IN" dirty="0" err="1" smtClean="0"/>
              <a:t>Loc</a:t>
            </a:r>
            <a:r>
              <a:rPr lang="en-IN" dirty="0" smtClean="0"/>
              <a:t> can be re-written as: </a:t>
            </a:r>
          </a:p>
          <a:p>
            <a:r>
              <a:rPr lang="en-IN" dirty="0" smtClean="0"/>
              <a:t>BLR ….  { 2000, 3700, 4000, 2400, ….. }</a:t>
            </a:r>
          </a:p>
          <a:p>
            <a:r>
              <a:rPr lang="en-IN" dirty="0" smtClean="0"/>
              <a:t>MAA … { 2200, 2500, 5600, 6700, 2300 …. }</a:t>
            </a:r>
          </a:p>
          <a:p>
            <a:r>
              <a:rPr lang="en-IN" dirty="0" smtClean="0"/>
              <a:t>BOM … { 5000, 6000, 8000, 5700 . . . }</a:t>
            </a:r>
          </a:p>
          <a:p>
            <a:endParaRPr lang="en-IN" dirty="0"/>
          </a:p>
          <a:p>
            <a:r>
              <a:rPr lang="en-IN" dirty="0" err="1" smtClean="0"/>
              <a:t>Anova</a:t>
            </a:r>
            <a:r>
              <a:rPr lang="en-IN" dirty="0" smtClean="0"/>
              <a:t> F-score would indicate if this feature (</a:t>
            </a:r>
            <a:r>
              <a:rPr lang="en-IN" dirty="0" err="1" smtClean="0"/>
              <a:t>Loc</a:t>
            </a:r>
            <a:r>
              <a:rPr lang="en-IN" dirty="0" smtClean="0"/>
              <a:t>) is worth including in our model or not.  That is, </a:t>
            </a:r>
            <a:r>
              <a:rPr lang="en-IN" dirty="0" err="1" smtClean="0"/>
              <a:t>Anova</a:t>
            </a:r>
            <a:r>
              <a:rPr lang="en-IN" dirty="0" smtClean="0"/>
              <a:t> is used in </a:t>
            </a:r>
            <a:r>
              <a:rPr lang="en-IN" b="1" dirty="0" smtClean="0"/>
              <a:t>feature selection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021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Alternative visual representation of </a:t>
            </a:r>
            <a:r>
              <a:rPr lang="en-IN" sz="3200" dirty="0" err="1" smtClean="0"/>
              <a:t>Anova</a:t>
            </a:r>
            <a:r>
              <a:rPr lang="en-IN" sz="3200" dirty="0" smtClean="0"/>
              <a:t> groups.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plot below, there is not much difference between the groups. So this feature would NOT be worth including in our regression model.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776728"/>
            <a:ext cx="3819525" cy="3810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236208" y="3054096"/>
            <a:ext cx="3749040" cy="1362456"/>
          </a:xfrm>
          <a:prstGeom prst="wedgeRoundRectCallout">
            <a:avLst>
              <a:gd name="adj1" fmla="val -52540"/>
              <a:gd name="adj2" fmla="val 75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 much difference between the groups. 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LOW  F-Score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72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Alternative visual representation of </a:t>
            </a:r>
            <a:r>
              <a:rPr lang="en-IN" sz="3200" dirty="0" err="1" smtClean="0"/>
              <a:t>Anova</a:t>
            </a:r>
            <a:r>
              <a:rPr lang="en-IN" sz="3200" dirty="0" smtClean="0"/>
              <a:t> groups.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plot below, there is significant differences between the groups. </a:t>
            </a:r>
            <a:endParaRPr lang="en-IN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236208" y="3054096"/>
            <a:ext cx="3749040" cy="1362456"/>
          </a:xfrm>
          <a:prstGeom prst="wedgeRoundRectCallout">
            <a:avLst>
              <a:gd name="adj1" fmla="val -52540"/>
              <a:gd name="adj2" fmla="val 75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Significant difference between the groups. 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HIGH  F-Score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169" b="10353"/>
          <a:stretch/>
        </p:blipFill>
        <p:spPr>
          <a:xfrm>
            <a:off x="651606" y="2752344"/>
            <a:ext cx="5053488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smtClean="0"/>
              <a:t>       Groups         Mean</a:t>
            </a:r>
          </a:p>
          <a:p>
            <a:pPr lvl="1"/>
            <a:r>
              <a:rPr lang="nn-NO" dirty="0" smtClean="0"/>
              <a:t>G1 </a:t>
            </a:r>
            <a:r>
              <a:rPr lang="nn-NO" dirty="0"/>
              <a:t>= [1,3,5]      </a:t>
            </a:r>
            <a:r>
              <a:rPr lang="nn-NO" u="sng" dirty="0"/>
              <a:t>X1</a:t>
            </a:r>
            <a:r>
              <a:rPr lang="nn-NO" dirty="0"/>
              <a:t> = 3</a:t>
            </a:r>
          </a:p>
          <a:p>
            <a:pPr lvl="1"/>
            <a:r>
              <a:rPr lang="nn-NO" dirty="0"/>
              <a:t>G2 = [5,7,9]      </a:t>
            </a:r>
            <a:r>
              <a:rPr lang="nn-NO" u="sng" dirty="0"/>
              <a:t>X2</a:t>
            </a:r>
            <a:r>
              <a:rPr lang="nn-NO" dirty="0"/>
              <a:t> = 7</a:t>
            </a:r>
          </a:p>
          <a:p>
            <a:pPr lvl="1"/>
            <a:r>
              <a:rPr lang="nn-NO" dirty="0"/>
              <a:t>G3 = [4,5,6]      </a:t>
            </a:r>
            <a:r>
              <a:rPr lang="nn-NO" u="sng" dirty="0"/>
              <a:t>X3</a:t>
            </a:r>
            <a:r>
              <a:rPr lang="nn-NO" dirty="0"/>
              <a:t> = </a:t>
            </a:r>
            <a:r>
              <a:rPr lang="nn-NO" dirty="0" smtClean="0"/>
              <a:t>5</a:t>
            </a:r>
          </a:p>
          <a:p>
            <a:r>
              <a:rPr lang="en-US" dirty="0"/>
              <a:t>Global mean also ...  </a:t>
            </a:r>
            <a:r>
              <a:rPr lang="en-US" u="sng" dirty="0" err="1" smtClean="0"/>
              <a:t>Xg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r>
              <a:rPr lang="en-US" dirty="0" smtClean="0"/>
              <a:t>Sum of Squares within Groups: SSW</a:t>
            </a:r>
            <a:endParaRPr lang="en-US" dirty="0"/>
          </a:p>
          <a:p>
            <a:pPr lvl="1"/>
            <a:r>
              <a:rPr lang="en-US" dirty="0"/>
              <a:t>SUM( Xi - </a:t>
            </a:r>
            <a:r>
              <a:rPr lang="en-US" u="sng" dirty="0"/>
              <a:t>X1</a:t>
            </a:r>
            <a:r>
              <a:rPr lang="en-US" dirty="0"/>
              <a:t> )^2 of Group 1</a:t>
            </a:r>
          </a:p>
          <a:p>
            <a:pPr lvl="1"/>
            <a:r>
              <a:rPr lang="en-US" dirty="0"/>
              <a:t>SUM( Xi - </a:t>
            </a:r>
            <a:r>
              <a:rPr lang="en-US" u="sng" dirty="0"/>
              <a:t>X2</a:t>
            </a:r>
            <a:r>
              <a:rPr lang="en-US" dirty="0"/>
              <a:t> )^2 of Group </a:t>
            </a:r>
            <a:r>
              <a:rPr lang="en-US" dirty="0" smtClean="0"/>
              <a:t>2  . . . </a:t>
            </a:r>
            <a:endParaRPr lang="en-IN" dirty="0" smtClean="0"/>
          </a:p>
          <a:p>
            <a:r>
              <a:rPr lang="en-IN" dirty="0" smtClean="0"/>
              <a:t>SSW </a:t>
            </a:r>
          </a:p>
          <a:p>
            <a:pPr lvl="1"/>
            <a:r>
              <a:rPr lang="en-US" dirty="0" smtClean="0"/>
              <a:t>= </a:t>
            </a:r>
            <a:r>
              <a:rPr lang="en-US" dirty="0"/>
              <a:t>Sum of all the above</a:t>
            </a:r>
          </a:p>
          <a:p>
            <a:pPr lvl="1"/>
            <a:r>
              <a:rPr lang="en-US" dirty="0" smtClean="0"/>
              <a:t>= </a:t>
            </a:r>
            <a:r>
              <a:rPr lang="en-US" dirty="0"/>
              <a:t>(4+0+4) + (4+0+4) +(1+0+1</a:t>
            </a:r>
            <a:r>
              <a:rPr lang="en-US" dirty="0" smtClean="0"/>
              <a:t>)   =   18</a:t>
            </a:r>
          </a:p>
          <a:p>
            <a:pPr lvl="1"/>
            <a:endParaRPr lang="en-US" dirty="0"/>
          </a:p>
          <a:p>
            <a:r>
              <a:rPr lang="en-US" dirty="0" smtClean="0"/>
              <a:t>SSB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17118" y="4215003"/>
            <a:ext cx="4036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Squares Between Groups :  </a:t>
            </a:r>
          </a:p>
          <a:p>
            <a:r>
              <a:rPr lang="en-US" dirty="0" smtClean="0"/>
              <a:t>SSB  =  N1 * SUM</a:t>
            </a:r>
            <a:r>
              <a:rPr lang="en-US" dirty="0"/>
              <a:t>( </a:t>
            </a:r>
            <a:r>
              <a:rPr lang="en-US" u="sng" dirty="0" smtClean="0"/>
              <a:t>X1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Xg</a:t>
            </a:r>
            <a:r>
              <a:rPr lang="en-US" dirty="0" smtClean="0"/>
              <a:t> </a:t>
            </a:r>
            <a:r>
              <a:rPr lang="en-US" dirty="0"/>
              <a:t>)^</a:t>
            </a:r>
            <a:r>
              <a:rPr lang="en-US" dirty="0" smtClean="0"/>
              <a:t>2</a:t>
            </a:r>
          </a:p>
          <a:p>
            <a:r>
              <a:rPr lang="en-US" dirty="0" smtClean="0"/>
              <a:t>= 3*(3-5)^2    +    3(7-5)^2     +     3(5-5)^2</a:t>
            </a:r>
          </a:p>
          <a:p>
            <a:r>
              <a:rPr lang="en-US" dirty="0" smtClean="0"/>
              <a:t>=  3*4      +      3*4        +        3*0</a:t>
            </a:r>
          </a:p>
          <a:p>
            <a:r>
              <a:rPr lang="en-US" dirty="0" smtClean="0"/>
              <a:t>= 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F-statistic </a:t>
            </a:r>
            <a:r>
              <a:rPr lang="en-US" dirty="0" smtClean="0"/>
              <a:t>= MSB </a:t>
            </a:r>
            <a:r>
              <a:rPr lang="en-US" dirty="0"/>
              <a:t>/ MSW</a:t>
            </a:r>
          </a:p>
          <a:p>
            <a:pPr lvl="1"/>
            <a:r>
              <a:rPr lang="en-US" dirty="0"/>
              <a:t>MSB  = SSB  /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MSW = SSW / </a:t>
            </a:r>
            <a:r>
              <a:rPr lang="en-US" dirty="0" err="1" smtClean="0"/>
              <a:t>dof</a:t>
            </a:r>
            <a:endParaRPr lang="en-US" dirty="0"/>
          </a:p>
          <a:p>
            <a:r>
              <a:rPr lang="en-US" dirty="0"/>
              <a:t>c = # of categories.  = 3</a:t>
            </a:r>
          </a:p>
          <a:p>
            <a:r>
              <a:rPr lang="en-US" dirty="0"/>
              <a:t>n = # of all observations = </a:t>
            </a:r>
            <a:r>
              <a:rPr lang="en-US" dirty="0" smtClean="0"/>
              <a:t>9</a:t>
            </a:r>
            <a:endParaRPr lang="en-US" dirty="0"/>
          </a:p>
          <a:p>
            <a:pPr lvl="1"/>
            <a:r>
              <a:rPr lang="en-US" dirty="0"/>
              <a:t>F   = SSB / (c-1)  </a:t>
            </a:r>
            <a:r>
              <a:rPr lang="en-US" sz="1800" i="1" dirty="0"/>
              <a:t>--&gt; </a:t>
            </a:r>
            <a:r>
              <a:rPr lang="en-US" sz="1800" i="1" dirty="0" err="1" smtClean="0"/>
              <a:t>dof</a:t>
            </a:r>
            <a:r>
              <a:rPr lang="en-US" sz="1800" i="1" dirty="0" smtClean="0"/>
              <a:t> </a:t>
            </a:r>
            <a:r>
              <a:rPr lang="en-US" sz="1800" i="1" dirty="0"/>
              <a:t>= # of </a:t>
            </a:r>
            <a:r>
              <a:rPr lang="en-US" sz="1800" i="1" dirty="0" err="1"/>
              <a:t>categ</a:t>
            </a:r>
            <a:r>
              <a:rPr lang="en-US" sz="1800" i="1" dirty="0"/>
              <a:t>. - 1</a:t>
            </a:r>
          </a:p>
          <a:p>
            <a:pPr lvl="1"/>
            <a:r>
              <a:rPr lang="en-US" dirty="0"/>
              <a:t>       ----------------</a:t>
            </a:r>
          </a:p>
          <a:p>
            <a:pPr lvl="1"/>
            <a:r>
              <a:rPr lang="en-US" dirty="0"/>
              <a:t>       </a:t>
            </a:r>
            <a:r>
              <a:rPr lang="en-US" dirty="0" smtClean="0"/>
              <a:t> </a:t>
            </a:r>
            <a:r>
              <a:rPr lang="en-US" dirty="0"/>
              <a:t>SSW / (n-c) </a:t>
            </a:r>
            <a:r>
              <a:rPr lang="en-US" sz="1600" i="1" dirty="0"/>
              <a:t>--&gt; </a:t>
            </a:r>
            <a:r>
              <a:rPr lang="en-US" sz="1600" i="1" dirty="0" err="1" smtClean="0"/>
              <a:t>dof</a:t>
            </a:r>
            <a:r>
              <a:rPr lang="en-US" sz="1600" i="1" dirty="0" smtClean="0"/>
              <a:t> </a:t>
            </a:r>
            <a:r>
              <a:rPr lang="en-US" sz="1600" i="1" dirty="0"/>
              <a:t>= </a:t>
            </a:r>
            <a:r>
              <a:rPr lang="en-US" sz="1600" i="1" dirty="0" smtClean="0"/>
              <a:t># of </a:t>
            </a:r>
            <a:r>
              <a:rPr lang="en-US" sz="1600" i="1" dirty="0" err="1" smtClean="0"/>
              <a:t>obs</a:t>
            </a:r>
            <a:r>
              <a:rPr lang="en-US" sz="1600" i="1" dirty="0" smtClean="0"/>
              <a:t> - # </a:t>
            </a:r>
            <a:r>
              <a:rPr lang="en-US" sz="1600" i="1" dirty="0"/>
              <a:t>of </a:t>
            </a:r>
            <a:r>
              <a:rPr lang="en-US" sz="1600" i="1" dirty="0" err="1"/>
              <a:t>categ</a:t>
            </a:r>
            <a:r>
              <a:rPr lang="en-US" sz="1600" i="1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smtClean="0"/>
              <a:t>all </a:t>
            </a:r>
            <a:r>
              <a:rPr lang="en-US" dirty="0"/>
              <a:t>groups have same means &amp; variance  ...  F = 0.  </a:t>
            </a:r>
            <a:r>
              <a:rPr lang="en-US" dirty="0" smtClean="0"/>
              <a:t>p-value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r>
              <a:rPr lang="en-US" dirty="0"/>
              <a:t>If groups different, then F gets bigger and p-value gets smaller.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4152" y="4001294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 = (24 / 2)   /    (18 / 6)</a:t>
            </a:r>
          </a:p>
          <a:p>
            <a:r>
              <a:rPr lang="en-IN" dirty="0"/>
              <a:t> </a:t>
            </a:r>
            <a:r>
              <a:rPr lang="en-IN" dirty="0" smtClean="0"/>
              <a:t>   = 12 / 3  =  </a:t>
            </a:r>
            <a:r>
              <a:rPr lang="en-IN" b="1" dirty="0" smtClean="0"/>
              <a:t>4.0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37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the F-Score significant.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compare the </a:t>
            </a:r>
            <a:r>
              <a:rPr lang="en-US" dirty="0">
                <a:solidFill>
                  <a:srgbClr val="C00000"/>
                </a:solidFill>
              </a:rPr>
              <a:t>F-statistic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F-critical</a:t>
            </a:r>
            <a:r>
              <a:rPr lang="en-US" dirty="0"/>
              <a:t> value in </a:t>
            </a:r>
            <a:r>
              <a:rPr lang="en-US" dirty="0">
                <a:solidFill>
                  <a:srgbClr val="C00000"/>
                </a:solidFill>
              </a:rPr>
              <a:t>F-table</a:t>
            </a:r>
            <a:r>
              <a:rPr lang="en-US" dirty="0"/>
              <a:t>.  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(BG) =&gt; Find </a:t>
            </a:r>
            <a:r>
              <a:rPr lang="en-US" dirty="0" smtClean="0"/>
              <a:t>column = 2</a:t>
            </a:r>
            <a:endParaRPr lang="en-US" dirty="0"/>
          </a:p>
          <a:p>
            <a:pPr lvl="1"/>
            <a:r>
              <a:rPr lang="en-US" dirty="0" err="1"/>
              <a:t>df</a:t>
            </a:r>
            <a:r>
              <a:rPr lang="en-US" dirty="0"/>
              <a:t>(WG)=&gt; Find row. </a:t>
            </a:r>
            <a:r>
              <a:rPr lang="en-US" dirty="0" smtClean="0"/>
              <a:t>= 6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this example, </a:t>
            </a:r>
            <a:r>
              <a:rPr lang="en-US" dirty="0" smtClean="0"/>
              <a:t>F-critical </a:t>
            </a:r>
            <a:r>
              <a:rPr lang="en-US" dirty="0"/>
              <a:t>value = 5.14</a:t>
            </a:r>
          </a:p>
          <a:p>
            <a:endParaRPr lang="en-US" dirty="0"/>
          </a:p>
          <a:p>
            <a:r>
              <a:rPr lang="en-US" dirty="0"/>
              <a:t>Our </a:t>
            </a:r>
            <a:r>
              <a:rPr lang="en-US" dirty="0" smtClean="0"/>
              <a:t>F-compute (4.0)   </a:t>
            </a:r>
            <a:r>
              <a:rPr lang="en-US" dirty="0"/>
              <a:t>&lt; </a:t>
            </a:r>
            <a:r>
              <a:rPr lang="en-US" dirty="0" smtClean="0"/>
              <a:t>  F-Critical (5.14).  </a:t>
            </a:r>
            <a:endParaRPr lang="en-US" dirty="0"/>
          </a:p>
          <a:p>
            <a:r>
              <a:rPr lang="en-US" dirty="0"/>
              <a:t>Hence, cannot reject Ho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 :  All groups are the same.  </a:t>
            </a:r>
          </a:p>
          <a:p>
            <a:endParaRPr lang="en-US" dirty="0" smtClean="0"/>
          </a:p>
          <a:p>
            <a:r>
              <a:rPr lang="en-US" dirty="0" smtClean="0"/>
              <a:t>Conclusion:  All groups have very little variation.  Hence, including this feature (which contains these groups) in meaningless in our model.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561" y="0"/>
            <a:ext cx="5044877" cy="1577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272" y="2324608"/>
            <a:ext cx="4139184" cy="2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Pearson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Tickets numbered 1 to 20 are mixed up and then a ticket is drawn at random. What is the probability that the ticket drawn has a number which is a multiple of 3 or 5?</a:t>
            </a:r>
          </a:p>
          <a:p>
            <a:pPr lvl="1"/>
            <a:r>
              <a:rPr lang="en-US" sz="1600" dirty="0" smtClean="0"/>
              <a:t>A. 1/2</a:t>
            </a:r>
          </a:p>
          <a:p>
            <a:pPr lvl="1"/>
            <a:r>
              <a:rPr lang="en-US" sz="1600" dirty="0" smtClean="0"/>
              <a:t>B. 2/5</a:t>
            </a:r>
          </a:p>
          <a:p>
            <a:pPr lvl="1"/>
            <a:r>
              <a:rPr lang="en-US" sz="1600" dirty="0" smtClean="0"/>
              <a:t>C. 8/15</a:t>
            </a:r>
          </a:p>
          <a:p>
            <a:pPr lvl="1"/>
            <a:r>
              <a:rPr lang="en-US" sz="1600" dirty="0" smtClean="0"/>
              <a:t>D. 9/20</a:t>
            </a:r>
          </a:p>
          <a:p>
            <a:pPr lvl="1"/>
            <a:endParaRPr lang="en-US" sz="1600" dirty="0"/>
          </a:p>
          <a:p>
            <a:r>
              <a:rPr lang="en-IN" sz="2000" dirty="0" smtClean="0"/>
              <a:t>Multiple of 3 =   3, 6, 9, 12, 15, 18  == P(*3) = 6 / 20 </a:t>
            </a:r>
          </a:p>
          <a:p>
            <a:r>
              <a:rPr lang="en-IN" sz="2000" dirty="0" smtClean="0"/>
              <a:t>Multiple of 5 =   5, 10, 15, 20           == P(*5) = 4 / 20 </a:t>
            </a:r>
          </a:p>
          <a:p>
            <a:r>
              <a:rPr lang="en-IN" sz="2000" dirty="0" smtClean="0"/>
              <a:t>P(*3) and P(*5) =  P(*3 and *5) = 1/20</a:t>
            </a:r>
          </a:p>
          <a:p>
            <a:r>
              <a:rPr lang="en-IN" sz="2000" b="1" dirty="0" smtClean="0"/>
              <a:t>P(*3)  OR  P(*5) </a:t>
            </a:r>
            <a:r>
              <a:rPr lang="en-IN" sz="2000" dirty="0" smtClean="0"/>
              <a:t>= P(*3) + P(*5) – P(*3 and *5)  =  6/20  +  4/20  - 1/20  </a:t>
            </a:r>
            <a:r>
              <a:rPr lang="en-IN" sz="2000" dirty="0" smtClean="0">
                <a:sym typeface="Wingdings" panose="05000000000000000000" pitchFamily="2" charset="2"/>
              </a:rPr>
              <a:t> </a:t>
            </a:r>
            <a:r>
              <a:rPr lang="en-IN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9/20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Non-Parametric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Spearman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1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 Squared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Mann-Whitney U-Test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Non-Parametric counterpart to T-Test (2 Groups)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Kruskal</a:t>
            </a:r>
            <a:r>
              <a:rPr lang="en-IN" dirty="0"/>
              <a:t>-Wallis   H-Test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Non-Parametric counterpart to </a:t>
            </a:r>
            <a:r>
              <a:rPr lang="en-IN" dirty="0" err="1" smtClean="0"/>
              <a:t>Anova</a:t>
            </a:r>
            <a:r>
              <a:rPr lang="en-IN" dirty="0" smtClean="0"/>
              <a:t> (3 or more groups)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3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Parametric </a:t>
            </a:r>
            <a:r>
              <a:rPr lang="en-IN" dirty="0" err="1" smtClean="0"/>
              <a:t>vs</a:t>
            </a:r>
            <a:r>
              <a:rPr lang="en-IN" dirty="0" smtClean="0"/>
              <a:t> Non-Parametric Tests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1079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Non-</a:t>
                      </a:r>
                      <a:r>
                        <a:rPr lang="en-IN" dirty="0" err="1" smtClean="0"/>
                        <a:t>Param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Assumptions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Central Tendency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Correlation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. . .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 unbiased coins are tossed. What is the probability of getting at most two heads?</a:t>
            </a:r>
          </a:p>
          <a:p>
            <a:pPr lvl="1"/>
            <a:r>
              <a:rPr lang="en-US" dirty="0" smtClean="0"/>
              <a:t>A. 3/4</a:t>
            </a:r>
          </a:p>
          <a:p>
            <a:pPr lvl="1"/>
            <a:r>
              <a:rPr lang="en-US" dirty="0" smtClean="0"/>
              <a:t>B. 1/4</a:t>
            </a:r>
          </a:p>
          <a:p>
            <a:pPr lvl="1"/>
            <a:r>
              <a:rPr lang="en-US" dirty="0" smtClean="0"/>
              <a:t>C. 3/8</a:t>
            </a:r>
          </a:p>
          <a:p>
            <a:pPr lvl="1"/>
            <a:r>
              <a:rPr lang="en-US" dirty="0" smtClean="0"/>
              <a:t>D. 7/8</a:t>
            </a:r>
          </a:p>
          <a:p>
            <a:pPr lvl="1"/>
            <a:endParaRPr lang="en-US" dirty="0"/>
          </a:p>
          <a:p>
            <a:r>
              <a:rPr lang="en-US" dirty="0" smtClean="0"/>
              <a:t>P(0H, 3T)  +  P(H, 2T)  +  P(2H, 1T)  =  1/8  +  3/8  +  3/8  =  7/8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6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00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556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27632" y="1033272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53896" y="5806440"/>
            <a:ext cx="739749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71432" y="58795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98448" y="11795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350008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450592" y="484632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076956" y="476402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416808" y="42611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086029" y="364236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916680" y="40005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434840" y="39044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870704" y="318820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256276" y="26090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828616" y="293046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060193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648200" y="2526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397752" y="250088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600444" y="16187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578694" y="5545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7007352" y="10332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939028" y="208413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115556" y="211683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126842" y="356718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376160" y="15806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7679278" y="20756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3392" y="704088"/>
            <a:ext cx="6422136" cy="498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25141" y="49651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862074" y="498192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993138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035810" y="43875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093407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2822447" y="48051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3020255" y="4575775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7014347" y="1713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7015871" y="156735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7115556" y="245135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056434" y="676397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6843972" y="1659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7216140" y="229019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7165848" y="27858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7266432" y="310108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4012208" y="416814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791684" y="407597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073496" y="442874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3651768" y="38100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3569208" y="44135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3520704" y="4699219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2400300" y="758692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Linear Relationship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9336024" y="1618750"/>
            <a:ext cx="2629487" cy="37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Yp</a:t>
            </a:r>
            <a:r>
              <a:rPr lang="en-IN" dirty="0" smtClean="0"/>
              <a:t> =  B0 + B1.x1 + e</a:t>
            </a:r>
            <a:endParaRPr lang="en-IN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9482328" y="2372487"/>
            <a:ext cx="9144" cy="249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037576" y="3810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806512" y="2709448"/>
            <a:ext cx="1993392" cy="1358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482328" y="1993392"/>
            <a:ext cx="576072" cy="157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21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27632" y="1033272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53896" y="5806440"/>
            <a:ext cx="739749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71432" y="58795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98448" y="11795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350008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450592" y="484632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076956" y="476402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416808" y="42611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086029" y="364236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916680" y="40005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434840" y="39044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870704" y="318820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256276" y="26090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828616" y="293046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060193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648200" y="2526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397752" y="250088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600444" y="16187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578694" y="5545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7007352" y="10332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939028" y="208413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115556" y="211683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126842" y="356718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376160" y="15806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7679278" y="20756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3392" y="704088"/>
            <a:ext cx="6422136" cy="498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 rot="16200000">
            <a:off x="2464151" y="4731863"/>
            <a:ext cx="716280" cy="372170"/>
          </a:xfrm>
          <a:custGeom>
            <a:avLst/>
            <a:gdLst>
              <a:gd name="connsiteX0" fmla="*/ 0 w 1975104"/>
              <a:gd name="connsiteY0" fmla="*/ 701492 h 770968"/>
              <a:gd name="connsiteX1" fmla="*/ 420624 w 1975104"/>
              <a:gd name="connsiteY1" fmla="*/ 591764 h 770968"/>
              <a:gd name="connsiteX2" fmla="*/ 667512 w 1975104"/>
              <a:gd name="connsiteY2" fmla="*/ 143708 h 770968"/>
              <a:gd name="connsiteX3" fmla="*/ 1115568 w 1975104"/>
              <a:gd name="connsiteY3" fmla="*/ 33980 h 770968"/>
              <a:gd name="connsiteX4" fmla="*/ 1499616 w 1975104"/>
              <a:gd name="connsiteY4" fmla="*/ 683204 h 770968"/>
              <a:gd name="connsiteX5" fmla="*/ 1975104 w 1975104"/>
              <a:gd name="connsiteY5" fmla="*/ 747212 h 7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5104" h="770968">
                <a:moveTo>
                  <a:pt x="0" y="701492"/>
                </a:moveTo>
                <a:cubicBezTo>
                  <a:pt x="154686" y="693110"/>
                  <a:pt x="309372" y="684728"/>
                  <a:pt x="420624" y="591764"/>
                </a:cubicBezTo>
                <a:cubicBezTo>
                  <a:pt x="531876" y="498800"/>
                  <a:pt x="551688" y="236672"/>
                  <a:pt x="667512" y="143708"/>
                </a:cubicBezTo>
                <a:cubicBezTo>
                  <a:pt x="783336" y="50744"/>
                  <a:pt x="976884" y="-55936"/>
                  <a:pt x="1115568" y="33980"/>
                </a:cubicBezTo>
                <a:cubicBezTo>
                  <a:pt x="1254252" y="123896"/>
                  <a:pt x="1356360" y="564332"/>
                  <a:pt x="1499616" y="683204"/>
                </a:cubicBezTo>
                <a:cubicBezTo>
                  <a:pt x="1642872" y="802076"/>
                  <a:pt x="1808988" y="774644"/>
                  <a:pt x="1975104" y="7472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 40"/>
          <p:cNvSpPr/>
          <p:nvPr/>
        </p:nvSpPr>
        <p:spPr>
          <a:xfrm rot="16200000">
            <a:off x="5823966" y="1708905"/>
            <a:ext cx="2342387" cy="441961"/>
          </a:xfrm>
          <a:custGeom>
            <a:avLst/>
            <a:gdLst>
              <a:gd name="connsiteX0" fmla="*/ 0 w 1975104"/>
              <a:gd name="connsiteY0" fmla="*/ 701492 h 770968"/>
              <a:gd name="connsiteX1" fmla="*/ 420624 w 1975104"/>
              <a:gd name="connsiteY1" fmla="*/ 591764 h 770968"/>
              <a:gd name="connsiteX2" fmla="*/ 667512 w 1975104"/>
              <a:gd name="connsiteY2" fmla="*/ 143708 h 770968"/>
              <a:gd name="connsiteX3" fmla="*/ 1115568 w 1975104"/>
              <a:gd name="connsiteY3" fmla="*/ 33980 h 770968"/>
              <a:gd name="connsiteX4" fmla="*/ 1499616 w 1975104"/>
              <a:gd name="connsiteY4" fmla="*/ 683204 h 770968"/>
              <a:gd name="connsiteX5" fmla="*/ 1975104 w 1975104"/>
              <a:gd name="connsiteY5" fmla="*/ 747212 h 7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5104" h="770968">
                <a:moveTo>
                  <a:pt x="0" y="701492"/>
                </a:moveTo>
                <a:cubicBezTo>
                  <a:pt x="154686" y="693110"/>
                  <a:pt x="309372" y="684728"/>
                  <a:pt x="420624" y="591764"/>
                </a:cubicBezTo>
                <a:cubicBezTo>
                  <a:pt x="531876" y="498800"/>
                  <a:pt x="551688" y="236672"/>
                  <a:pt x="667512" y="143708"/>
                </a:cubicBezTo>
                <a:cubicBezTo>
                  <a:pt x="783336" y="50744"/>
                  <a:pt x="976884" y="-55936"/>
                  <a:pt x="1115568" y="33980"/>
                </a:cubicBezTo>
                <a:cubicBezTo>
                  <a:pt x="1254252" y="123896"/>
                  <a:pt x="1356360" y="564332"/>
                  <a:pt x="1499616" y="683204"/>
                </a:cubicBezTo>
                <a:cubicBezTo>
                  <a:pt x="1642872" y="802076"/>
                  <a:pt x="1808988" y="774644"/>
                  <a:pt x="1975104" y="74721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reeform 41"/>
          <p:cNvSpPr/>
          <p:nvPr/>
        </p:nvSpPr>
        <p:spPr>
          <a:xfrm rot="16200000">
            <a:off x="4452351" y="3000134"/>
            <a:ext cx="926522" cy="372170"/>
          </a:xfrm>
          <a:custGeom>
            <a:avLst/>
            <a:gdLst>
              <a:gd name="connsiteX0" fmla="*/ 0 w 1975104"/>
              <a:gd name="connsiteY0" fmla="*/ 701492 h 770968"/>
              <a:gd name="connsiteX1" fmla="*/ 420624 w 1975104"/>
              <a:gd name="connsiteY1" fmla="*/ 591764 h 770968"/>
              <a:gd name="connsiteX2" fmla="*/ 667512 w 1975104"/>
              <a:gd name="connsiteY2" fmla="*/ 143708 h 770968"/>
              <a:gd name="connsiteX3" fmla="*/ 1115568 w 1975104"/>
              <a:gd name="connsiteY3" fmla="*/ 33980 h 770968"/>
              <a:gd name="connsiteX4" fmla="*/ 1499616 w 1975104"/>
              <a:gd name="connsiteY4" fmla="*/ 683204 h 770968"/>
              <a:gd name="connsiteX5" fmla="*/ 1975104 w 1975104"/>
              <a:gd name="connsiteY5" fmla="*/ 747212 h 7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5104" h="770968">
                <a:moveTo>
                  <a:pt x="0" y="701492"/>
                </a:moveTo>
                <a:cubicBezTo>
                  <a:pt x="154686" y="693110"/>
                  <a:pt x="309372" y="684728"/>
                  <a:pt x="420624" y="591764"/>
                </a:cubicBezTo>
                <a:cubicBezTo>
                  <a:pt x="531876" y="498800"/>
                  <a:pt x="551688" y="236672"/>
                  <a:pt x="667512" y="143708"/>
                </a:cubicBezTo>
                <a:cubicBezTo>
                  <a:pt x="783336" y="50744"/>
                  <a:pt x="976884" y="-55936"/>
                  <a:pt x="1115568" y="33980"/>
                </a:cubicBezTo>
                <a:cubicBezTo>
                  <a:pt x="1254252" y="123896"/>
                  <a:pt x="1356360" y="564332"/>
                  <a:pt x="1499616" y="683204"/>
                </a:cubicBezTo>
                <a:cubicBezTo>
                  <a:pt x="1642872" y="802076"/>
                  <a:pt x="1808988" y="774644"/>
                  <a:pt x="1975104" y="7472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025141" y="49651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862074" y="498192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993138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035810" y="43875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093407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2822447" y="48051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3020255" y="4575775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2774443" y="5754764"/>
            <a:ext cx="403097" cy="172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762094" y="4233308"/>
            <a:ext cx="0" cy="144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193991" y="4245137"/>
            <a:ext cx="0" cy="144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2148840" y="3851148"/>
            <a:ext cx="1045151" cy="393989"/>
          </a:xfrm>
          <a:prstGeom prst="wedgeRoundRectCallout">
            <a:avLst>
              <a:gd name="adj1" fmla="val 30415"/>
              <a:gd name="adj2" fmla="val 109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v</a:t>
            </a:r>
            <a:endParaRPr lang="en-IN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3859082" y="2530637"/>
            <a:ext cx="1045151" cy="393989"/>
          </a:xfrm>
          <a:prstGeom prst="wedgeRoundRectCallout">
            <a:avLst>
              <a:gd name="adj1" fmla="val 30415"/>
              <a:gd name="adj2" fmla="val 109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v</a:t>
            </a:r>
            <a:endParaRPr lang="en-IN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5738175" y="895713"/>
            <a:ext cx="1309700" cy="393989"/>
          </a:xfrm>
          <a:prstGeom prst="wedgeRoundRectCallout">
            <a:avLst>
              <a:gd name="adj1" fmla="val 30415"/>
              <a:gd name="adj2" fmla="val 1091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 </a:t>
            </a:r>
            <a:r>
              <a:rPr lang="en-IN" dirty="0" err="1" smtClean="0"/>
              <a:t>Var</a:t>
            </a:r>
            <a:r>
              <a:rPr lang="en-IN" dirty="0" smtClean="0"/>
              <a:t> v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7014347" y="1713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7015871" y="156735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7115556" y="245135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056434" y="676397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6843972" y="1659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7216140" y="229019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7165848" y="27858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7266432" y="310108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 rot="16200000">
            <a:off x="3494745" y="3896711"/>
            <a:ext cx="716280" cy="372170"/>
          </a:xfrm>
          <a:custGeom>
            <a:avLst/>
            <a:gdLst>
              <a:gd name="connsiteX0" fmla="*/ 0 w 1975104"/>
              <a:gd name="connsiteY0" fmla="*/ 701492 h 770968"/>
              <a:gd name="connsiteX1" fmla="*/ 420624 w 1975104"/>
              <a:gd name="connsiteY1" fmla="*/ 591764 h 770968"/>
              <a:gd name="connsiteX2" fmla="*/ 667512 w 1975104"/>
              <a:gd name="connsiteY2" fmla="*/ 143708 h 770968"/>
              <a:gd name="connsiteX3" fmla="*/ 1115568 w 1975104"/>
              <a:gd name="connsiteY3" fmla="*/ 33980 h 770968"/>
              <a:gd name="connsiteX4" fmla="*/ 1499616 w 1975104"/>
              <a:gd name="connsiteY4" fmla="*/ 683204 h 770968"/>
              <a:gd name="connsiteX5" fmla="*/ 1975104 w 1975104"/>
              <a:gd name="connsiteY5" fmla="*/ 747212 h 7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5104" h="770968">
                <a:moveTo>
                  <a:pt x="0" y="701492"/>
                </a:moveTo>
                <a:cubicBezTo>
                  <a:pt x="154686" y="693110"/>
                  <a:pt x="309372" y="684728"/>
                  <a:pt x="420624" y="591764"/>
                </a:cubicBezTo>
                <a:cubicBezTo>
                  <a:pt x="531876" y="498800"/>
                  <a:pt x="551688" y="236672"/>
                  <a:pt x="667512" y="143708"/>
                </a:cubicBezTo>
                <a:cubicBezTo>
                  <a:pt x="783336" y="50744"/>
                  <a:pt x="976884" y="-55936"/>
                  <a:pt x="1115568" y="33980"/>
                </a:cubicBezTo>
                <a:cubicBezTo>
                  <a:pt x="1254252" y="123896"/>
                  <a:pt x="1356360" y="564332"/>
                  <a:pt x="1499616" y="683204"/>
                </a:cubicBezTo>
                <a:cubicBezTo>
                  <a:pt x="1642872" y="802076"/>
                  <a:pt x="1808988" y="774644"/>
                  <a:pt x="1975104" y="7472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4012208" y="416814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791684" y="407597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073496" y="442874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3651768" y="38100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3569208" y="44135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3520704" y="4699219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ular Callout 71"/>
          <p:cNvSpPr/>
          <p:nvPr/>
        </p:nvSpPr>
        <p:spPr>
          <a:xfrm>
            <a:off x="2717840" y="3068539"/>
            <a:ext cx="1045151" cy="393989"/>
          </a:xfrm>
          <a:prstGeom prst="wedgeRoundRectCallout">
            <a:avLst>
              <a:gd name="adj1" fmla="val 70660"/>
              <a:gd name="adj2" fmla="val 1555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v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2400300" y="75869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Normality</a:t>
            </a:r>
            <a:endParaRPr lang="en-IN" dirty="0"/>
          </a:p>
        </p:txBody>
      </p:sp>
      <p:cxnSp>
        <p:nvCxnSpPr>
          <p:cNvPr id="3" name="Straight Arrow Connector 2"/>
          <p:cNvCxnSpPr>
            <a:stCxn id="73" idx="2"/>
          </p:cNvCxnSpPr>
          <p:nvPr/>
        </p:nvCxnSpPr>
        <p:spPr>
          <a:xfrm>
            <a:off x="2959107" y="1128024"/>
            <a:ext cx="34032" cy="179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2"/>
          </p:cNvCxnSpPr>
          <p:nvPr/>
        </p:nvCxnSpPr>
        <p:spPr>
          <a:xfrm>
            <a:off x="2959107" y="1128024"/>
            <a:ext cx="1053101" cy="13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3" idx="2"/>
          </p:cNvCxnSpPr>
          <p:nvPr/>
        </p:nvCxnSpPr>
        <p:spPr>
          <a:xfrm flipH="1">
            <a:off x="2276860" y="1128024"/>
            <a:ext cx="682247" cy="268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7134" y="4454652"/>
            <a:ext cx="288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Independence of data points</a:t>
            </a:r>
            <a:endParaRPr lang="en-IN" dirty="0"/>
          </a:p>
        </p:txBody>
      </p:sp>
      <p:cxnSp>
        <p:nvCxnSpPr>
          <p:cNvPr id="35" name="Straight Arrow Connector 34"/>
          <p:cNvCxnSpPr>
            <a:endCxn id="16" idx="5"/>
          </p:cNvCxnSpPr>
          <p:nvPr/>
        </p:nvCxnSpPr>
        <p:spPr>
          <a:xfrm flipH="1" flipV="1">
            <a:off x="4520694" y="3974732"/>
            <a:ext cx="1048002" cy="4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6"/>
          </p:cNvCxnSpPr>
          <p:nvPr/>
        </p:nvCxnSpPr>
        <p:spPr>
          <a:xfrm flipH="1" flipV="1">
            <a:off x="5227426" y="3608332"/>
            <a:ext cx="438911" cy="82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2" idx="3"/>
          </p:cNvCxnSpPr>
          <p:nvPr/>
        </p:nvCxnSpPr>
        <p:spPr>
          <a:xfrm flipV="1">
            <a:off x="5787270" y="2571128"/>
            <a:ext cx="625212" cy="186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963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27632" y="1033272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53896" y="5806440"/>
            <a:ext cx="739749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71432" y="58795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98448" y="11795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350008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450592" y="484632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076956" y="476402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416808" y="42611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086029" y="364236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916680" y="40005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434840" y="39044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870704" y="318820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256276" y="26090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828616" y="293046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060193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648200" y="2526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397752" y="250088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600444" y="16187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7007352" y="10332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939028" y="208413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115556" y="211683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126842" y="356718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376160" y="15806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7679278" y="20756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3392" y="704088"/>
            <a:ext cx="6422136" cy="498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25141" y="49651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862074" y="498192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993138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035810" y="43875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093407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2822447" y="48051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3020255" y="4575775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2774443" y="5754764"/>
            <a:ext cx="403097" cy="172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397752" y="2199132"/>
            <a:ext cx="0" cy="31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98492" y="2549289"/>
            <a:ext cx="0" cy="109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014347" y="1713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7015871" y="156735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6843972" y="1659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4012208" y="416814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791684" y="407597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073496" y="442874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3651768" y="38100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3569208" y="44135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3520704" y="4699219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2400300" y="758692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Homoscedasticity</a:t>
            </a:r>
            <a:endParaRPr lang="en-IN" dirty="0"/>
          </a:p>
        </p:txBody>
      </p:sp>
      <p:cxnSp>
        <p:nvCxnSpPr>
          <p:cNvPr id="4" name="Straight Connector 3"/>
          <p:cNvCxnSpPr>
            <a:stCxn id="18" idx="5"/>
          </p:cNvCxnSpPr>
          <p:nvPr/>
        </p:nvCxnSpPr>
        <p:spPr>
          <a:xfrm>
            <a:off x="5342130" y="2679332"/>
            <a:ext cx="14730" cy="3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74590" y="2116836"/>
            <a:ext cx="14730" cy="501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569208" y="4487452"/>
            <a:ext cx="0" cy="31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rot="21447146">
            <a:off x="7529474" y="3777096"/>
            <a:ext cx="926522" cy="372170"/>
          </a:xfrm>
          <a:custGeom>
            <a:avLst/>
            <a:gdLst>
              <a:gd name="connsiteX0" fmla="*/ 0 w 1975104"/>
              <a:gd name="connsiteY0" fmla="*/ 701492 h 770968"/>
              <a:gd name="connsiteX1" fmla="*/ 420624 w 1975104"/>
              <a:gd name="connsiteY1" fmla="*/ 591764 h 770968"/>
              <a:gd name="connsiteX2" fmla="*/ 667512 w 1975104"/>
              <a:gd name="connsiteY2" fmla="*/ 143708 h 770968"/>
              <a:gd name="connsiteX3" fmla="*/ 1115568 w 1975104"/>
              <a:gd name="connsiteY3" fmla="*/ 33980 h 770968"/>
              <a:gd name="connsiteX4" fmla="*/ 1499616 w 1975104"/>
              <a:gd name="connsiteY4" fmla="*/ 683204 h 770968"/>
              <a:gd name="connsiteX5" fmla="*/ 1975104 w 1975104"/>
              <a:gd name="connsiteY5" fmla="*/ 747212 h 7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5104" h="770968">
                <a:moveTo>
                  <a:pt x="0" y="701492"/>
                </a:moveTo>
                <a:cubicBezTo>
                  <a:pt x="154686" y="693110"/>
                  <a:pt x="309372" y="684728"/>
                  <a:pt x="420624" y="591764"/>
                </a:cubicBezTo>
                <a:cubicBezTo>
                  <a:pt x="531876" y="498800"/>
                  <a:pt x="551688" y="236672"/>
                  <a:pt x="667512" y="143708"/>
                </a:cubicBezTo>
                <a:cubicBezTo>
                  <a:pt x="783336" y="50744"/>
                  <a:pt x="976884" y="-55936"/>
                  <a:pt x="1115568" y="33980"/>
                </a:cubicBezTo>
                <a:cubicBezTo>
                  <a:pt x="1254252" y="123896"/>
                  <a:pt x="1356360" y="564332"/>
                  <a:pt x="1499616" y="683204"/>
                </a:cubicBezTo>
                <a:cubicBezTo>
                  <a:pt x="1642872" y="802076"/>
                  <a:pt x="1808988" y="774644"/>
                  <a:pt x="1975104" y="7472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/>
          <p:cNvCxnSpPr/>
          <p:nvPr/>
        </p:nvCxnSpPr>
        <p:spPr>
          <a:xfrm>
            <a:off x="7476744" y="2930463"/>
            <a:ext cx="67056" cy="234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476744" y="5276088"/>
            <a:ext cx="388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503152" y="51937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6848544" y="2971611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Yp</a:t>
            </a:r>
            <a:r>
              <a:rPr lang="en-IN" dirty="0" smtClean="0"/>
              <a:t> - </a:t>
            </a:r>
            <a:r>
              <a:rPr lang="en-IN" dirty="0"/>
              <a:t>Y</a:t>
            </a:r>
            <a:r>
              <a:rPr lang="en-IN" dirty="0" smtClean="0"/>
              <a:t>i</a:t>
            </a:r>
            <a:endParaRPr lang="en-IN" dirty="0"/>
          </a:p>
        </p:txBody>
      </p:sp>
      <p:sp>
        <p:nvSpPr>
          <p:cNvPr id="84" name="Oval 83"/>
          <p:cNvSpPr/>
          <p:nvPr/>
        </p:nvSpPr>
        <p:spPr>
          <a:xfrm>
            <a:off x="7543800" y="5157216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/>
          <p:cNvSpPr/>
          <p:nvPr/>
        </p:nvSpPr>
        <p:spPr>
          <a:xfrm>
            <a:off x="7787799" y="4975110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8177472" y="5189221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8595517" y="5070349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8932244" y="5173219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9275066" y="5010912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9607348" y="5182363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7723789" y="4355592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8453709" y="3963924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8930693" y="4708363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9700233" y="4117121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7617323" y="5264158"/>
            <a:ext cx="836386" cy="2039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7655787" y="4721949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8015976" y="4742688"/>
            <a:ext cx="185770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/>
          <p:cNvCxnSpPr>
            <a:stCxn id="91" idx="7"/>
            <a:endCxn id="77" idx="4"/>
          </p:cNvCxnSpPr>
          <p:nvPr/>
        </p:nvCxnSpPr>
        <p:spPr>
          <a:xfrm flipV="1">
            <a:off x="7882354" y="4096081"/>
            <a:ext cx="356741" cy="27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1"/>
          </p:cNvCxnSpPr>
          <p:nvPr/>
        </p:nvCxnSpPr>
        <p:spPr>
          <a:xfrm flipV="1">
            <a:off x="7571005" y="4168140"/>
            <a:ext cx="84782" cy="99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 rot="21447146">
            <a:off x="9048111" y="3642643"/>
            <a:ext cx="1132880" cy="486116"/>
          </a:xfrm>
          <a:custGeom>
            <a:avLst/>
            <a:gdLst>
              <a:gd name="connsiteX0" fmla="*/ 0 w 1975104"/>
              <a:gd name="connsiteY0" fmla="*/ 701492 h 770968"/>
              <a:gd name="connsiteX1" fmla="*/ 420624 w 1975104"/>
              <a:gd name="connsiteY1" fmla="*/ 591764 h 770968"/>
              <a:gd name="connsiteX2" fmla="*/ 667512 w 1975104"/>
              <a:gd name="connsiteY2" fmla="*/ 143708 h 770968"/>
              <a:gd name="connsiteX3" fmla="*/ 1115568 w 1975104"/>
              <a:gd name="connsiteY3" fmla="*/ 33980 h 770968"/>
              <a:gd name="connsiteX4" fmla="*/ 1499616 w 1975104"/>
              <a:gd name="connsiteY4" fmla="*/ 683204 h 770968"/>
              <a:gd name="connsiteX5" fmla="*/ 1975104 w 1975104"/>
              <a:gd name="connsiteY5" fmla="*/ 747212 h 7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5104" h="770968">
                <a:moveTo>
                  <a:pt x="0" y="701492"/>
                </a:moveTo>
                <a:cubicBezTo>
                  <a:pt x="154686" y="693110"/>
                  <a:pt x="309372" y="684728"/>
                  <a:pt x="420624" y="591764"/>
                </a:cubicBezTo>
                <a:cubicBezTo>
                  <a:pt x="531876" y="498800"/>
                  <a:pt x="551688" y="236672"/>
                  <a:pt x="667512" y="143708"/>
                </a:cubicBezTo>
                <a:cubicBezTo>
                  <a:pt x="783336" y="50744"/>
                  <a:pt x="976884" y="-55936"/>
                  <a:pt x="1115568" y="33980"/>
                </a:cubicBezTo>
                <a:cubicBezTo>
                  <a:pt x="1254252" y="123896"/>
                  <a:pt x="1356360" y="564332"/>
                  <a:pt x="1499616" y="683204"/>
                </a:cubicBezTo>
                <a:cubicBezTo>
                  <a:pt x="1642872" y="802076"/>
                  <a:pt x="1808988" y="774644"/>
                  <a:pt x="1975104" y="7472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110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637" y="522008"/>
            <a:ext cx="528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MultiVariate</a:t>
            </a:r>
            <a:endParaRPr lang="en-IN" dirty="0" smtClean="0"/>
          </a:p>
          <a:p>
            <a:r>
              <a:rPr lang="en-IN" dirty="0" err="1" smtClean="0"/>
              <a:t>Yp</a:t>
            </a:r>
            <a:r>
              <a:rPr lang="en-IN" dirty="0" smtClean="0"/>
              <a:t> =  B0   +   B1.x1  +  B2.x2    +    e</a:t>
            </a:r>
          </a:p>
          <a:p>
            <a:r>
              <a:rPr lang="en-IN" dirty="0" smtClean="0"/>
              <a:t>Price  ~   </a:t>
            </a:r>
            <a:r>
              <a:rPr lang="en-IN" dirty="0" err="1" smtClean="0"/>
              <a:t>sq.ft.area</a:t>
            </a:r>
            <a:r>
              <a:rPr lang="en-IN" dirty="0" smtClean="0"/>
              <a:t>   and   </a:t>
            </a:r>
            <a:r>
              <a:rPr lang="en-IN" dirty="0" err="1" smtClean="0"/>
              <a:t>age.of.house</a:t>
            </a:r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26080" y="2079879"/>
            <a:ext cx="73152" cy="326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45336" y="3517392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16736" y="2079879"/>
            <a:ext cx="3886200" cy="256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9512" y="35173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239512" y="18952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843784" y="20798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94" y="684656"/>
            <a:ext cx="4476490" cy="34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48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0393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27632" y="1033272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53896" y="5806440"/>
            <a:ext cx="739749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71432" y="58795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98448" y="11795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350008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450592" y="484632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076956" y="476402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416808" y="42611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086029" y="364236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916680" y="40005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434840" y="390448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870704" y="318820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210811" y="2577249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828616" y="293046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060193" y="5193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648200" y="25267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486906" y="27432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334394" y="161967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7007352" y="10332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939028" y="208413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115556" y="211683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211039" y="368046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376160" y="158065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7339709" y="2132245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11680" y="868401"/>
            <a:ext cx="6464808" cy="47370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25141" y="496519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862074" y="4981921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993138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035810" y="43875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093407" y="487222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2822447" y="4805172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3020255" y="4575775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2774443" y="5754764"/>
            <a:ext cx="403097" cy="172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397752" y="2199132"/>
            <a:ext cx="0" cy="31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98492" y="2549289"/>
            <a:ext cx="0" cy="109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014347" y="1713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7015871" y="156735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6843972" y="1659898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4012208" y="416814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791684" y="4075973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784876" y="3876796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3651768" y="3810000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3569208" y="4413504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3520704" y="4699219"/>
            <a:ext cx="100584" cy="8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2400300" y="758692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Population Regression Equation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55781" y="4057625"/>
            <a:ext cx="14730" cy="3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74590" y="2116836"/>
            <a:ext cx="14730" cy="501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569208" y="4487452"/>
            <a:ext cx="0" cy="31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403842" y="1648972"/>
            <a:ext cx="14730" cy="501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053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921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7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>
                <a:solidFill>
                  <a:srgbClr val="FF0000"/>
                </a:solidFill>
              </a:rPr>
              <a:t>integer is chosen from 1, 2, 3, … 100. What is the probability that it is neither divisible by 4 nor divisible by 6?</a:t>
            </a:r>
          </a:p>
          <a:p>
            <a:endParaRPr lang="en-US" dirty="0"/>
          </a:p>
          <a:p>
            <a:r>
              <a:rPr lang="en-US" dirty="0"/>
              <a:t>Answer: From numbers 1-100, </a:t>
            </a:r>
            <a:endParaRPr lang="en-US" dirty="0" smtClean="0"/>
          </a:p>
          <a:p>
            <a:pPr lvl="1"/>
            <a:r>
              <a:rPr lang="en-US" dirty="0" smtClean="0"/>
              <a:t>Numbers </a:t>
            </a:r>
            <a:r>
              <a:rPr lang="en-US" dirty="0"/>
              <a:t>divisible by 4 = 25. </a:t>
            </a:r>
            <a:endParaRPr lang="en-US" dirty="0" smtClean="0"/>
          </a:p>
          <a:p>
            <a:pPr lvl="1"/>
            <a:r>
              <a:rPr lang="en-US" dirty="0" smtClean="0"/>
              <a:t>Numbers </a:t>
            </a:r>
            <a:r>
              <a:rPr lang="en-US" dirty="0"/>
              <a:t>divisible by 6 = 16. </a:t>
            </a:r>
            <a:endParaRPr lang="en-US" dirty="0" smtClean="0"/>
          </a:p>
          <a:p>
            <a:pPr lvl="1"/>
            <a:r>
              <a:rPr lang="en-US" dirty="0" smtClean="0"/>
              <a:t>Numbers </a:t>
            </a:r>
            <a:r>
              <a:rPr lang="en-US" dirty="0"/>
              <a:t>divisible by 12 (LCM of 4 and 6) = 8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P(A or B) = P(A) + P(B) – P(A&amp;B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Also, Numbers divisible by </a:t>
            </a:r>
            <a:r>
              <a:rPr lang="en-US" u="sng" dirty="0"/>
              <a:t>4 or 6 </a:t>
            </a:r>
            <a:r>
              <a:rPr lang="en-US" dirty="0"/>
              <a:t>= 25 + 16 – 8 = 33. Hence, numbers which are not divisible by 4 or 6 = </a:t>
            </a:r>
            <a:r>
              <a:rPr lang="en-US" dirty="0" smtClean="0"/>
              <a:t>100 - 33 </a:t>
            </a:r>
            <a:r>
              <a:rPr lang="en-US" dirty="0"/>
              <a:t>= 67</a:t>
            </a:r>
          </a:p>
          <a:p>
            <a:endParaRPr lang="en-US" dirty="0"/>
          </a:p>
          <a:p>
            <a:r>
              <a:rPr lang="en-US" dirty="0"/>
              <a:t>Therefore the probability that the number chosen, is neither divisible by 4 nor divisible by 6  = 67/100 = 0.67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9073011" y="115824"/>
            <a:ext cx="2651760" cy="1216152"/>
            <a:chOff x="1993392" y="3172968"/>
            <a:chExt cx="4407408" cy="2359152"/>
          </a:xfrm>
        </p:grpSpPr>
        <p:sp>
          <p:nvSpPr>
            <p:cNvPr id="6" name="Oval 5"/>
            <p:cNvSpPr/>
            <p:nvPr/>
          </p:nvSpPr>
          <p:spPr>
            <a:xfrm>
              <a:off x="2194560" y="3447288"/>
              <a:ext cx="1828800" cy="1581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/4</a:t>
              </a:r>
              <a:endParaRPr lang="en-IN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40958" y="3447288"/>
              <a:ext cx="1828799" cy="1581912"/>
            </a:xfrm>
            <a:prstGeom prst="ellipse">
              <a:avLst/>
            </a:prstGeom>
            <a:solidFill>
              <a:srgbClr val="FFC000">
                <a:alpha val="38039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/6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392" y="3172968"/>
              <a:ext cx="4407408" cy="2359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77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 Multiple Independent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P( rain ) = 0.5</a:t>
            </a:r>
          </a:p>
          <a:p>
            <a:r>
              <a:rPr lang="en-IN" sz="1800" dirty="0" smtClean="0"/>
              <a:t>P(vehicle) = 0.4      P(walk) = 0.6</a:t>
            </a:r>
          </a:p>
          <a:p>
            <a:r>
              <a:rPr lang="en-IN" sz="1800" dirty="0" smtClean="0"/>
              <a:t>P(umbrella) = 0.6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P(rains and umbrella) = P(rain)*P(umbrella) = 0.3</a:t>
            </a:r>
          </a:p>
          <a:p>
            <a:r>
              <a:rPr lang="en-IN" sz="1800" dirty="0" smtClean="0"/>
              <a:t>P(not rain and vehicle) = [1- 0.5] * 0.4 =  0.20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561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4075</Words>
  <Application>Microsoft Office PowerPoint</Application>
  <PresentationFormat>Widescreen</PresentationFormat>
  <Paragraphs>583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Probability and Statistics</vt:lpstr>
      <vt:lpstr>Introduction to Probability and Statistics</vt:lpstr>
      <vt:lpstr>Probability:  And rule. </vt:lpstr>
      <vt:lpstr>PowerPoint Presentation</vt:lpstr>
      <vt:lpstr>Or Rule:  P(A or B) = P(A) + P(B) – P(A&amp;B)</vt:lpstr>
      <vt:lpstr>Practice Questions</vt:lpstr>
      <vt:lpstr>PowerPoint Presentation</vt:lpstr>
      <vt:lpstr>Example 3: </vt:lpstr>
      <vt:lpstr>Example 4: Multiple Independent events</vt:lpstr>
      <vt:lpstr>Bayes Theorem</vt:lpstr>
      <vt:lpstr>What is prob of A if B has already happened? </vt:lpstr>
      <vt:lpstr>Distribution Functions</vt:lpstr>
      <vt:lpstr>Continuous Variable – PDF and CDF</vt:lpstr>
      <vt:lpstr>PDF (probability density function)</vt:lpstr>
      <vt:lpstr>Discrete (categorical variables)</vt:lpstr>
      <vt:lpstr>Probability Distribution</vt:lpstr>
      <vt:lpstr>Types of Distributions</vt:lpstr>
      <vt:lpstr>Uniform</vt:lpstr>
      <vt:lpstr>Bernoulli’s Distribution</vt:lpstr>
      <vt:lpstr>Bernoulli:  Binomial Distribution </vt:lpstr>
      <vt:lpstr>Binomial Distribution</vt:lpstr>
      <vt:lpstr>Bernoulli: Geometric Distribution</vt:lpstr>
      <vt:lpstr>Geometric Distribution - Greater the probability, lesser number of trials (x)  are needed for success. </vt:lpstr>
      <vt:lpstr>Bernoulli: Pascal’s Distribution  (a.k.a Negative Binomial Distribution)</vt:lpstr>
      <vt:lpstr>Other Distributions</vt:lpstr>
      <vt:lpstr>Normal Distribution</vt:lpstr>
      <vt:lpstr>Z-Score for a particular “x” value</vt:lpstr>
      <vt:lpstr>Hypothesis Testing</vt:lpstr>
      <vt:lpstr>Z-Score for a sample mean (Standard Error) </vt:lpstr>
      <vt:lpstr>Z-score for 95% C.I. (two tail) </vt:lpstr>
      <vt:lpstr>Z-score for 95% C.I. (one tail)</vt:lpstr>
      <vt:lpstr>Example: Confidence Intervals</vt:lpstr>
      <vt:lpstr>Hypothesis Testing</vt:lpstr>
      <vt:lpstr>Hypothesis Testing</vt:lpstr>
      <vt:lpstr>PowerPoint Presentation</vt:lpstr>
      <vt:lpstr>Hypothesis Testing</vt:lpstr>
      <vt:lpstr>Steps in any hypothesis testing</vt:lpstr>
      <vt:lpstr>Practice 1:  Looking up z-table</vt:lpstr>
      <vt:lpstr>Z-Test (2 sample test)</vt:lpstr>
      <vt:lpstr>T-Statistic</vt:lpstr>
      <vt:lpstr>Student’s T-Distribution</vt:lpstr>
      <vt:lpstr>Example of T-Statistic (one sample)</vt:lpstr>
      <vt:lpstr>T-Statistics</vt:lpstr>
      <vt:lpstr>Sample Size Estimation </vt:lpstr>
      <vt:lpstr>Sample Size Estimation based on margin of error. </vt:lpstr>
      <vt:lpstr>Sample Proportions</vt:lpstr>
      <vt:lpstr>Comparing Sample proportion vs Population proportion</vt:lpstr>
      <vt:lpstr>F-Tests</vt:lpstr>
      <vt:lpstr>ANOVA</vt:lpstr>
      <vt:lpstr>Anova</vt:lpstr>
      <vt:lpstr>Summary of Anova Computation</vt:lpstr>
      <vt:lpstr>Where would you use this in data science ?</vt:lpstr>
      <vt:lpstr>Alternative visual representation of Anova groups.</vt:lpstr>
      <vt:lpstr>Alternative visual representation of Anova groups.</vt:lpstr>
      <vt:lpstr>Example</vt:lpstr>
      <vt:lpstr>Example</vt:lpstr>
      <vt:lpstr>Is the F-Score significant.</vt:lpstr>
      <vt:lpstr>Pearson Correlation</vt:lpstr>
      <vt:lpstr>PowerPoint Presentation</vt:lpstr>
      <vt:lpstr>Non-Parametric</vt:lpstr>
      <vt:lpstr>PowerPoint Presentation</vt:lpstr>
      <vt:lpstr>Spearman Correlation</vt:lpstr>
      <vt:lpstr>PowerPoint Presentation</vt:lpstr>
      <vt:lpstr>Chi Squared</vt:lpstr>
      <vt:lpstr>Mann-Whitney U-Test</vt:lpstr>
      <vt:lpstr>Kruskal-Wallis   H-Test</vt:lpstr>
      <vt:lpstr>PowerPoint Presentation</vt:lpstr>
      <vt:lpstr>Parametric vs Non-Parametric Tests</vt:lpstr>
      <vt:lpstr>PowerPoint Presentation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</dc:creator>
  <cp:lastModifiedBy>monica</cp:lastModifiedBy>
  <cp:revision>106</cp:revision>
  <dcterms:created xsi:type="dcterms:W3CDTF">2023-12-29T15:02:52Z</dcterms:created>
  <dcterms:modified xsi:type="dcterms:W3CDTF">2024-01-08T14:56:08Z</dcterms:modified>
</cp:coreProperties>
</file>