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70GqBxWiTHd5qLsZcF74uFxf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t>Data Analytics</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Monica Goud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Georgia"/>
              <a:buNone/>
            </a:pPr>
            <a:r>
              <a:rPr lang="en-US" sz="3600">
                <a:latin typeface="Georgia"/>
                <a:ea typeface="Georgia"/>
                <a:cs typeface="Georgia"/>
                <a:sym typeface="Georgia"/>
              </a:rPr>
              <a:t>Regression analysis</a:t>
            </a:r>
            <a:endParaRPr/>
          </a:p>
        </p:txBody>
      </p:sp>
      <p:sp>
        <p:nvSpPr>
          <p:cNvPr id="140" name="Google Shape;140;p10"/>
          <p:cNvSpPr txBox="1">
            <a:spLocks noGrp="1"/>
          </p:cNvSpPr>
          <p:nvPr>
            <p:ph type="body" idx="1"/>
          </p:nvPr>
        </p:nvSpPr>
        <p:spPr>
          <a:xfrm>
            <a:off x="1207008" y="1871345"/>
            <a:ext cx="9089136" cy="4035679"/>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50000"/>
              </a:lnSpc>
              <a:spcBef>
                <a:spcPts val="0"/>
              </a:spcBef>
              <a:spcAft>
                <a:spcPts val="0"/>
              </a:spcAft>
              <a:buClr>
                <a:schemeClr val="lt1"/>
              </a:buClr>
              <a:buSzPts val="2400"/>
              <a:buChar char="•"/>
            </a:pPr>
            <a:r>
              <a:rPr lang="en-US" sz="2400">
                <a:latin typeface="Georgia"/>
                <a:ea typeface="Georgia"/>
                <a:cs typeface="Georgia"/>
                <a:sym typeface="Georgia"/>
              </a:rPr>
              <a:t>The regression analysis uses historical data to understand how a dependent variable's value is affected when one (linear regression) or more independent variables (multiple regression) change or stay the same.</a:t>
            </a:r>
            <a:endParaRPr/>
          </a:p>
          <a:p>
            <a:pPr marL="0" lvl="0" indent="0" algn="just" rtl="0">
              <a:lnSpc>
                <a:spcPct val="150000"/>
              </a:lnSpc>
              <a:spcBef>
                <a:spcPts val="1000"/>
              </a:spcBef>
              <a:spcAft>
                <a:spcPts val="0"/>
              </a:spcAft>
              <a:buClr>
                <a:schemeClr val="lt1"/>
              </a:buClr>
              <a:buSzPts val="2400"/>
              <a:buNone/>
            </a:pPr>
            <a:r>
              <a:rPr lang="en-US" sz="2400">
                <a:latin typeface="Georgia"/>
                <a:ea typeface="Georgia"/>
                <a:cs typeface="Georgia"/>
                <a:sym typeface="Georgia"/>
              </a:rPr>
              <a:t>• By understanding each variable's relationship and how they developed in the past, you can anticipate possible outcomes and make better business decisions in the future.</a:t>
            </a:r>
            <a:endParaRPr sz="24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765048" y="255397"/>
            <a:ext cx="10515600" cy="9424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Georgia"/>
              <a:buNone/>
            </a:pPr>
            <a:r>
              <a:rPr lang="en-US" sz="2800">
                <a:latin typeface="Georgia"/>
                <a:ea typeface="Georgia"/>
                <a:cs typeface="Georgia"/>
                <a:sym typeface="Georgia"/>
              </a:rPr>
              <a:t>Neural networks</a:t>
            </a:r>
            <a:endParaRPr/>
          </a:p>
        </p:txBody>
      </p:sp>
      <p:sp>
        <p:nvSpPr>
          <p:cNvPr id="146" name="Google Shape;146;p11"/>
          <p:cNvSpPr txBox="1">
            <a:spLocks noGrp="1"/>
          </p:cNvSpPr>
          <p:nvPr>
            <p:ph type="body" idx="1"/>
          </p:nvPr>
        </p:nvSpPr>
        <p:spPr>
          <a:xfrm>
            <a:off x="765048" y="1828801"/>
            <a:ext cx="10515600" cy="41422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t>The neural network forms the basis for the It is intelligent algorithms of machine learning.</a:t>
            </a:r>
            <a:endParaRPr/>
          </a:p>
          <a:p>
            <a:pPr marL="228600" lvl="0" indent="-50800" algn="l" rtl="0">
              <a:lnSpc>
                <a:spcPct val="90000"/>
              </a:lnSpc>
              <a:spcBef>
                <a:spcPts val="1000"/>
              </a:spcBef>
              <a:spcAft>
                <a:spcPts val="0"/>
              </a:spcAft>
              <a:buClr>
                <a:schemeClr val="lt1"/>
              </a:buClr>
              <a:buSzPts val="2800"/>
              <a:buNone/>
            </a:pPr>
            <a:endParaRPr/>
          </a:p>
          <a:p>
            <a:pPr marL="228600" lvl="0" indent="-228600" algn="l" rtl="0">
              <a:lnSpc>
                <a:spcPct val="90000"/>
              </a:lnSpc>
              <a:spcBef>
                <a:spcPts val="1000"/>
              </a:spcBef>
              <a:spcAft>
                <a:spcPts val="0"/>
              </a:spcAft>
              <a:buClr>
                <a:schemeClr val="lt1"/>
              </a:buClr>
              <a:buSzPts val="2800"/>
              <a:buChar char="•"/>
            </a:pPr>
            <a:r>
              <a:rPr lang="en-US"/>
              <a:t>It is a form of data-driven analytics that attempts, with minimal intervention, to understand how the human brain would process insights and predict values.</a:t>
            </a:r>
            <a:endParaRPr/>
          </a:p>
          <a:p>
            <a:pPr marL="228600" lvl="0" indent="-50800" algn="l" rtl="0">
              <a:lnSpc>
                <a:spcPct val="90000"/>
              </a:lnSpc>
              <a:spcBef>
                <a:spcPts val="1000"/>
              </a:spcBef>
              <a:spcAft>
                <a:spcPts val="0"/>
              </a:spcAft>
              <a:buClr>
                <a:schemeClr val="lt1"/>
              </a:buClr>
              <a:buSzPts val="2800"/>
              <a:buNone/>
            </a:pPr>
            <a:endParaRPr/>
          </a:p>
          <a:p>
            <a:pPr marL="0" lvl="0" indent="0" algn="l" rtl="0">
              <a:lnSpc>
                <a:spcPct val="90000"/>
              </a:lnSpc>
              <a:spcBef>
                <a:spcPts val="1000"/>
              </a:spcBef>
              <a:spcAft>
                <a:spcPts val="0"/>
              </a:spcAft>
              <a:buClr>
                <a:schemeClr val="lt1"/>
              </a:buClr>
              <a:buSzPts val="2800"/>
              <a:buNone/>
            </a:pPr>
            <a:r>
              <a:rPr lang="en-US"/>
              <a:t>• Neural networks learn from each and every data transaction, meaning that they evolve and advance over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Factor analysis</a:t>
            </a:r>
            <a:endParaRPr/>
          </a:p>
        </p:txBody>
      </p:sp>
      <p:sp>
        <p:nvSpPr>
          <p:cNvPr id="152" name="Google Shape;15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a:t>• The factor analysis, also called “dimension reduction,” is a type of data analysis used to describe variability among observed, correlated</a:t>
            </a:r>
            <a:endParaRPr/>
          </a:p>
          <a:p>
            <a:pPr marL="0" lvl="0" indent="0" algn="l" rtl="0">
              <a:lnSpc>
                <a:spcPct val="90000"/>
              </a:lnSpc>
              <a:spcBef>
                <a:spcPts val="1000"/>
              </a:spcBef>
              <a:spcAft>
                <a:spcPts val="0"/>
              </a:spcAft>
              <a:buClr>
                <a:schemeClr val="lt1"/>
              </a:buClr>
              <a:buSzPts val="2800"/>
              <a:buNone/>
            </a:pPr>
            <a:r>
              <a:rPr lang="en-US"/>
              <a:t>variables in terms of a potentially lower number of unobserved variables called factors.</a:t>
            </a:r>
            <a:endParaRPr/>
          </a:p>
          <a:p>
            <a:pPr marL="0" lvl="0" indent="0" algn="l" rtl="0">
              <a:lnSpc>
                <a:spcPct val="90000"/>
              </a:lnSpc>
              <a:spcBef>
                <a:spcPts val="1000"/>
              </a:spcBef>
              <a:spcAft>
                <a:spcPts val="0"/>
              </a:spcAft>
              <a:buClr>
                <a:schemeClr val="lt1"/>
              </a:buClr>
              <a:buSzPts val="2800"/>
              <a:buNone/>
            </a:pPr>
            <a:endParaRPr/>
          </a:p>
          <a:p>
            <a:pPr marL="0" lvl="0" indent="0" algn="l" rtl="0">
              <a:lnSpc>
                <a:spcPct val="90000"/>
              </a:lnSpc>
              <a:spcBef>
                <a:spcPts val="1000"/>
              </a:spcBef>
              <a:spcAft>
                <a:spcPts val="0"/>
              </a:spcAft>
              <a:buClr>
                <a:schemeClr val="lt1"/>
              </a:buClr>
              <a:buSzPts val="2800"/>
              <a:buNone/>
            </a:pPr>
            <a:r>
              <a:rPr lang="en-US"/>
              <a:t>• The aim here is to uncover independent latent variables, an ideal analysis method for streamlining specific data segments.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Georgia"/>
              <a:buNone/>
            </a:pPr>
            <a:r>
              <a:rPr lang="en-US" sz="3200">
                <a:latin typeface="Georgia"/>
                <a:ea typeface="Georgia"/>
                <a:cs typeface="Georgia"/>
                <a:sym typeface="Georgia"/>
              </a:rPr>
              <a:t>Data Mining</a:t>
            </a:r>
            <a:endParaRPr/>
          </a:p>
        </p:txBody>
      </p:sp>
      <p:sp>
        <p:nvSpPr>
          <p:cNvPr id="158" name="Google Shape;158;p13"/>
          <p:cNvSpPr txBox="1">
            <a:spLocks noGrp="1"/>
          </p:cNvSpPr>
          <p:nvPr>
            <p:ph type="body" idx="1"/>
          </p:nvPr>
        </p:nvSpPr>
        <p:spPr>
          <a:xfrm>
            <a:off x="844296" y="1834769"/>
            <a:ext cx="10027920" cy="371563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a:latin typeface="Georgia"/>
                <a:ea typeface="Georgia"/>
                <a:cs typeface="Georgia"/>
                <a:sym typeface="Georgia"/>
              </a:rPr>
              <a:t>• A method of analysis that is the umbrella term for engineering metrics and insights for additional value, direction, and context.</a:t>
            </a:r>
            <a:endParaRPr/>
          </a:p>
          <a:p>
            <a:pPr marL="0" lvl="0" indent="0" algn="l" rtl="0">
              <a:lnSpc>
                <a:spcPct val="90000"/>
              </a:lnSpc>
              <a:spcBef>
                <a:spcPts val="1000"/>
              </a:spcBef>
              <a:spcAft>
                <a:spcPts val="0"/>
              </a:spcAft>
              <a:buClr>
                <a:schemeClr val="lt1"/>
              </a:buClr>
              <a:buSzPts val="2000"/>
              <a:buNone/>
            </a:pPr>
            <a:endParaRPr sz="2000">
              <a:latin typeface="Georgia"/>
              <a:ea typeface="Georgia"/>
              <a:cs typeface="Georgia"/>
              <a:sym typeface="Georgia"/>
            </a:endParaRPr>
          </a:p>
          <a:p>
            <a:pPr marL="0" lvl="0" indent="0" algn="l" rtl="0">
              <a:lnSpc>
                <a:spcPct val="90000"/>
              </a:lnSpc>
              <a:spcBef>
                <a:spcPts val="1000"/>
              </a:spcBef>
              <a:spcAft>
                <a:spcPts val="0"/>
              </a:spcAft>
              <a:buClr>
                <a:schemeClr val="lt1"/>
              </a:buClr>
              <a:buSzPts val="2000"/>
              <a:buNone/>
            </a:pPr>
            <a:r>
              <a:rPr lang="en-US" sz="2000">
                <a:latin typeface="Georgia"/>
                <a:ea typeface="Georgia"/>
                <a:cs typeface="Georgia"/>
                <a:sym typeface="Georgia"/>
              </a:rPr>
              <a:t>• By using exploratory statistical evaluation, data mining aims to identify dependencies, relations, data patterns, and trends to generate and advanced knowledge.</a:t>
            </a:r>
            <a:endParaRPr/>
          </a:p>
          <a:p>
            <a:pPr marL="0" lvl="0" indent="0" algn="l" rtl="0">
              <a:lnSpc>
                <a:spcPct val="90000"/>
              </a:lnSpc>
              <a:spcBef>
                <a:spcPts val="1000"/>
              </a:spcBef>
              <a:spcAft>
                <a:spcPts val="0"/>
              </a:spcAft>
              <a:buClr>
                <a:schemeClr val="lt1"/>
              </a:buClr>
              <a:buSzPts val="2000"/>
              <a:buNone/>
            </a:pPr>
            <a:endParaRPr sz="2000">
              <a:latin typeface="Georgia"/>
              <a:ea typeface="Georgia"/>
              <a:cs typeface="Georgia"/>
              <a:sym typeface="Georgia"/>
            </a:endParaRPr>
          </a:p>
          <a:p>
            <a:pPr marL="0" lvl="0" indent="0" algn="l" rtl="0">
              <a:lnSpc>
                <a:spcPct val="90000"/>
              </a:lnSpc>
              <a:spcBef>
                <a:spcPts val="1000"/>
              </a:spcBef>
              <a:spcAft>
                <a:spcPts val="0"/>
              </a:spcAft>
              <a:buClr>
                <a:schemeClr val="lt1"/>
              </a:buClr>
              <a:buSzPts val="2000"/>
              <a:buNone/>
            </a:pPr>
            <a:r>
              <a:rPr lang="en-US" sz="2000">
                <a:latin typeface="Georgia"/>
                <a:ea typeface="Georgia"/>
                <a:cs typeface="Georgia"/>
                <a:sym typeface="Georgia"/>
              </a:rPr>
              <a:t>• When considering how to analyze data, adopting a data mining mindset is essential to success - as such, it’s an area that is worth exploring in greater detail.</a:t>
            </a:r>
            <a:endParaRPr sz="20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Georgia"/>
              <a:buNone/>
            </a:pPr>
            <a:r>
              <a:rPr lang="en-US" sz="3200">
                <a:latin typeface="Georgia"/>
                <a:ea typeface="Georgia"/>
                <a:cs typeface="Georgia"/>
                <a:sym typeface="Georgia"/>
              </a:rPr>
              <a:t>Text analysis</a:t>
            </a:r>
            <a:endParaRPr/>
          </a:p>
        </p:txBody>
      </p:sp>
      <p:sp>
        <p:nvSpPr>
          <p:cNvPr id="164" name="Google Shape;16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2400">
                <a:latin typeface="Georgia"/>
                <a:ea typeface="Georgia"/>
                <a:cs typeface="Georgia"/>
                <a:sym typeface="Georgia"/>
              </a:rPr>
              <a:t>• Text analysis, also known in the industry as text mining, is the process of taking large sets of textual data and arranging it in a way that</a:t>
            </a:r>
            <a:endParaRPr/>
          </a:p>
          <a:p>
            <a:pPr marL="0" lvl="0" indent="0" algn="l" rtl="0">
              <a:lnSpc>
                <a:spcPct val="90000"/>
              </a:lnSpc>
              <a:spcBef>
                <a:spcPts val="1000"/>
              </a:spcBef>
              <a:spcAft>
                <a:spcPts val="0"/>
              </a:spcAft>
              <a:buClr>
                <a:schemeClr val="lt1"/>
              </a:buClr>
              <a:buSzPts val="2400"/>
              <a:buNone/>
            </a:pPr>
            <a:r>
              <a:rPr lang="en-US" sz="2400">
                <a:latin typeface="Georgia"/>
                <a:ea typeface="Georgia"/>
                <a:cs typeface="Georgia"/>
                <a:sym typeface="Georgia"/>
              </a:rPr>
              <a:t>makes it easier to manage.</a:t>
            </a:r>
            <a:endParaRPr/>
          </a:p>
          <a:p>
            <a:pPr marL="0" lvl="0" indent="0" algn="l" rtl="0">
              <a:lnSpc>
                <a:spcPct val="90000"/>
              </a:lnSpc>
              <a:spcBef>
                <a:spcPts val="1000"/>
              </a:spcBef>
              <a:spcAft>
                <a:spcPts val="0"/>
              </a:spcAft>
              <a:buClr>
                <a:schemeClr val="lt1"/>
              </a:buClr>
              <a:buSzPts val="2400"/>
              <a:buNone/>
            </a:pPr>
            <a:endParaRPr sz="2400">
              <a:latin typeface="Georgia"/>
              <a:ea typeface="Georgia"/>
              <a:cs typeface="Georgia"/>
              <a:sym typeface="Georgia"/>
            </a:endParaRPr>
          </a:p>
          <a:p>
            <a:pPr marL="0" lvl="0" indent="0" algn="l" rtl="0">
              <a:lnSpc>
                <a:spcPct val="90000"/>
              </a:lnSpc>
              <a:spcBef>
                <a:spcPts val="1000"/>
              </a:spcBef>
              <a:spcAft>
                <a:spcPts val="0"/>
              </a:spcAft>
              <a:buClr>
                <a:schemeClr val="lt1"/>
              </a:buClr>
              <a:buSzPts val="2400"/>
              <a:buNone/>
            </a:pPr>
            <a:r>
              <a:rPr lang="en-US" sz="2400">
                <a:latin typeface="Georgia"/>
                <a:ea typeface="Georgia"/>
                <a:cs typeface="Georgia"/>
                <a:sym typeface="Georgia"/>
              </a:rPr>
              <a:t>• By working through this cleansing process in stringent detail, you will be able to extract the data that is truly relevant to your business and</a:t>
            </a:r>
            <a:endParaRPr/>
          </a:p>
          <a:p>
            <a:pPr marL="0" lvl="0" indent="0" algn="l" rtl="0">
              <a:lnSpc>
                <a:spcPct val="90000"/>
              </a:lnSpc>
              <a:spcBef>
                <a:spcPts val="1000"/>
              </a:spcBef>
              <a:spcAft>
                <a:spcPts val="0"/>
              </a:spcAft>
              <a:buClr>
                <a:schemeClr val="lt1"/>
              </a:buClr>
              <a:buSzPts val="2400"/>
              <a:buNone/>
            </a:pPr>
            <a:r>
              <a:rPr lang="en-US" sz="2400">
                <a:latin typeface="Georgia"/>
                <a:ea typeface="Georgia"/>
                <a:cs typeface="Georgia"/>
                <a:sym typeface="Georgia"/>
              </a:rPr>
              <a:t>use it to develop actionable insights that will propel you forward.</a:t>
            </a:r>
            <a:endParaRPr sz="24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838200" y="365125"/>
            <a:ext cx="10515600" cy="9150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Data Analysis Techniques</a:t>
            </a:r>
            <a:endParaRPr/>
          </a:p>
        </p:txBody>
      </p:sp>
      <p:pic>
        <p:nvPicPr>
          <p:cNvPr id="170" name="Google Shape;170;p15"/>
          <p:cNvPicPr preferRelativeResize="0">
            <a:picLocks noGrp="1"/>
          </p:cNvPicPr>
          <p:nvPr>
            <p:ph type="body" idx="1"/>
          </p:nvPr>
        </p:nvPicPr>
        <p:blipFill rotWithShape="1">
          <a:blip r:embed="rId3">
            <a:alphaModFix/>
          </a:blip>
          <a:srcRect/>
          <a:stretch/>
        </p:blipFill>
        <p:spPr>
          <a:xfrm>
            <a:off x="2249425" y="1393652"/>
            <a:ext cx="7563900" cy="441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7687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91" name="Google Shape;91;p2"/>
          <p:cNvSpPr txBox="1">
            <a:spLocks noGrp="1"/>
          </p:cNvSpPr>
          <p:nvPr>
            <p:ph type="body" idx="1"/>
          </p:nvPr>
        </p:nvSpPr>
        <p:spPr>
          <a:xfrm>
            <a:off x="838200" y="950976"/>
            <a:ext cx="10515600" cy="522598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a:t>Data analysis is defined as a process of cleaning,  transforming, and modeling data to discover  useful information for business decision making.  </a:t>
            </a:r>
            <a:endParaRPr/>
          </a:p>
          <a:p>
            <a:pPr marL="228600" lvl="0" indent="-228600" algn="l" rtl="0">
              <a:lnSpc>
                <a:spcPct val="90000"/>
              </a:lnSpc>
              <a:spcBef>
                <a:spcPts val="1000"/>
              </a:spcBef>
              <a:spcAft>
                <a:spcPts val="0"/>
              </a:spcAft>
              <a:buClr>
                <a:schemeClr val="lt1"/>
              </a:buClr>
              <a:buSzPct val="100000"/>
              <a:buChar char="•"/>
            </a:pPr>
            <a:r>
              <a:rPr lang="en-US"/>
              <a:t>The purpose of Data Analysis is to extract useful  information from data and take the decision  based upon the data analysis.</a:t>
            </a:r>
            <a:endParaRPr/>
          </a:p>
          <a:p>
            <a:pPr marL="228600" lvl="0" indent="-228600" algn="l" rtl="0">
              <a:lnSpc>
                <a:spcPct val="90000"/>
              </a:lnSpc>
              <a:spcBef>
                <a:spcPts val="1000"/>
              </a:spcBef>
              <a:spcAft>
                <a:spcPts val="0"/>
              </a:spcAft>
              <a:buClr>
                <a:schemeClr val="lt1"/>
              </a:buClr>
              <a:buSzPct val="100000"/>
              <a:buChar char="•"/>
            </a:pPr>
            <a:r>
              <a:rPr lang="en-US"/>
              <a:t>There are several types of Data Analysis  techniques that exist based on business and  technology.  </a:t>
            </a:r>
            <a:endParaRPr/>
          </a:p>
          <a:p>
            <a:pPr marL="228600" lvl="0" indent="-228600" algn="l" rtl="0">
              <a:lnSpc>
                <a:spcPct val="90000"/>
              </a:lnSpc>
              <a:spcBef>
                <a:spcPts val="1000"/>
              </a:spcBef>
              <a:spcAft>
                <a:spcPts val="0"/>
              </a:spcAft>
              <a:buClr>
                <a:schemeClr val="lt1"/>
              </a:buClr>
              <a:buSzPct val="100000"/>
              <a:buChar char="•"/>
            </a:pPr>
            <a:r>
              <a:rPr lang="en-US"/>
              <a:t>However, the major Data Analysis methods are: – Text Analysis </a:t>
            </a:r>
            <a:endParaRPr/>
          </a:p>
          <a:p>
            <a:pPr marL="0" lvl="0" indent="0" algn="l" rtl="0">
              <a:lnSpc>
                <a:spcPct val="90000"/>
              </a:lnSpc>
              <a:spcBef>
                <a:spcPts val="1000"/>
              </a:spcBef>
              <a:spcAft>
                <a:spcPts val="0"/>
              </a:spcAft>
              <a:buClr>
                <a:schemeClr val="lt1"/>
              </a:buClr>
              <a:buSzPct val="100000"/>
              <a:buNone/>
            </a:pPr>
            <a:r>
              <a:rPr lang="en-US"/>
              <a:t>– Descriptive Analysis </a:t>
            </a:r>
            <a:endParaRPr/>
          </a:p>
          <a:p>
            <a:pPr marL="0" lvl="0" indent="0" algn="l" rtl="0">
              <a:lnSpc>
                <a:spcPct val="90000"/>
              </a:lnSpc>
              <a:spcBef>
                <a:spcPts val="1000"/>
              </a:spcBef>
              <a:spcAft>
                <a:spcPts val="0"/>
              </a:spcAft>
              <a:buClr>
                <a:schemeClr val="lt1"/>
              </a:buClr>
              <a:buSzPct val="100000"/>
              <a:buNone/>
            </a:pPr>
            <a:r>
              <a:rPr lang="en-US"/>
              <a:t>– Diagnostic Analysis </a:t>
            </a:r>
            <a:endParaRPr/>
          </a:p>
          <a:p>
            <a:pPr marL="0" lvl="0" indent="0" algn="l" rtl="0">
              <a:lnSpc>
                <a:spcPct val="90000"/>
              </a:lnSpc>
              <a:spcBef>
                <a:spcPts val="1000"/>
              </a:spcBef>
              <a:spcAft>
                <a:spcPts val="0"/>
              </a:spcAft>
              <a:buClr>
                <a:schemeClr val="lt1"/>
              </a:buClr>
              <a:buSzPct val="100000"/>
              <a:buNone/>
            </a:pPr>
            <a:r>
              <a:rPr lang="en-US"/>
              <a:t>– Predictive Analysis </a:t>
            </a:r>
            <a:endParaRPr/>
          </a:p>
          <a:p>
            <a:pPr marL="0" lvl="0" indent="0" algn="l" rtl="0">
              <a:lnSpc>
                <a:spcPct val="90000"/>
              </a:lnSpc>
              <a:spcBef>
                <a:spcPts val="1000"/>
              </a:spcBef>
              <a:spcAft>
                <a:spcPts val="0"/>
              </a:spcAft>
              <a:buClr>
                <a:schemeClr val="lt1"/>
              </a:buClr>
              <a:buSzPct val="100000"/>
              <a:buNone/>
            </a:pPr>
            <a:r>
              <a:rPr lang="en-US"/>
              <a:t>– Prescriptive Analysis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9790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Descriptive Analysis</a:t>
            </a: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ct val="100000"/>
              <a:buChar char="•"/>
            </a:pPr>
            <a:r>
              <a:rPr lang="en-US"/>
              <a:t> Descriptive analytics helps answer questions about what  happened. These techniques summarize large datasets  to describe outcomes to stakeholders.  </a:t>
            </a:r>
            <a:endParaRPr/>
          </a:p>
          <a:p>
            <a:pPr marL="228600" lvl="0" indent="-228600" algn="l" rtl="0">
              <a:lnSpc>
                <a:spcPct val="90000"/>
              </a:lnSpc>
              <a:spcBef>
                <a:spcPts val="1000"/>
              </a:spcBef>
              <a:spcAft>
                <a:spcPts val="0"/>
              </a:spcAft>
              <a:buClr>
                <a:schemeClr val="lt1"/>
              </a:buClr>
              <a:buSzPct val="100000"/>
              <a:buChar char="•"/>
            </a:pPr>
            <a:r>
              <a:rPr lang="en-US"/>
              <a:t>By developing key performance indicators (KPIs,) these  strategies can help track successes or failures. Metrics  such as return on investment (ROI) are used in many  industries.  </a:t>
            </a:r>
            <a:endParaRPr/>
          </a:p>
          <a:p>
            <a:pPr marL="228600" lvl="0" indent="-228600" algn="l" rtl="0">
              <a:lnSpc>
                <a:spcPct val="90000"/>
              </a:lnSpc>
              <a:spcBef>
                <a:spcPts val="1000"/>
              </a:spcBef>
              <a:spcAft>
                <a:spcPts val="0"/>
              </a:spcAft>
              <a:buClr>
                <a:schemeClr val="lt1"/>
              </a:buClr>
              <a:buSzPct val="100000"/>
              <a:buChar char="•"/>
            </a:pPr>
            <a:r>
              <a:rPr lang="en-US"/>
              <a:t>Specialized metrics are developed to track performance  in specific industries. This process requires the collection  of relevant data, processing of the data, data analysis  and data visualization. This process provides essential  insight into past performance.</a:t>
            </a:r>
            <a:endParaRPr/>
          </a:p>
          <a:p>
            <a:pPr marL="228600" lvl="0" indent="-228600" algn="l" rtl="0">
              <a:lnSpc>
                <a:spcPct val="90000"/>
              </a:lnSpc>
              <a:spcBef>
                <a:spcPts val="1000"/>
              </a:spcBef>
              <a:spcAft>
                <a:spcPts val="0"/>
              </a:spcAft>
              <a:buClr>
                <a:schemeClr val="lt1"/>
              </a:buClr>
              <a:buSzPct val="100000"/>
              <a:buChar char="•"/>
            </a:pP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80530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Diagnostic analytics</a:t>
            </a:r>
            <a:endParaRPr/>
          </a:p>
        </p:txBody>
      </p:sp>
      <p:sp>
        <p:nvSpPr>
          <p:cNvPr id="103" name="Google Shape;103;p4"/>
          <p:cNvSpPr txBox="1">
            <a:spLocks noGrp="1"/>
          </p:cNvSpPr>
          <p:nvPr>
            <p:ph type="body" idx="1"/>
          </p:nvPr>
        </p:nvSpPr>
        <p:spPr>
          <a:xfrm>
            <a:off x="838200" y="1773937"/>
            <a:ext cx="10515600" cy="4032504"/>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lt1"/>
              </a:buClr>
              <a:buSzPts val="1700"/>
              <a:buChar char="•"/>
            </a:pPr>
            <a:r>
              <a:rPr lang="en-US" sz="1700" dirty="0">
                <a:latin typeface="Georgia"/>
                <a:ea typeface="Georgia"/>
                <a:cs typeface="Georgia"/>
                <a:sym typeface="Georgia"/>
              </a:rPr>
              <a:t>Diagnostic analytics helps answer questions about why  things happened. These techniques supplement more basic  descriptive analytics.  </a:t>
            </a:r>
            <a:endParaRPr dirty="0"/>
          </a:p>
          <a:p>
            <a:pPr marL="228600" lvl="0" indent="-228600" algn="l" rtl="0">
              <a:lnSpc>
                <a:spcPct val="150000"/>
              </a:lnSpc>
              <a:spcBef>
                <a:spcPts val="1000"/>
              </a:spcBef>
              <a:spcAft>
                <a:spcPts val="0"/>
              </a:spcAft>
              <a:buClr>
                <a:schemeClr val="lt1"/>
              </a:buClr>
              <a:buSzPts val="1700"/>
              <a:buChar char="•"/>
            </a:pPr>
            <a:r>
              <a:rPr lang="en-US" sz="1700" dirty="0">
                <a:latin typeface="Georgia"/>
                <a:ea typeface="Georgia"/>
                <a:cs typeface="Georgia"/>
                <a:sym typeface="Georgia"/>
              </a:rPr>
              <a:t>They take the findings from descriptive analytics and dig  deeper to find the cause. The performance indicators are  further investigated to discover why they got better or  worse. This generally occurs in three steps: </a:t>
            </a:r>
            <a:endParaRPr dirty="0"/>
          </a:p>
          <a:p>
            <a:pPr marL="0" lvl="0" indent="0" algn="l" rtl="0">
              <a:lnSpc>
                <a:spcPct val="150000"/>
              </a:lnSpc>
              <a:spcBef>
                <a:spcPts val="1000"/>
              </a:spcBef>
              <a:spcAft>
                <a:spcPts val="0"/>
              </a:spcAft>
              <a:buClr>
                <a:schemeClr val="lt1"/>
              </a:buClr>
              <a:buSzPts val="1700"/>
              <a:buNone/>
            </a:pPr>
            <a:r>
              <a:rPr lang="en-US" sz="1700" dirty="0">
                <a:latin typeface="Georgia"/>
                <a:ea typeface="Georgia"/>
                <a:cs typeface="Georgia"/>
                <a:sym typeface="Georgia"/>
              </a:rPr>
              <a:t>– Identify anomalies in the data. These may be unexpected  changes in a metric or a particular market. </a:t>
            </a:r>
            <a:endParaRPr dirty="0"/>
          </a:p>
          <a:p>
            <a:pPr marL="0" lvl="0" indent="0" algn="l" rtl="0">
              <a:lnSpc>
                <a:spcPct val="150000"/>
              </a:lnSpc>
              <a:spcBef>
                <a:spcPts val="1000"/>
              </a:spcBef>
              <a:spcAft>
                <a:spcPts val="0"/>
              </a:spcAft>
              <a:buClr>
                <a:schemeClr val="lt1"/>
              </a:buClr>
              <a:buSzPts val="1700"/>
              <a:buNone/>
            </a:pPr>
            <a:r>
              <a:rPr lang="en-US" sz="1700" dirty="0">
                <a:latin typeface="Georgia"/>
                <a:ea typeface="Georgia"/>
                <a:cs typeface="Georgia"/>
                <a:sym typeface="Georgia"/>
              </a:rPr>
              <a:t>– Data that is related to these anomalies is collected. – Statistical techniques are used to find relationships and  trends that explain these anomalies</a:t>
            </a:r>
            <a:r>
              <a:rPr lang="en-US" sz="2000" dirty="0">
                <a:latin typeface="Georgia"/>
                <a:ea typeface="Georgia"/>
                <a:cs typeface="Georgia"/>
                <a:sym typeface="Georgia"/>
              </a:rPr>
              <a:t>.</a:t>
            </a:r>
            <a:endParaRPr sz="2000" dirty="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9790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Predictive analytics</a:t>
            </a:r>
            <a:endParaRPr/>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lt1"/>
              </a:buClr>
              <a:buSzPts val="2000"/>
              <a:buChar char="•"/>
            </a:pPr>
            <a:r>
              <a:rPr lang="en-US" sz="2000">
                <a:latin typeface="Georgia"/>
                <a:ea typeface="Georgia"/>
                <a:cs typeface="Georgia"/>
                <a:sym typeface="Georgia"/>
              </a:rPr>
              <a:t>Predictive analytics helps answer questions about  what will happen in the future. These techniques  use historical data to identify trends and determine  if they are likely to recur.  </a:t>
            </a:r>
            <a:endParaRPr/>
          </a:p>
          <a:p>
            <a:pPr marL="228600" lvl="0" indent="-228600" algn="l" rtl="0">
              <a:lnSpc>
                <a:spcPct val="150000"/>
              </a:lnSpc>
              <a:spcBef>
                <a:spcPts val="1000"/>
              </a:spcBef>
              <a:spcAft>
                <a:spcPts val="0"/>
              </a:spcAft>
              <a:buClr>
                <a:schemeClr val="lt1"/>
              </a:buClr>
              <a:buSzPts val="2000"/>
              <a:buChar char="•"/>
            </a:pPr>
            <a:r>
              <a:rPr lang="en-US" sz="2000">
                <a:latin typeface="Georgia"/>
                <a:ea typeface="Georgia"/>
                <a:cs typeface="Georgia"/>
                <a:sym typeface="Georgia"/>
              </a:rPr>
              <a:t>Predictive analytical tools provide valuable insight  into what may happen in the future and its  </a:t>
            </a:r>
            <a:endParaRPr/>
          </a:p>
          <a:p>
            <a:pPr marL="228600" lvl="0" indent="-228600" algn="l" rtl="0">
              <a:lnSpc>
                <a:spcPct val="150000"/>
              </a:lnSpc>
              <a:spcBef>
                <a:spcPts val="1000"/>
              </a:spcBef>
              <a:spcAft>
                <a:spcPts val="0"/>
              </a:spcAft>
              <a:buClr>
                <a:schemeClr val="lt1"/>
              </a:buClr>
              <a:buSzPts val="2000"/>
              <a:buChar char="•"/>
            </a:pPr>
            <a:r>
              <a:rPr lang="en-US" sz="2000">
                <a:latin typeface="Georgia"/>
                <a:ea typeface="Georgia"/>
                <a:cs typeface="Georgia"/>
                <a:sym typeface="Georgia"/>
              </a:rPr>
              <a:t>techniques include a variety of statistical and  machine learning techniques, such as: neural  networks, decision trees, and regression</a:t>
            </a:r>
            <a:r>
              <a:rPr lang="en-US">
                <a:latin typeface="Georgia"/>
                <a:ea typeface="Georgia"/>
                <a:cs typeface="Georgia"/>
                <a:sym typeface="Georgia"/>
              </a:rPr>
              <a:t>.</a:t>
            </a:r>
            <a:endParaRPr/>
          </a:p>
          <a:p>
            <a:pPr marL="0" lvl="0" indent="0" algn="l" rtl="0">
              <a:lnSpc>
                <a:spcPct val="90000"/>
              </a:lnSpc>
              <a:spcBef>
                <a:spcPts val="1000"/>
              </a:spcBef>
              <a:spcAft>
                <a:spcPts val="0"/>
              </a:spcAft>
              <a:buClr>
                <a:schemeClr val="lt1"/>
              </a:buClr>
              <a:buSzPts val="2800"/>
              <a:buNone/>
            </a:pP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Georgia"/>
              <a:buNone/>
            </a:pPr>
            <a:r>
              <a:rPr lang="en-US" sz="3200">
                <a:latin typeface="Georgia"/>
                <a:ea typeface="Georgia"/>
                <a:cs typeface="Georgia"/>
                <a:sym typeface="Georgia"/>
              </a:rPr>
              <a:t>Prescriptive analytics</a:t>
            </a:r>
            <a:endParaRPr sz="3200">
              <a:latin typeface="Georgia"/>
              <a:ea typeface="Georgia"/>
              <a:cs typeface="Georgia"/>
              <a:sym typeface="Georgia"/>
            </a:endParaRPr>
          </a:p>
        </p:txBody>
      </p:sp>
      <p:sp>
        <p:nvSpPr>
          <p:cNvPr id="115" name="Google Shape;115;p6"/>
          <p:cNvSpPr txBox="1">
            <a:spLocks noGrp="1"/>
          </p:cNvSpPr>
          <p:nvPr>
            <p:ph type="body" idx="1"/>
          </p:nvPr>
        </p:nvSpPr>
        <p:spPr>
          <a:xfrm>
            <a:off x="1225296" y="2529713"/>
            <a:ext cx="9473184" cy="302983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2000">
                <a:latin typeface="Georgia"/>
                <a:ea typeface="Georgia"/>
                <a:cs typeface="Georgia"/>
                <a:sym typeface="Georgia"/>
              </a:rPr>
              <a:t>Prescriptive analytics helps answer questions about  what should be done. By using insights from  predictive analytics, data-driven decisions can be  made.  </a:t>
            </a:r>
            <a:endParaRPr/>
          </a:p>
          <a:p>
            <a:pPr marL="228600" lvl="0" indent="-228600" algn="l" rtl="0">
              <a:lnSpc>
                <a:spcPct val="90000"/>
              </a:lnSpc>
              <a:spcBef>
                <a:spcPts val="1000"/>
              </a:spcBef>
              <a:spcAft>
                <a:spcPts val="0"/>
              </a:spcAft>
              <a:buClr>
                <a:schemeClr val="lt1"/>
              </a:buClr>
              <a:buSzPts val="2000"/>
              <a:buChar char="•"/>
            </a:pPr>
            <a:r>
              <a:rPr lang="en-US" sz="2000">
                <a:latin typeface="Georgia"/>
                <a:ea typeface="Georgia"/>
                <a:cs typeface="Georgia"/>
                <a:sym typeface="Georgia"/>
              </a:rPr>
              <a:t>This allows businesses to make informed decisions  in the face of </a:t>
            </a:r>
            <a:r>
              <a:rPr lang="en-US" sz="1800">
                <a:latin typeface="Georgia"/>
                <a:ea typeface="Georgia"/>
                <a:cs typeface="Georgia"/>
                <a:sym typeface="Georgia"/>
              </a:rPr>
              <a:t>uncertainty</a:t>
            </a:r>
            <a:r>
              <a:rPr lang="en-US" sz="2000">
                <a:latin typeface="Georgia"/>
                <a:ea typeface="Georgia"/>
                <a:cs typeface="Georgia"/>
                <a:sym typeface="Georgia"/>
              </a:rPr>
              <a:t>. Prescriptive analytics  techniques rely on machine learning strategies that  can find patterns in large datasets.  </a:t>
            </a:r>
            <a:endParaRPr/>
          </a:p>
          <a:p>
            <a:pPr marL="228600" lvl="0" indent="-228600" algn="l" rtl="0">
              <a:lnSpc>
                <a:spcPct val="90000"/>
              </a:lnSpc>
              <a:spcBef>
                <a:spcPts val="1000"/>
              </a:spcBef>
              <a:spcAft>
                <a:spcPts val="0"/>
              </a:spcAft>
              <a:buClr>
                <a:schemeClr val="lt1"/>
              </a:buClr>
              <a:buSzPts val="2000"/>
              <a:buChar char="•"/>
            </a:pPr>
            <a:r>
              <a:rPr lang="en-US" sz="2000">
                <a:latin typeface="Georgia"/>
                <a:ea typeface="Georgia"/>
                <a:cs typeface="Georgia"/>
                <a:sym typeface="Georgia"/>
              </a:rPr>
              <a:t>By analyzing past decisions and events, the  likelihood of different outcomes can be estimated.</a:t>
            </a:r>
            <a:endParaRPr/>
          </a:p>
          <a:p>
            <a:pPr marL="0" lvl="0" indent="0" algn="l" rtl="0">
              <a:lnSpc>
                <a:spcPct val="90000"/>
              </a:lnSpc>
              <a:spcBef>
                <a:spcPts val="1000"/>
              </a:spcBef>
              <a:spcAft>
                <a:spcPts val="0"/>
              </a:spcAft>
              <a:buClr>
                <a:schemeClr val="lt1"/>
              </a:buClr>
              <a:buSzPts val="3200"/>
              <a:buNone/>
            </a:pPr>
            <a:br>
              <a:rPr lang="en-US" sz="3200"/>
            </a:b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Georgia"/>
              <a:buNone/>
            </a:pPr>
            <a:r>
              <a:rPr lang="en-US">
                <a:latin typeface="Georgia"/>
                <a:ea typeface="Georgia"/>
                <a:cs typeface="Georgia"/>
                <a:sym typeface="Georgia"/>
              </a:rPr>
              <a:t>Cluster analysis</a:t>
            </a:r>
            <a:endParaRPr/>
          </a:p>
        </p:txBody>
      </p:sp>
      <p:sp>
        <p:nvSpPr>
          <p:cNvPr id="128" name="Google Shape;12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800"/>
              <a:buChar char="•"/>
            </a:pPr>
            <a:r>
              <a:rPr lang="en-US">
                <a:latin typeface="Georgia"/>
                <a:ea typeface="Georgia"/>
                <a:cs typeface="Georgia"/>
                <a:sym typeface="Georgia"/>
              </a:rPr>
              <a:t>The action of grouping a set of data elements in a way that said elements are more similar (in a particular sense) to each other than to those in other groups – hence the term ‘cluster.’</a:t>
            </a:r>
            <a:endParaRPr/>
          </a:p>
          <a:p>
            <a:pPr marL="0" lvl="0" indent="0" algn="just" rtl="0">
              <a:lnSpc>
                <a:spcPct val="90000"/>
              </a:lnSpc>
              <a:spcBef>
                <a:spcPts val="1000"/>
              </a:spcBef>
              <a:spcAft>
                <a:spcPts val="0"/>
              </a:spcAft>
              <a:buClr>
                <a:schemeClr val="lt1"/>
              </a:buClr>
              <a:buSzPts val="2800"/>
              <a:buNone/>
            </a:pPr>
            <a:r>
              <a:rPr lang="en-US">
                <a:latin typeface="Georgia"/>
                <a:ea typeface="Georgia"/>
                <a:cs typeface="Georgia"/>
                <a:sym typeface="Georgia"/>
              </a:rPr>
              <a:t>• Since there is no target variable when clustering, the method is often used to find hidden patterns in the data. The approach is also used to provide additional context to a trend or dataset</a:t>
            </a:r>
            <a:r>
              <a:rPr lang="en-US"/>
              <a:t>.</a:t>
            </a:r>
            <a:endParaRPr/>
          </a:p>
          <a:p>
            <a:pPr marL="228600" lvl="0" indent="-50800" algn="l" rtl="0">
              <a:lnSpc>
                <a:spcPct val="90000"/>
              </a:lnSpc>
              <a:spcBef>
                <a:spcPts val="1000"/>
              </a:spcBef>
              <a:spcAft>
                <a:spcPts val="0"/>
              </a:spcAft>
              <a:buClr>
                <a:schemeClr val="lt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9391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Font typeface="Georgia"/>
              <a:buNone/>
            </a:pPr>
            <a:endParaRPr sz="1800" dirty="0"/>
          </a:p>
        </p:txBody>
      </p:sp>
      <p:sp>
        <p:nvSpPr>
          <p:cNvPr id="121" name="Google Shape;121;p7"/>
          <p:cNvSpPr txBox="1">
            <a:spLocks noGrp="1"/>
          </p:cNvSpPr>
          <p:nvPr>
            <p:ph type="body" idx="1"/>
          </p:nvPr>
        </p:nvSpPr>
        <p:spPr>
          <a:xfrm>
            <a:off x="838200" y="2514599"/>
            <a:ext cx="10515600" cy="3662363"/>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lt1"/>
              </a:buClr>
              <a:buSzPts val="2800"/>
              <a:buNone/>
            </a:pPr>
            <a:endParaRPr dirty="0"/>
          </a:p>
        </p:txBody>
      </p:sp>
      <p:pic>
        <p:nvPicPr>
          <p:cNvPr id="122" name="Google Shape;122;p7"/>
          <p:cNvPicPr preferRelativeResize="0"/>
          <p:nvPr/>
        </p:nvPicPr>
        <p:blipFill rotWithShape="1">
          <a:blip r:embed="rId3">
            <a:alphaModFix/>
          </a:blip>
          <a:srcRect/>
          <a:stretch/>
        </p:blipFill>
        <p:spPr>
          <a:xfrm>
            <a:off x="1726273" y="1023549"/>
            <a:ext cx="8739453" cy="4810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n-US" sz="2800"/>
              <a:t>Cohort analysis</a:t>
            </a:r>
            <a:endParaRPr sz="2800">
              <a:latin typeface="Georgia"/>
              <a:ea typeface="Georgia"/>
              <a:cs typeface="Georgia"/>
              <a:sym typeface="Georgia"/>
            </a:endParaRPr>
          </a:p>
        </p:txBody>
      </p:sp>
      <p:sp>
        <p:nvSpPr>
          <p:cNvPr id="134" name="Google Shape;134;p9"/>
          <p:cNvSpPr txBox="1">
            <a:spLocks noGrp="1"/>
          </p:cNvSpPr>
          <p:nvPr>
            <p:ph type="body" idx="1"/>
          </p:nvPr>
        </p:nvSpPr>
        <p:spPr>
          <a:xfrm>
            <a:off x="838200" y="1316736"/>
            <a:ext cx="10515600" cy="486022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ts val="2800"/>
              <a:buNone/>
            </a:pPr>
            <a:endParaRPr/>
          </a:p>
          <a:p>
            <a:pPr marL="228600" lvl="0" indent="-228600" algn="just" rtl="0">
              <a:lnSpc>
                <a:spcPct val="90000"/>
              </a:lnSpc>
              <a:spcBef>
                <a:spcPts val="1000"/>
              </a:spcBef>
              <a:spcAft>
                <a:spcPts val="0"/>
              </a:spcAft>
              <a:buClr>
                <a:schemeClr val="lt1"/>
              </a:buClr>
              <a:buSzPts val="2400"/>
              <a:buChar char="•"/>
            </a:pPr>
            <a:r>
              <a:rPr lang="en-US" sz="2400">
                <a:latin typeface="Georgia"/>
                <a:ea typeface="Georgia"/>
                <a:cs typeface="Georgia"/>
                <a:sym typeface="Georgia"/>
              </a:rPr>
              <a:t>This type of data analysis method uses historical data to examine and compare a determined segment of users' behavior, which can then be grouped with others with similar characteristics.</a:t>
            </a:r>
            <a:endParaRPr/>
          </a:p>
          <a:p>
            <a:pPr marL="0" lvl="0" indent="0" algn="just" rtl="0">
              <a:lnSpc>
                <a:spcPct val="90000"/>
              </a:lnSpc>
              <a:spcBef>
                <a:spcPts val="1000"/>
              </a:spcBef>
              <a:spcAft>
                <a:spcPts val="0"/>
              </a:spcAft>
              <a:buClr>
                <a:schemeClr val="lt1"/>
              </a:buClr>
              <a:buSzPts val="2400"/>
              <a:buNone/>
            </a:pPr>
            <a:r>
              <a:rPr lang="en-US" sz="2400">
                <a:latin typeface="Georgia"/>
                <a:ea typeface="Georgia"/>
                <a:cs typeface="Georgia"/>
                <a:sym typeface="Georgia"/>
              </a:rPr>
              <a:t>• By using this data analysis methodology, it's possible to gain a wealth of insight into consumer needs or a firm understanding of a broader target group.</a:t>
            </a:r>
            <a:endParaRPr/>
          </a:p>
          <a:p>
            <a:pPr marL="0" lvl="0" indent="0" algn="just" rtl="0">
              <a:lnSpc>
                <a:spcPct val="90000"/>
              </a:lnSpc>
              <a:spcBef>
                <a:spcPts val="1000"/>
              </a:spcBef>
              <a:spcAft>
                <a:spcPts val="0"/>
              </a:spcAft>
              <a:buClr>
                <a:schemeClr val="lt1"/>
              </a:buClr>
              <a:buSzPts val="2400"/>
              <a:buNone/>
            </a:pPr>
            <a:r>
              <a:rPr lang="en-US" sz="2400">
                <a:latin typeface="Georgia"/>
                <a:ea typeface="Georgia"/>
                <a:cs typeface="Georgia"/>
                <a:sym typeface="Georgia"/>
              </a:rPr>
              <a:t>• Cohort analysis can be really useful to perform analysis in marketing as it will allow you to understand the impact of your campaigns on specific groups of customers.</a:t>
            </a:r>
            <a:endParaRPr sz="24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962</Words>
  <Application>Microsoft Office PowerPoint</Application>
  <PresentationFormat>Widescreen</PresentationFormat>
  <Paragraphs>65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Georgia</vt:lpstr>
      <vt:lpstr>Office Theme</vt:lpstr>
      <vt:lpstr>Data Analytics</vt:lpstr>
      <vt:lpstr>PowerPoint Presentation</vt:lpstr>
      <vt:lpstr>Descriptive Analysis</vt:lpstr>
      <vt:lpstr>Diagnostic analytics</vt:lpstr>
      <vt:lpstr>Predictive analytics</vt:lpstr>
      <vt:lpstr>Prescriptive analytics</vt:lpstr>
      <vt:lpstr>Cluster analysis</vt:lpstr>
      <vt:lpstr>PowerPoint Presentation</vt:lpstr>
      <vt:lpstr>Cohort analysis</vt:lpstr>
      <vt:lpstr>Regression analysis</vt:lpstr>
      <vt:lpstr>Neural networks</vt:lpstr>
      <vt:lpstr>Factor analysis</vt:lpstr>
      <vt:lpstr>Data Mining</vt:lpstr>
      <vt:lpstr>Text analysis</vt:lpstr>
      <vt:lpstr>Data Analysis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monica</dc:creator>
  <cp:lastModifiedBy>Vedant RAJANKAR</cp:lastModifiedBy>
  <cp:revision>2</cp:revision>
  <dcterms:created xsi:type="dcterms:W3CDTF">2024-01-08T12:58:55Z</dcterms:created>
  <dcterms:modified xsi:type="dcterms:W3CDTF">2024-03-05T01:09:12Z</dcterms:modified>
</cp:coreProperties>
</file>