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xml" Extension="xml"/>
  <Default ContentType="image/png" Extension="png"/>
  <Default ContentType="application/msword" Extension="doc"/>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msword" PartName="/ppt/embeddings/Microsoft_Office_Word_97_-_2003_Document1.doc"/>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embeddedFontLst>
    <p:embeddedFont>
      <p:font typeface="Noto Sans Symbols"/>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7" roundtripDataSignature="AMtx7mhfHtliPCKrbjRB4tyd7HmgUxqr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otoSansSymbols-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NotoSansSymbol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4" name="Google Shape;4;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9" name="Google Shape;9;n"/>
          <p:cNvSpPr txBox="1"/>
          <p:nvPr>
            <p:ph idx="4"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6" name="Shape 16"/>
        <p:cNvGrpSpPr/>
        <p:nvPr/>
      </p:nvGrpSpPr>
      <p:grpSpPr>
        <a:xfrm>
          <a:off x="0" y="0"/>
          <a:ext cx="0" cy="0"/>
          <a:chOff x="0" y="0"/>
          <a:chExt cx="0" cy="0"/>
        </a:xfrm>
      </p:grpSpPr>
      <p:sp>
        <p:nvSpPr>
          <p:cNvPr id="17" name="Google Shape;17;p3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3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9" name="Google Shape;19;p3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2" name="Shape 22"/>
        <p:cNvGrpSpPr/>
        <p:nvPr/>
      </p:nvGrpSpPr>
      <p:grpSpPr>
        <a:xfrm>
          <a:off x="0" y="0"/>
          <a:ext cx="0" cy="0"/>
          <a:chOff x="0" y="0"/>
          <a:chExt cx="0" cy="0"/>
        </a:xfrm>
      </p:grpSpPr>
      <p:sp>
        <p:nvSpPr>
          <p:cNvPr id="23" name="Google Shape;23;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3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3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bject on top, text on bottom" type="objOverTx">
  <p:cSld name="OBJECT_OVER_TEXT">
    <p:spTree>
      <p:nvGrpSpPr>
        <p:cNvPr id="28" name="Shape 28"/>
        <p:cNvGrpSpPr/>
        <p:nvPr/>
      </p:nvGrpSpPr>
      <p:grpSpPr>
        <a:xfrm>
          <a:off x="0" y="0"/>
          <a:ext cx="0" cy="0"/>
          <a:chOff x="0" y="0"/>
          <a:chExt cx="0" cy="0"/>
        </a:xfrm>
      </p:grpSpPr>
      <p:sp>
        <p:nvSpPr>
          <p:cNvPr id="29" name="Google Shape;29;p3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3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3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2" name="Google Shape;12;p3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3" name="Google Shape;13;p3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3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vmlDrawing" Target="../drawings/vmlDrawing1.vml"/><Relationship Id="rId4" Type="http://schemas.openxmlformats.org/officeDocument/2006/relationships/oleObject" Target="../embeddings/Microsoft_Office_Word_97_-_2003_Document1.doc"/><Relationship Id="rId5" Type="http://schemas.openxmlformats.org/officeDocument/2006/relationships/oleObject" Target="../embeddings/Microsoft_Office_Word_97_-_2003_Document1.doc"/><Relationship Id="rId6"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1"/>
          <p:cNvSpPr txBox="1"/>
          <p:nvPr>
            <p:ph idx="10" type="dt"/>
          </p:nvPr>
        </p:nvSpPr>
        <p:spPr>
          <a:xfrm>
            <a:off x="685800" y="5649325"/>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41" name="Google Shape;41;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2" name="Google Shape;42;p1"/>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Hypothesis Testing Lecture</a:t>
            </a:r>
            <a:endParaRPr/>
          </a:p>
        </p:txBody>
      </p:sp>
      <p:sp>
        <p:nvSpPr>
          <p:cNvPr id="43" name="Google Shape;43;p1"/>
          <p:cNvSpPr txBox="1"/>
          <p:nvPr/>
        </p:nvSpPr>
        <p:spPr>
          <a:xfrm>
            <a:off x="6553200" y="5069325"/>
            <a:ext cx="15861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Monica Goud</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113" name="Google Shape;113;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14" name="Google Shape;114;p1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0" i="0" lang="en-US" sz="3200" u="none">
                <a:solidFill>
                  <a:schemeClr val="dk2"/>
                </a:solidFill>
                <a:latin typeface="Times New Roman"/>
                <a:ea typeface="Times New Roman"/>
                <a:cs typeface="Times New Roman"/>
                <a:sym typeface="Times New Roman"/>
              </a:rPr>
              <a:t>Determine the Type of Sample Data that will be Gathered</a:t>
            </a:r>
            <a:endParaRPr/>
          </a:p>
        </p:txBody>
      </p:sp>
      <p:sp>
        <p:nvSpPr>
          <p:cNvPr id="115" name="Google Shape;115;p1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second step is to determine what kind of sample data you will be gathering.  Is it a simple random sample? A stratified sample?</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For the moment we will assume that a simple random sample of size n will be obtained, so the data will be representable by X</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X</a:t>
            </a:r>
            <a:r>
              <a:rPr b="0" baseline="-25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 …, X</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with n </a:t>
            </a:r>
            <a:r>
              <a:rPr b="0" i="0" lang="en-US" sz="2400" u="sng">
                <a:solidFill>
                  <a:schemeClr val="dk1"/>
                </a:solidFill>
                <a:latin typeface="Times New Roman"/>
                <a:ea typeface="Times New Roman"/>
                <a:cs typeface="Times New Roman"/>
                <a:sym typeface="Times New Roman"/>
              </a:rPr>
              <a:t>&gt;</a:t>
            </a:r>
            <a:r>
              <a:rPr b="0" i="0" lang="en-US" sz="2400" u="none">
                <a:solidFill>
                  <a:schemeClr val="dk1"/>
                </a:solidFill>
                <a:latin typeface="Times New Roman"/>
                <a:ea typeface="Times New Roman"/>
                <a:cs typeface="Times New Roman"/>
                <a:sym typeface="Times New Roman"/>
              </a:rPr>
              <a:t> 30.</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Also, determine if you know the population standard deviation σ. We assume for the moment that we do.</a:t>
            </a:r>
            <a:endParaRPr/>
          </a:p>
        </p:txBody>
      </p:sp>
    </p:spTree>
  </p:cSld>
  <p:clrMapOvr>
    <a:masterClrMapping/>
  </p:clrMapOvr>
  <p:transition spd="slow">
    <p:blinds/>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121" name="Google Shape;121;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2" name="Google Shape;122;p11"/>
          <p:cNvSpPr txBox="1"/>
          <p:nvPr>
            <p:ph type="title"/>
          </p:nvPr>
        </p:nvSpPr>
        <p:spPr>
          <a:xfrm>
            <a:off x="685800" y="3810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The Decision Rule</a:t>
            </a:r>
            <a:endParaRPr/>
          </a:p>
        </p:txBody>
      </p:sp>
      <p:sp>
        <p:nvSpPr>
          <p:cNvPr id="123" name="Google Shape;123;p11"/>
          <p:cNvSpPr txBox="1"/>
          <p:nvPr>
            <p:ph idx="1" type="body"/>
          </p:nvPr>
        </p:nvSpPr>
        <p:spPr>
          <a:xfrm>
            <a:off x="1173162" y="1371600"/>
            <a:ext cx="7285037"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a:t>
            </a:r>
            <a:r>
              <a:rPr b="0" i="0" lang="en-US" sz="2400" u="none">
                <a:solidFill>
                  <a:schemeClr val="accent2"/>
                </a:solidFill>
                <a:latin typeface="Times New Roman"/>
                <a:ea typeface="Times New Roman"/>
                <a:cs typeface="Times New Roman"/>
                <a:sym typeface="Times New Roman"/>
              </a:rPr>
              <a:t>decision rule</a:t>
            </a:r>
            <a:r>
              <a:rPr b="0" i="0" lang="en-US" sz="2400" u="none">
                <a:solidFill>
                  <a:schemeClr val="dk1"/>
                </a:solidFill>
                <a:latin typeface="Times New Roman"/>
                <a:ea typeface="Times New Roman"/>
                <a:cs typeface="Times New Roman"/>
                <a:sym typeface="Times New Roman"/>
              </a:rPr>
              <a:t> is the procedure that states when the null hypothesis,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will be rejected on the basis of the sample data.</a:t>
            </a:r>
            <a:endParaRPr/>
          </a:p>
          <a:p>
            <a:pPr indent="-190500" lvl="0" marL="342900" marR="0" rtl="0" algn="l">
              <a:lnSpc>
                <a:spcPct val="7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To specify the decision rule, one </a:t>
            </a:r>
            <a:r>
              <a:rPr b="0" i="0" lang="en-US" sz="2400" u="none">
                <a:solidFill>
                  <a:schemeClr val="accent2"/>
                </a:solidFill>
                <a:latin typeface="Times New Roman"/>
                <a:ea typeface="Times New Roman"/>
                <a:cs typeface="Times New Roman"/>
                <a:sym typeface="Times New Roman"/>
              </a:rPr>
              <a:t>specifies a test statistic</a:t>
            </a:r>
            <a:r>
              <a:rPr b="0" i="0" lang="en-US" sz="2400" u="none">
                <a:solidFill>
                  <a:schemeClr val="dk1"/>
                </a:solidFill>
                <a:latin typeface="Times New Roman"/>
                <a:ea typeface="Times New Roman"/>
                <a:cs typeface="Times New Roman"/>
                <a:sym typeface="Times New Roman"/>
              </a:rPr>
              <a:t>, which is a quantity that is computed from the sample data, and whose sampling distribution under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is known or can be determined. Such a statistic measures the agreement of the sample data with the null hypothesis specification.</a:t>
            </a:r>
            <a:endParaRPr/>
          </a:p>
          <a:p>
            <a:pPr indent="-190500" lvl="0" marL="342900" marR="0" rtl="0" algn="l">
              <a:lnSpc>
                <a:spcPct val="5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For our problem, a reasonable choice for the test statistic is:</a:t>
            </a:r>
            <a:endParaRPr/>
          </a:p>
        </p:txBody>
      </p:sp>
    </p:spTree>
  </p:cSld>
  <p:clrMapOvr>
    <a:masterClrMapping/>
  </p:clrMapOvr>
  <p:transition spd="slow">
    <p:blinds/>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129" name="Google Shape;129;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30" name="Google Shape;130;p12"/>
          <p:cNvSpPr txBox="1"/>
          <p:nvPr>
            <p:ph idx="4294967295" type="title"/>
          </p:nvPr>
        </p:nvSpPr>
        <p:spPr>
          <a:xfrm>
            <a:off x="685800" y="609600"/>
            <a:ext cx="7772400" cy="83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The Test Statistic</a:t>
            </a:r>
            <a:endParaRPr/>
          </a:p>
        </p:txBody>
      </p:sp>
      <p:sp>
        <p:nvSpPr>
          <p:cNvPr id="131" name="Google Shape;131;p12"/>
          <p:cNvSpPr txBox="1"/>
          <p:nvPr>
            <p:ph idx="4294967295" type="body"/>
          </p:nvPr>
        </p:nvSpPr>
        <p:spPr>
          <a:xfrm>
            <a:off x="685800" y="2895600"/>
            <a:ext cx="7772400" cy="3048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latter is a reasonable choice since it measures how far the sample mean is from the population mean under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The larger the value of |Z</a:t>
            </a:r>
            <a:r>
              <a:rPr b="0" baseline="-25000" i="0" lang="en-US" sz="2400" u="none">
                <a:solidFill>
                  <a:schemeClr val="dk1"/>
                </a:solidFill>
                <a:latin typeface="Times New Roman"/>
                <a:ea typeface="Times New Roman"/>
                <a:cs typeface="Times New Roman"/>
                <a:sym typeface="Times New Roman"/>
              </a:rPr>
              <a:t>c</a:t>
            </a:r>
            <a:r>
              <a:rPr b="0" i="0" lang="en-US" sz="2400" u="none">
                <a:solidFill>
                  <a:schemeClr val="dk1"/>
                </a:solidFill>
                <a:latin typeface="Times New Roman"/>
                <a:ea typeface="Times New Roman"/>
                <a:cs typeface="Times New Roman"/>
                <a:sym typeface="Times New Roman"/>
              </a:rPr>
              <a:t>| the more it will indicate that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is not true.</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Furthermore, under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by virtue of the Central Limit Theorem, the sampling distribution of Z</a:t>
            </a:r>
            <a:r>
              <a:rPr b="0" baseline="-25000" i="0" lang="en-US" sz="2400" u="none">
                <a:solidFill>
                  <a:schemeClr val="dk1"/>
                </a:solidFill>
                <a:latin typeface="Times New Roman"/>
                <a:ea typeface="Times New Roman"/>
                <a:cs typeface="Times New Roman"/>
                <a:sym typeface="Times New Roman"/>
              </a:rPr>
              <a:t>c</a:t>
            </a:r>
            <a:r>
              <a:rPr b="0" i="0" lang="en-US" sz="2400" u="none">
                <a:solidFill>
                  <a:schemeClr val="dk1"/>
                </a:solidFill>
                <a:latin typeface="Times New Roman"/>
                <a:ea typeface="Times New Roman"/>
                <a:cs typeface="Times New Roman"/>
                <a:sym typeface="Times New Roman"/>
              </a:rPr>
              <a:t> will be approximately standard normal.</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pic>
        <p:nvPicPr>
          <p:cNvPr id="132" name="Google Shape;132;p12"/>
          <p:cNvPicPr preferRelativeResize="0"/>
          <p:nvPr>
            <p:ph idx="4294967295" type="body"/>
          </p:nvPr>
        </p:nvPicPr>
        <p:blipFill rotWithShape="1">
          <a:blip r:embed="rId3">
            <a:alphaModFix/>
          </a:blip>
          <a:srcRect b="0" l="0" r="0" t="0"/>
          <a:stretch/>
        </p:blipFill>
        <p:spPr>
          <a:xfrm>
            <a:off x="2286000" y="1600200"/>
            <a:ext cx="4953000" cy="1219200"/>
          </a:xfrm>
          <a:prstGeom prst="rect">
            <a:avLst/>
          </a:prstGeom>
          <a:noFill/>
          <a:ln>
            <a:noFill/>
          </a:ln>
        </p:spPr>
      </p:pic>
    </p:spTree>
  </p:cSld>
  <p:clrMapOvr>
    <a:masterClrMapping/>
  </p:clrMapOvr>
  <p:transition spd="slow">
    <p:blinds/>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1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138" name="Google Shape;138;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39" name="Google Shape;139;p13"/>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When to Reject H</a:t>
            </a:r>
            <a:r>
              <a:rPr b="0" baseline="-25000" i="0" lang="en-US" sz="3600" u="none">
                <a:solidFill>
                  <a:schemeClr val="dk2"/>
                </a:solidFill>
                <a:latin typeface="Times New Roman"/>
                <a:ea typeface="Times New Roman"/>
                <a:cs typeface="Times New Roman"/>
                <a:sym typeface="Times New Roman"/>
              </a:rPr>
              <a:t>0</a:t>
            </a:r>
            <a:r>
              <a:rPr b="0" i="0" lang="en-US" sz="3600" u="none">
                <a:solidFill>
                  <a:schemeClr val="dk2"/>
                </a:solidFill>
                <a:latin typeface="Times New Roman"/>
                <a:ea typeface="Times New Roman"/>
                <a:cs typeface="Times New Roman"/>
                <a:sym typeface="Times New Roman"/>
              </a:rPr>
              <a:t> and its Consequences</a:t>
            </a:r>
            <a:endParaRPr/>
          </a:p>
        </p:txBody>
      </p:sp>
      <p:sp>
        <p:nvSpPr>
          <p:cNvPr id="140" name="Google Shape;140;p13"/>
          <p:cNvSpPr txBox="1"/>
          <p:nvPr>
            <p:ph idx="1" type="body"/>
          </p:nvPr>
        </p:nvSpPr>
        <p:spPr>
          <a:xfrm>
            <a:off x="1173162" y="1447800"/>
            <a:ext cx="7437437"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Having decided which test statistic to use, the next step is to specify the precise situation in which to reject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We have said that it is logical to reject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if the absolute value of Z</a:t>
            </a:r>
            <a:r>
              <a:rPr b="0" baseline="-25000" i="0" lang="en-US" sz="2400" u="none">
                <a:solidFill>
                  <a:schemeClr val="dk1"/>
                </a:solidFill>
                <a:latin typeface="Times New Roman"/>
                <a:ea typeface="Times New Roman"/>
                <a:cs typeface="Times New Roman"/>
                <a:sym typeface="Times New Roman"/>
              </a:rPr>
              <a:t>c</a:t>
            </a:r>
            <a:r>
              <a:rPr b="0" i="0" lang="en-US" sz="2400" u="none">
                <a:solidFill>
                  <a:schemeClr val="dk1"/>
                </a:solidFill>
                <a:latin typeface="Times New Roman"/>
                <a:ea typeface="Times New Roman"/>
                <a:cs typeface="Times New Roman"/>
                <a:sym typeface="Times New Roman"/>
              </a:rPr>
              <a:t> is large.</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But how “large” is “large”?</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For the moment, let us specify a </a:t>
            </a:r>
            <a:r>
              <a:rPr b="0" i="0" lang="en-US" sz="2400" u="none">
                <a:solidFill>
                  <a:schemeClr val="accent2"/>
                </a:solidFill>
                <a:latin typeface="Times New Roman"/>
                <a:ea typeface="Times New Roman"/>
                <a:cs typeface="Times New Roman"/>
                <a:sym typeface="Times New Roman"/>
              </a:rPr>
              <a:t>critical value</a:t>
            </a:r>
            <a:r>
              <a:rPr b="0" i="0" lang="en-US" sz="2400" u="none">
                <a:solidFill>
                  <a:schemeClr val="dk1"/>
                </a:solidFill>
                <a:latin typeface="Times New Roman"/>
                <a:ea typeface="Times New Roman"/>
                <a:cs typeface="Times New Roman"/>
                <a:sym typeface="Times New Roman"/>
              </a:rPr>
              <a:t>, denoted by C, such that if</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|Z</a:t>
            </a:r>
            <a:r>
              <a:rPr b="0" baseline="-25000" i="0" lang="en-US" sz="2400" u="none">
                <a:solidFill>
                  <a:schemeClr val="dk1"/>
                </a:solidFill>
                <a:latin typeface="Times New Roman"/>
                <a:ea typeface="Times New Roman"/>
                <a:cs typeface="Times New Roman"/>
                <a:sym typeface="Times New Roman"/>
              </a:rPr>
              <a:t>c</a:t>
            </a:r>
            <a:r>
              <a:rPr b="0" i="0" lang="en-US" sz="2400" u="none">
                <a:solidFill>
                  <a:schemeClr val="dk1"/>
                </a:solidFill>
                <a:latin typeface="Times New Roman"/>
                <a:ea typeface="Times New Roman"/>
                <a:cs typeface="Times New Roman"/>
                <a:sym typeface="Times New Roman"/>
              </a:rPr>
              <a:t>| &gt; C</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then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will be rejected.</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Before deciding on the value of C, let us examine the consequences of our decision rule.</a:t>
            </a:r>
            <a:endParaRPr/>
          </a:p>
        </p:txBody>
      </p:sp>
    </p:spTree>
  </p:cSld>
  <p:clrMapOvr>
    <a:masterClrMapping/>
  </p:clrMapOvr>
  <p:transition spd="slow">
    <p:blinds/>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1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146" name="Google Shape;146;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47" name="Google Shape;147;p14"/>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Possible Errors of Decision</a:t>
            </a:r>
            <a:endParaRPr/>
          </a:p>
        </p:txBody>
      </p:sp>
      <p:sp>
        <p:nvSpPr>
          <p:cNvPr id="148" name="Google Shape;148;p14"/>
          <p:cNvSpPr txBox="1"/>
          <p:nvPr>
            <p:ph idx="1" type="body"/>
          </p:nvPr>
        </p:nvSpPr>
        <p:spPr>
          <a:xfrm>
            <a:off x="1173162" y="1447800"/>
            <a:ext cx="7208837"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Remember at this stage that either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is correct, or H</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is correct.  Thus, there is a “true state of reality,” but this state is not known to us (otherwise we wouldn’t be performing a test).</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On the other hand, our decision on whether to reject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will only be based on partial information, which is the sample data.</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We may therefore represent in a table the possible combinations of “states of reality” and “decision based on the sample” as follows:</a:t>
            </a:r>
            <a:endParaRPr/>
          </a:p>
        </p:txBody>
      </p:sp>
    </p:spTree>
  </p:cSld>
  <p:clrMapOvr>
    <a:masterClrMapping/>
  </p:clrMapOvr>
  <p:transition spd="slow">
    <p:blinds/>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1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154" name="Google Shape;154;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55" name="Google Shape;155;p15"/>
          <p:cNvSpPr txBox="1"/>
          <p:nvPr>
            <p:ph idx="4294967295" type="title"/>
          </p:nvPr>
        </p:nvSpPr>
        <p:spPr>
          <a:xfrm>
            <a:off x="685800" y="304800"/>
            <a:ext cx="7772400" cy="6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States of Reality and Decisions Made</a:t>
            </a:r>
            <a:endParaRPr/>
          </a:p>
        </p:txBody>
      </p:sp>
      <p:sp>
        <p:nvSpPr>
          <p:cNvPr id="156" name="Google Shape;156;p15"/>
          <p:cNvSpPr txBox="1"/>
          <p:nvPr>
            <p:ph idx="4294967295" type="body"/>
          </p:nvPr>
        </p:nvSpPr>
        <p:spPr>
          <a:xfrm>
            <a:off x="685800" y="4572000"/>
            <a:ext cx="77724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decision-making, there is therefore the possibility of committing an error, which could either be an error of Type I or an error of Type II.</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Which of these two types of error is more serious??</a:t>
            </a:r>
            <a:endParaRPr/>
          </a:p>
        </p:txBody>
      </p:sp>
      <p:graphicFrame>
        <p:nvGraphicFramePr>
          <p:cNvPr id="157" name="Google Shape;157;p15"/>
          <p:cNvGraphicFramePr/>
          <p:nvPr/>
        </p:nvGraphicFramePr>
        <p:xfrm>
          <a:off x="609600" y="1371600"/>
          <a:ext cx="7923212" cy="3248025"/>
        </p:xfrm>
        <a:graphic>
          <a:graphicData uri="http://schemas.openxmlformats.org/presentationml/2006/ole">
            <mc:AlternateContent>
              <mc:Choice Requires="v">
                <p:oleObj r:id="rId4" imgH="3248025" imgW="7923212" progId="Word.Document.8" spid="_x0000_s1">
                  <p:embed/>
                </p:oleObj>
              </mc:Choice>
              <mc:Fallback>
                <p:oleObj r:id="rId5" imgH="3248025" imgW="7923212" progId="Word.Document.8">
                  <p:embed/>
                  <p:pic>
                    <p:nvPicPr>
                      <p:cNvPr id="157" name="Google Shape;157;p15"/>
                      <p:cNvPicPr preferRelativeResize="0"/>
                      <p:nvPr>
                        <p:ph idx="4294967295" type="body"/>
                      </p:nvPr>
                    </p:nvPicPr>
                    <p:blipFill rotWithShape="1">
                      <a:blip r:embed="rId6">
                        <a:alphaModFix/>
                      </a:blip>
                      <a:srcRect b="0" l="0" r="0" t="0"/>
                      <a:stretch/>
                    </p:blipFill>
                    <p:spPr>
                      <a:xfrm>
                        <a:off x="609600" y="1371600"/>
                        <a:ext cx="7923212" cy="3248025"/>
                      </a:xfrm>
                      <a:prstGeom prst="rect">
                        <a:avLst/>
                      </a:prstGeom>
                      <a:noFill/>
                      <a:ln>
                        <a:noFill/>
                      </a:ln>
                    </p:spPr>
                  </p:pic>
                </p:oleObj>
              </mc:Fallback>
            </mc:AlternateContent>
          </a:graphicData>
        </a:graphic>
      </p:graphicFrame>
    </p:spTree>
  </p:cSld>
  <p:clrMapOvr>
    <a:masterClrMapping/>
  </p:clrMapOvr>
  <p:transition spd="slow">
    <p:blinds/>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1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163" name="Google Shape;163;p1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64" name="Google Shape;164;p16"/>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Assessing the Two Types of Errors</a:t>
            </a:r>
            <a:endParaRPr/>
          </a:p>
        </p:txBody>
      </p:sp>
      <p:sp>
        <p:nvSpPr>
          <p:cNvPr id="165" name="Google Shape;165;p16"/>
          <p:cNvSpPr txBox="1"/>
          <p:nvPr>
            <p:ph idx="1" type="body"/>
          </p:nvPr>
        </p:nvSpPr>
        <p:spPr>
          <a:xfrm>
            <a:off x="990600" y="1371600"/>
            <a:ext cx="75438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From the table in the preceding slide, we have:</a:t>
            </a:r>
            <a:endParaRPr/>
          </a:p>
          <a:p>
            <a:pPr indent="-342900" lvl="0" marL="342900" marR="0" rtl="0" algn="l">
              <a:lnSpc>
                <a:spcPct val="100000"/>
              </a:lnSpc>
              <a:spcBef>
                <a:spcPts val="480"/>
              </a:spcBef>
              <a:spcAft>
                <a:spcPts val="0"/>
              </a:spcAft>
              <a:buClr>
                <a:schemeClr val="accent2"/>
              </a:buClr>
              <a:buSzPts val="2400"/>
              <a:buFont typeface="Times New Roman"/>
              <a:buChar char="•"/>
            </a:pPr>
            <a:r>
              <a:rPr b="0" i="0" lang="en-US" sz="2400" u="none">
                <a:solidFill>
                  <a:schemeClr val="accent2"/>
                </a:solidFill>
                <a:latin typeface="Times New Roman"/>
                <a:ea typeface="Times New Roman"/>
                <a:cs typeface="Times New Roman"/>
                <a:sym typeface="Times New Roman"/>
              </a:rPr>
              <a:t>Type I error</a:t>
            </a:r>
            <a:r>
              <a:rPr b="0" i="0" lang="en-US" sz="2400" u="none">
                <a:solidFill>
                  <a:schemeClr val="dk1"/>
                </a:solidFill>
                <a:latin typeface="Times New Roman"/>
                <a:ea typeface="Times New Roman"/>
                <a:cs typeface="Times New Roman"/>
                <a:sym typeface="Times New Roman"/>
              </a:rPr>
              <a:t>: committed when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is rejected when in reality it is true.</a:t>
            </a:r>
            <a:endParaRPr/>
          </a:p>
          <a:p>
            <a:pPr indent="-342900" lvl="0" marL="342900" marR="0" rtl="0" algn="l">
              <a:lnSpc>
                <a:spcPct val="100000"/>
              </a:lnSpc>
              <a:spcBef>
                <a:spcPts val="480"/>
              </a:spcBef>
              <a:spcAft>
                <a:spcPts val="0"/>
              </a:spcAft>
              <a:buClr>
                <a:schemeClr val="accent2"/>
              </a:buClr>
              <a:buSzPts val="2400"/>
              <a:buFont typeface="Times New Roman"/>
              <a:buChar char="•"/>
            </a:pPr>
            <a:r>
              <a:rPr b="0" i="0" lang="en-US" sz="2400" u="none">
                <a:solidFill>
                  <a:schemeClr val="accent2"/>
                </a:solidFill>
                <a:latin typeface="Times New Roman"/>
                <a:ea typeface="Times New Roman"/>
                <a:cs typeface="Times New Roman"/>
                <a:sym typeface="Times New Roman"/>
              </a:rPr>
              <a:t>Type II error</a:t>
            </a:r>
            <a:r>
              <a:rPr b="0" i="0" lang="en-US" sz="2400" u="none">
                <a:solidFill>
                  <a:schemeClr val="dk1"/>
                </a:solidFill>
                <a:latin typeface="Times New Roman"/>
                <a:ea typeface="Times New Roman"/>
                <a:cs typeface="Times New Roman"/>
                <a:sym typeface="Times New Roman"/>
              </a:rPr>
              <a:t>: committed when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is not rejected when in reality it is false.</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Just like in the court trial alluded to earlier, an error of Type I is considered to be a more serious type of error (“convicting an innocent man”).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Therefore, we try to minimize the probability of committing the Type I error. </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slow">
    <p:blinds/>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1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171" name="Google Shape;171;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72" name="Google Shape;172;p17"/>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Setting the Probability of a Type I Error</a:t>
            </a:r>
            <a:endParaRPr/>
          </a:p>
        </p:txBody>
      </p:sp>
      <p:sp>
        <p:nvSpPr>
          <p:cNvPr id="173" name="Google Shape;173;p17"/>
          <p:cNvSpPr txBox="1"/>
          <p:nvPr>
            <p:ph idx="1" type="body"/>
          </p:nvPr>
        </p:nvSpPr>
        <p:spPr>
          <a:xfrm>
            <a:off x="1173162" y="1447800"/>
            <a:ext cx="7437437"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trying to minimize, however, the probability of a Type I error, we encounter an </a:t>
            </a:r>
            <a:r>
              <a:rPr b="0" i="0" lang="en-US" sz="2400" u="none">
                <a:solidFill>
                  <a:schemeClr val="accent2"/>
                </a:solidFill>
                <a:latin typeface="Times New Roman"/>
                <a:ea typeface="Times New Roman"/>
                <a:cs typeface="Times New Roman"/>
                <a:sym typeface="Times New Roman"/>
              </a:rPr>
              <a:t>obstacle</a:t>
            </a:r>
            <a:r>
              <a:rPr b="0" i="0" lang="en-US" sz="2400" u="none">
                <a:solidFill>
                  <a:schemeClr val="dk1"/>
                </a:solidFill>
                <a:latin typeface="Times New Roman"/>
                <a:ea typeface="Times New Roman"/>
                <a:cs typeface="Times New Roman"/>
                <a:sym typeface="Times New Roman"/>
              </a:rPr>
              <a:t> in that the </a:t>
            </a:r>
            <a:r>
              <a:rPr b="0" i="0" lang="en-US" sz="2400" u="none">
                <a:solidFill>
                  <a:srgbClr val="990000"/>
                </a:solidFill>
                <a:latin typeface="Times New Roman"/>
                <a:ea typeface="Times New Roman"/>
                <a:cs typeface="Times New Roman"/>
                <a:sym typeface="Times New Roman"/>
              </a:rPr>
              <a:t>probabilities of the Type I and Type II errors are inversely related</a:t>
            </a:r>
            <a:r>
              <a:rPr b="0" i="0" lang="en-US" sz="2400" u="none">
                <a:solidFill>
                  <a:schemeClr val="dk1"/>
                </a:solidFill>
                <a:latin typeface="Times New Roman"/>
                <a:ea typeface="Times New Roman"/>
                <a:cs typeface="Times New Roman"/>
                <a:sym typeface="Times New Roman"/>
              </a:rPr>
              <a:t>. Thus, if we try to make the probability of a Type I error very, very small, then it will make the probability of a Type II error quite large.</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As a compromise we therefore </a:t>
            </a:r>
            <a:r>
              <a:rPr b="0" i="0" lang="en-US" sz="2400" u="none">
                <a:solidFill>
                  <a:schemeClr val="accent2"/>
                </a:solidFill>
                <a:latin typeface="Times New Roman"/>
                <a:ea typeface="Times New Roman"/>
                <a:cs typeface="Times New Roman"/>
                <a:sym typeface="Times New Roman"/>
              </a:rPr>
              <a:t>specify a  maximum tolerable Type I error probability</a:t>
            </a:r>
            <a:r>
              <a:rPr b="0" i="0" lang="en-US" sz="2400" u="none">
                <a:solidFill>
                  <a:schemeClr val="dk1"/>
                </a:solidFill>
                <a:latin typeface="Times New Roman"/>
                <a:ea typeface="Times New Roman"/>
                <a:cs typeface="Times New Roman"/>
                <a:sym typeface="Times New Roman"/>
              </a:rPr>
              <a:t>, called the </a:t>
            </a:r>
            <a:r>
              <a:rPr b="0" i="0" lang="en-US" sz="2400" u="none">
                <a:solidFill>
                  <a:srgbClr val="990000"/>
                </a:solidFill>
                <a:latin typeface="Times New Roman"/>
                <a:ea typeface="Times New Roman"/>
                <a:cs typeface="Times New Roman"/>
                <a:sym typeface="Times New Roman"/>
              </a:rPr>
              <a:t>significance level, and denoted by α</a:t>
            </a:r>
            <a:r>
              <a:rPr b="0" i="0" lang="en-US" sz="2400" u="none">
                <a:solidFill>
                  <a:schemeClr val="dk1"/>
                </a:solidFill>
                <a:latin typeface="Times New Roman"/>
                <a:ea typeface="Times New Roman"/>
                <a:cs typeface="Times New Roman"/>
                <a:sym typeface="Times New Roman"/>
              </a:rPr>
              <a:t>, and choose the critical value C such that the probability of a Type I error is (at most) equal to α.</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This α is conventionally set to 0.10, 0.05, or 0.01.</a:t>
            </a:r>
            <a:endParaRPr/>
          </a:p>
        </p:txBody>
      </p:sp>
    </p:spTree>
  </p:cSld>
  <p:clrMapOvr>
    <a:masterClrMapping/>
  </p:clrMapOvr>
  <p:transition spd="slow">
    <p:blinds/>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1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179" name="Google Shape;179;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80" name="Google Shape;180;p18"/>
          <p:cNvSpPr txBox="1"/>
          <p:nvPr>
            <p:ph type="title"/>
          </p:nvPr>
        </p:nvSpPr>
        <p:spPr>
          <a:xfrm>
            <a:off x="457200" y="3048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0" i="0" lang="en-US" sz="3200" u="none">
                <a:solidFill>
                  <a:schemeClr val="dk2"/>
                </a:solidFill>
                <a:latin typeface="Times New Roman"/>
                <a:ea typeface="Times New Roman"/>
                <a:cs typeface="Times New Roman"/>
                <a:sym typeface="Times New Roman"/>
              </a:rPr>
              <a:t>Determining the Critical Value, C</a:t>
            </a:r>
            <a:endParaRPr/>
          </a:p>
        </p:txBody>
      </p:sp>
      <p:sp>
        <p:nvSpPr>
          <p:cNvPr id="181" name="Google Shape;181;p18"/>
          <p:cNvSpPr txBox="1"/>
          <p:nvPr>
            <p:ph idx="1" type="body"/>
          </p:nvPr>
        </p:nvSpPr>
        <p:spPr>
          <a:xfrm>
            <a:off x="914400" y="1219200"/>
            <a:ext cx="73152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Let us now determine the critical value C in our test. Recall that our test will reject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if |Z</a:t>
            </a:r>
            <a:r>
              <a:rPr b="0" baseline="-25000" i="0" lang="en-US" sz="2400" u="none">
                <a:solidFill>
                  <a:schemeClr val="dk1"/>
                </a:solidFill>
                <a:latin typeface="Times New Roman"/>
                <a:ea typeface="Times New Roman"/>
                <a:cs typeface="Times New Roman"/>
                <a:sym typeface="Times New Roman"/>
              </a:rPr>
              <a:t>c</a:t>
            </a:r>
            <a:r>
              <a:rPr b="0" i="0" lang="en-US" sz="2400" u="none">
                <a:solidFill>
                  <a:schemeClr val="dk1"/>
                </a:solidFill>
                <a:latin typeface="Times New Roman"/>
                <a:ea typeface="Times New Roman"/>
                <a:cs typeface="Times New Roman"/>
                <a:sym typeface="Times New Roman"/>
              </a:rPr>
              <a:t>| &gt; C.</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P{Type I Error} = P{reject H</a:t>
            </a:r>
            <a:r>
              <a:rPr b="0" baseline="-25000" i="0" lang="en-US" sz="2400" u="none">
                <a:solidFill>
                  <a:schemeClr val="dk1"/>
                </a:solidFill>
                <a:latin typeface="Times New Roman"/>
                <a:ea typeface="Times New Roman"/>
                <a:cs typeface="Times New Roman"/>
                <a:sym typeface="Times New Roman"/>
              </a:rPr>
              <a:t>0 </a:t>
            </a:r>
            <a:r>
              <a:rPr b="0" i="0" lang="en-US" sz="2400" u="none">
                <a:solidFill>
                  <a:schemeClr val="dk1"/>
                </a:solidFill>
                <a:latin typeface="Times New Roman"/>
                <a:ea typeface="Times New Roman"/>
                <a:cs typeface="Times New Roman"/>
                <a:sym typeface="Times New Roman"/>
              </a:rPr>
              <a:t>|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true} = P{|Z</a:t>
            </a:r>
            <a:r>
              <a:rPr b="0" baseline="-25000" i="0" lang="en-US" sz="2400" u="none">
                <a:solidFill>
                  <a:schemeClr val="dk1"/>
                </a:solidFill>
                <a:latin typeface="Times New Roman"/>
                <a:ea typeface="Times New Roman"/>
                <a:cs typeface="Times New Roman"/>
                <a:sym typeface="Times New Roman"/>
              </a:rPr>
              <a:t>c</a:t>
            </a:r>
            <a:r>
              <a:rPr b="0" i="0" lang="en-US" sz="2400" u="none">
                <a:solidFill>
                  <a:schemeClr val="dk1"/>
                </a:solidFill>
                <a:latin typeface="Times New Roman"/>
                <a:ea typeface="Times New Roman"/>
                <a:cs typeface="Times New Roman"/>
                <a:sym typeface="Times New Roman"/>
              </a:rPr>
              <a:t>| &gt; C |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true}.</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But, under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Z</a:t>
            </a:r>
            <a:r>
              <a:rPr b="0" baseline="-25000" i="0" lang="en-US" sz="2400" u="none">
                <a:solidFill>
                  <a:schemeClr val="dk1"/>
                </a:solidFill>
                <a:latin typeface="Times New Roman"/>
                <a:ea typeface="Times New Roman"/>
                <a:cs typeface="Times New Roman"/>
                <a:sym typeface="Times New Roman"/>
              </a:rPr>
              <a:t>c</a:t>
            </a:r>
            <a:r>
              <a:rPr b="0" i="0" lang="en-US" sz="2400" u="none">
                <a:solidFill>
                  <a:schemeClr val="dk1"/>
                </a:solidFill>
                <a:latin typeface="Times New Roman"/>
                <a:ea typeface="Times New Roman"/>
                <a:cs typeface="Times New Roman"/>
                <a:sym typeface="Times New Roman"/>
              </a:rPr>
              <a:t> is distributed as standard normal, so if we want P{Type I error} = α, then we should choose the critical value C to be:</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 = Z</a:t>
            </a:r>
            <a:r>
              <a:rPr b="0" baseline="-25000" i="0" lang="en-US" sz="2400" u="none">
                <a:solidFill>
                  <a:schemeClr val="dk1"/>
                </a:solidFill>
                <a:latin typeface="Times New Roman"/>
                <a:ea typeface="Times New Roman"/>
                <a:cs typeface="Times New Roman"/>
                <a:sym typeface="Times New Roman"/>
              </a:rPr>
              <a:t>α/2</a:t>
            </a:r>
            <a:r>
              <a:rPr b="0" i="0" lang="en-US" sz="2400" u="none">
                <a:solidFill>
                  <a:schemeClr val="dk1"/>
                </a:solidFill>
                <a:latin typeface="Times New Roman"/>
                <a:ea typeface="Times New Roman"/>
                <a:cs typeface="Times New Roman"/>
                <a:sym typeface="Times New Roman"/>
              </a:rPr>
              <a:t>, which is the value such that P{Z &gt; Z</a:t>
            </a:r>
            <a:r>
              <a:rPr b="0" baseline="-25000" i="0" lang="en-US" sz="2400" u="none">
                <a:solidFill>
                  <a:schemeClr val="dk1"/>
                </a:solidFill>
                <a:latin typeface="Times New Roman"/>
                <a:ea typeface="Times New Roman"/>
                <a:cs typeface="Times New Roman"/>
                <a:sym typeface="Times New Roman"/>
              </a:rPr>
              <a:t>α/2</a:t>
            </a:r>
            <a:r>
              <a:rPr b="0" i="0" lang="en-US" sz="2400" u="none">
                <a:solidFill>
                  <a:schemeClr val="dk1"/>
                </a:solidFill>
                <a:latin typeface="Times New Roman"/>
                <a:ea typeface="Times New Roman"/>
                <a:cs typeface="Times New Roman"/>
                <a:sym typeface="Times New Roman"/>
              </a:rPr>
              <a:t>} = α/2.</a:t>
            </a:r>
            <a:endParaRPr/>
          </a:p>
        </p:txBody>
      </p:sp>
    </p:spTree>
  </p:cSld>
  <p:clrMapOvr>
    <a:masterClrMapping/>
  </p:clrMapOvr>
  <p:transition spd="slow">
    <p:blinds/>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1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187" name="Google Shape;187;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88" name="Google Shape;188;p19"/>
          <p:cNvSpPr txBox="1"/>
          <p:nvPr>
            <p:ph idx="4294967295"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imes New Roman"/>
              <a:buNone/>
            </a:pPr>
            <a:r>
              <a:rPr b="0" i="0" lang="en-US" sz="3200" u="none">
                <a:solidFill>
                  <a:schemeClr val="dk2"/>
                </a:solidFill>
                <a:latin typeface="Times New Roman"/>
                <a:ea typeface="Times New Roman"/>
                <a:cs typeface="Times New Roman"/>
                <a:sym typeface="Times New Roman"/>
              </a:rPr>
              <a:t>The Resulting Decision Rule</a:t>
            </a:r>
            <a:endParaRPr/>
          </a:p>
        </p:txBody>
      </p:sp>
      <p:sp>
        <p:nvSpPr>
          <p:cNvPr id="189" name="Google Shape;189;p19"/>
          <p:cNvSpPr txBox="1"/>
          <p:nvPr>
            <p:ph idx="4294967295" type="body"/>
          </p:nvPr>
        </p:nvSpPr>
        <p:spPr>
          <a:xfrm>
            <a:off x="685800" y="1752600"/>
            <a:ext cx="7772400" cy="198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Given a significance level of α, for testing the null hypothesis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μ = μ</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versus the alternative hypothesis H</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μ ≠ μ</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the appropriate test statistic, </a:t>
            </a:r>
            <a:r>
              <a:rPr b="0" i="0" lang="en-US" sz="2400" u="none">
                <a:solidFill>
                  <a:schemeClr val="accent2"/>
                </a:solidFill>
                <a:latin typeface="Times New Roman"/>
                <a:ea typeface="Times New Roman"/>
                <a:cs typeface="Times New Roman"/>
                <a:sym typeface="Times New Roman"/>
              </a:rPr>
              <a:t>under the assumptions that (a) σ is known, and (b) n </a:t>
            </a:r>
            <a:r>
              <a:rPr b="0" i="0" lang="en-US" sz="2400" u="sng">
                <a:solidFill>
                  <a:schemeClr val="accent2"/>
                </a:solidFill>
                <a:latin typeface="Times New Roman"/>
                <a:ea typeface="Times New Roman"/>
                <a:cs typeface="Times New Roman"/>
                <a:sym typeface="Times New Roman"/>
              </a:rPr>
              <a:t>&gt;</a:t>
            </a:r>
            <a:r>
              <a:rPr b="0" i="0" lang="en-US" sz="2400" u="none">
                <a:solidFill>
                  <a:schemeClr val="accent2"/>
                </a:solidFill>
                <a:latin typeface="Times New Roman"/>
                <a:ea typeface="Times New Roman"/>
                <a:cs typeface="Times New Roman"/>
                <a:sym typeface="Times New Roman"/>
              </a:rPr>
              <a:t> 30</a:t>
            </a:r>
            <a:r>
              <a:rPr b="0" i="0" lang="en-US" sz="2400" u="none">
                <a:solidFill>
                  <a:schemeClr val="dk1"/>
                </a:solidFill>
                <a:latin typeface="Times New Roman"/>
                <a:ea typeface="Times New Roman"/>
                <a:cs typeface="Times New Roman"/>
                <a:sym typeface="Times New Roman"/>
              </a:rPr>
              <a:t> is given by:</a:t>
            </a:r>
            <a:endParaRPr/>
          </a:p>
        </p:txBody>
      </p:sp>
      <p:pic>
        <p:nvPicPr>
          <p:cNvPr id="190" name="Google Shape;190;p19"/>
          <p:cNvPicPr preferRelativeResize="0"/>
          <p:nvPr>
            <p:ph idx="4294967295" type="body"/>
          </p:nvPr>
        </p:nvPicPr>
        <p:blipFill rotWithShape="1">
          <a:blip r:embed="rId3">
            <a:alphaModFix/>
          </a:blip>
          <a:srcRect b="0" l="0" r="0" t="0"/>
          <a:stretch/>
        </p:blipFill>
        <p:spPr>
          <a:xfrm>
            <a:off x="933450" y="4178300"/>
            <a:ext cx="7277100" cy="1854200"/>
          </a:xfrm>
          <a:prstGeom prst="rect">
            <a:avLst/>
          </a:prstGeom>
          <a:noFill/>
          <a:ln>
            <a:noFill/>
          </a:ln>
        </p:spPr>
      </p:pic>
    </p:spTree>
  </p:cSld>
  <p:clrMapOvr>
    <a:masterClrMapping/>
  </p:clrMapOvr>
  <p:transition spd="slow">
    <p:blinds/>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 name="Shape 47"/>
        <p:cNvGrpSpPr/>
        <p:nvPr/>
      </p:nvGrpSpPr>
      <p:grpSpPr>
        <a:xfrm>
          <a:off x="0" y="0"/>
          <a:ext cx="0" cy="0"/>
          <a:chOff x="0" y="0"/>
          <a:chExt cx="0" cy="0"/>
        </a:xfrm>
      </p:grpSpPr>
      <p:sp>
        <p:nvSpPr>
          <p:cNvPr id="48" name="Google Shape;4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49" name="Google Shape;49;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0" name="Google Shape;50;p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Overview of this Lecture</a:t>
            </a:r>
            <a:endParaRPr/>
          </a:p>
        </p:txBody>
      </p:sp>
      <p:sp>
        <p:nvSpPr>
          <p:cNvPr id="51" name="Google Shape;51;p2"/>
          <p:cNvSpPr txBox="1"/>
          <p:nvPr>
            <p:ph idx="1" type="body"/>
          </p:nvPr>
        </p:nvSpPr>
        <p:spPr>
          <a:xfrm>
            <a:off x="1173162" y="1676400"/>
            <a:ext cx="7437437"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The problem of hypotheses testing</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Elements and logic of hypotheses testing (hypotheses, decision rule, one- and two-tailed tests, significance level, Type I and Type II errors, power of test, implications of the decision, p-values)</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Steps in performing a hypotheses test</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Large-sample test for the population mean</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Two-sample tests for the population means</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Large-sample test for the population proportion</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Two-sample tests for the population proportions</a:t>
            </a:r>
            <a:endParaRPr/>
          </a:p>
        </p:txBody>
      </p:sp>
    </p:spTree>
  </p:cSld>
  <p:clrMapOvr>
    <a:masterClrMapping/>
  </p:clrMapOvr>
  <p:transition spd="slow">
    <p:blinds/>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2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196" name="Google Shape;196;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97" name="Google Shape;197;p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Data Gathering and Making the Decision</a:t>
            </a:r>
            <a:endParaRPr/>
          </a:p>
        </p:txBody>
      </p:sp>
      <p:sp>
        <p:nvSpPr>
          <p:cNvPr id="198" name="Google Shape;198;p20"/>
          <p:cNvSpPr txBox="1"/>
          <p:nvPr>
            <p:ph idx="1" type="body"/>
          </p:nvPr>
        </p:nvSpPr>
        <p:spPr>
          <a:xfrm>
            <a:off x="1173162" y="1600200"/>
            <a:ext cx="77724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Having specified the final decision rule, the next step is to gather the sample data and to compute the sample mean and the value of Z</a:t>
            </a:r>
            <a:r>
              <a:rPr b="0" baseline="-25000" i="0" lang="en-US" sz="2400" u="none">
                <a:solidFill>
                  <a:schemeClr val="dk1"/>
                </a:solidFill>
                <a:latin typeface="Times New Roman"/>
                <a:ea typeface="Times New Roman"/>
                <a:cs typeface="Times New Roman"/>
                <a:sym typeface="Times New Roman"/>
              </a:rPr>
              <a:t>c</a:t>
            </a:r>
            <a:r>
              <a:rPr b="0" i="0" lang="en-US" sz="2400" u="none">
                <a:solidFill>
                  <a:schemeClr val="dk1"/>
                </a:solidFill>
                <a:latin typeface="Times New Roman"/>
                <a:ea typeface="Times New Roman"/>
                <a:cs typeface="Times New Roman"/>
                <a:sym typeface="Times New Roman"/>
              </a:rPr>
              <a:t>.</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|Z</a:t>
            </a:r>
            <a:r>
              <a:rPr b="0" baseline="-25000" i="0" lang="en-US" sz="2400" u="none">
                <a:solidFill>
                  <a:schemeClr val="dk1"/>
                </a:solidFill>
                <a:latin typeface="Times New Roman"/>
                <a:ea typeface="Times New Roman"/>
                <a:cs typeface="Times New Roman"/>
                <a:sym typeface="Times New Roman"/>
              </a:rPr>
              <a:t>c</a:t>
            </a:r>
            <a:r>
              <a:rPr b="0" i="0" lang="en-US" sz="2400" u="none">
                <a:solidFill>
                  <a:schemeClr val="dk1"/>
                </a:solidFill>
                <a:latin typeface="Times New Roman"/>
                <a:ea typeface="Times New Roman"/>
                <a:cs typeface="Times New Roman"/>
                <a:sym typeface="Times New Roman"/>
              </a:rPr>
              <a:t>| &gt; z</a:t>
            </a:r>
            <a:r>
              <a:rPr b="0" baseline="-25000" i="0" lang="en-US" sz="2400" u="none">
                <a:solidFill>
                  <a:schemeClr val="dk1"/>
                </a:solidFill>
                <a:latin typeface="Times New Roman"/>
                <a:ea typeface="Times New Roman"/>
                <a:cs typeface="Times New Roman"/>
                <a:sym typeface="Times New Roman"/>
              </a:rPr>
              <a:t>α/2</a:t>
            </a:r>
            <a:r>
              <a:rPr b="0" i="0" lang="en-US" sz="2400" u="none">
                <a:solidFill>
                  <a:schemeClr val="dk1"/>
                </a:solidFill>
                <a:latin typeface="Times New Roman"/>
                <a:ea typeface="Times New Roman"/>
                <a:cs typeface="Times New Roman"/>
                <a:sym typeface="Times New Roman"/>
              </a:rPr>
              <a:t> then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is rejected; otherwise, we say that we “fail to reject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accent2"/>
              </a:buClr>
              <a:buSzPts val="2400"/>
              <a:buFont typeface="Times New Roman"/>
              <a:buChar char="•"/>
            </a:pPr>
            <a:r>
              <a:rPr b="0" i="0" lang="en-US" sz="2400" u="none">
                <a:solidFill>
                  <a:schemeClr val="accent2"/>
                </a:solidFill>
                <a:latin typeface="Times New Roman"/>
                <a:ea typeface="Times New Roman"/>
                <a:cs typeface="Times New Roman"/>
                <a:sym typeface="Times New Roman"/>
              </a:rPr>
              <a:t>Note</a:t>
            </a:r>
            <a:r>
              <a:rPr b="0" i="0" lang="en-US" sz="2400" u="none">
                <a:solidFill>
                  <a:schemeClr val="dk1"/>
                </a:solidFill>
                <a:latin typeface="Times New Roman"/>
                <a:ea typeface="Times New Roman"/>
                <a:cs typeface="Times New Roman"/>
                <a:sym typeface="Times New Roman"/>
              </a:rPr>
              <a:t>: If σ is not known, then we could replace it in the formula of Z</a:t>
            </a:r>
            <a:r>
              <a:rPr b="0" baseline="-25000" i="0" lang="en-US" sz="2400" u="none">
                <a:solidFill>
                  <a:schemeClr val="dk1"/>
                </a:solidFill>
                <a:latin typeface="Times New Roman"/>
                <a:ea typeface="Times New Roman"/>
                <a:cs typeface="Times New Roman"/>
                <a:sym typeface="Times New Roman"/>
              </a:rPr>
              <a:t>c</a:t>
            </a:r>
            <a:r>
              <a:rPr b="0" i="0" lang="en-US" sz="2400" u="none">
                <a:solidFill>
                  <a:schemeClr val="dk1"/>
                </a:solidFill>
                <a:latin typeface="Times New Roman"/>
                <a:ea typeface="Times New Roman"/>
                <a:cs typeface="Times New Roman"/>
                <a:sym typeface="Times New Roman"/>
              </a:rPr>
              <a:t> by the sample standard deviation S.</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final step is to make the relevant conclusion.</a:t>
            </a:r>
            <a:endParaRPr/>
          </a:p>
        </p:txBody>
      </p:sp>
    </p:spTree>
  </p:cSld>
  <p:clrMapOvr>
    <a:masterClrMapping/>
  </p:clrMapOvr>
  <p:transition spd="slow">
    <p:blinds/>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2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204" name="Google Shape;204;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05" name="Google Shape;205;p21"/>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0" i="0" lang="en-US" sz="3200" u="none">
                <a:solidFill>
                  <a:schemeClr val="dk2"/>
                </a:solidFill>
                <a:latin typeface="Times New Roman"/>
                <a:ea typeface="Times New Roman"/>
                <a:cs typeface="Times New Roman"/>
                <a:sym typeface="Times New Roman"/>
              </a:rPr>
              <a:t>On the Conclusion that One Could Make</a:t>
            </a:r>
            <a:endParaRPr/>
          </a:p>
        </p:txBody>
      </p:sp>
      <p:sp>
        <p:nvSpPr>
          <p:cNvPr id="206" name="Google Shape;206;p21"/>
          <p:cNvSpPr txBox="1"/>
          <p:nvPr>
            <p:ph idx="1" type="body"/>
          </p:nvPr>
        </p:nvSpPr>
        <p:spPr>
          <a:xfrm>
            <a:off x="1173162" y="1447800"/>
            <a:ext cx="7285037"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final step in performing a statistical test of hypotheses is to make the conclusion relevant to the particular study, that is, not to simply say that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is rejected” or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is not rejected.”</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When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is rejected, then either that a correct decision has been made, or an error of Type I has been committed. But since we have controlled the probability of committing a Type I error (set to α, which we could tolerate), then we can conclude in this case that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is not true, and hence that H</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is correct.</a:t>
            </a:r>
            <a:endParaRPr/>
          </a:p>
        </p:txBody>
      </p:sp>
    </p:spTree>
  </p:cSld>
  <p:clrMapOvr>
    <a:masterClrMapping/>
  </p:clrMapOvr>
  <p:transition spd="slow">
    <p:blinds/>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2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212" name="Google Shape;212;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13" name="Google Shape;213;p22"/>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0" i="0" lang="en-US" sz="3200" u="none">
                <a:solidFill>
                  <a:schemeClr val="dk2"/>
                </a:solidFill>
                <a:latin typeface="Times New Roman"/>
                <a:ea typeface="Times New Roman"/>
                <a:cs typeface="Times New Roman"/>
                <a:sym typeface="Times New Roman"/>
              </a:rPr>
              <a:t>On Conclusions … continued</a:t>
            </a:r>
            <a:endParaRPr/>
          </a:p>
        </p:txBody>
      </p:sp>
      <p:sp>
        <p:nvSpPr>
          <p:cNvPr id="214" name="Google Shape;214;p22"/>
          <p:cNvSpPr txBox="1"/>
          <p:nvPr>
            <p:ph idx="1" type="body"/>
          </p:nvPr>
        </p:nvSpPr>
        <p:spPr>
          <a:xfrm>
            <a:off x="1066800" y="1447800"/>
            <a:ext cx="71628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On the other hand, if we did not reject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then either we are making the correct decision, or we are making a Type II error.</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However, since we did not control for the Type II error probability (when we set the Type I error probability to be α, we “</a:t>
            </a:r>
            <a:r>
              <a:rPr b="0" i="0" lang="en-US" sz="2400" u="none">
                <a:solidFill>
                  <a:srgbClr val="FF3300"/>
                </a:solidFill>
                <a:latin typeface="Times New Roman"/>
                <a:ea typeface="Times New Roman"/>
                <a:cs typeface="Times New Roman"/>
                <a:sym typeface="Times New Roman"/>
              </a:rPr>
              <a:t>closed our eyes to the probability of a Type II error</a:t>
            </a:r>
            <a:r>
              <a:rPr b="0" i="0" lang="en-US" sz="2400" u="none">
                <a:solidFill>
                  <a:schemeClr val="dk1"/>
                </a:solidFill>
                <a:latin typeface="Times New Roman"/>
                <a:ea typeface="Times New Roman"/>
                <a:cs typeface="Times New Roman"/>
                <a:sym typeface="Times New Roman"/>
              </a:rPr>
              <a:t>”), if we do not reject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we cannot conclude that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is true. Rather, we could only say that we “failed to reject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on the basis of the available data.”</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This is the basis of the saying that: “you can never prove a theory, you can only disprove it.”</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slow">
    <p:blinds/>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2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220" name="Google Shape;220;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21" name="Google Shape;221;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Recapitulation: Steps in </a:t>
            </a:r>
            <a:r>
              <a:rPr lang="en-US" sz="3600"/>
              <a:t>Hypothesis</a:t>
            </a:r>
            <a:r>
              <a:rPr b="0" i="0" lang="en-US" sz="3600" u="none">
                <a:solidFill>
                  <a:schemeClr val="dk2"/>
                </a:solidFill>
                <a:latin typeface="Times New Roman"/>
                <a:ea typeface="Times New Roman"/>
                <a:cs typeface="Times New Roman"/>
                <a:sym typeface="Times New Roman"/>
              </a:rPr>
              <a:t> Testing</a:t>
            </a:r>
            <a:endParaRPr/>
          </a:p>
        </p:txBody>
      </p:sp>
      <p:sp>
        <p:nvSpPr>
          <p:cNvPr id="222" name="Google Shape;222;p2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0000"/>
              </a:buClr>
              <a:buSzPts val="2400"/>
              <a:buFont typeface="Times New Roman"/>
              <a:buChar char="•"/>
            </a:pPr>
            <a:r>
              <a:rPr b="0" i="0" lang="en-US" sz="2400" u="none">
                <a:solidFill>
                  <a:srgbClr val="990000"/>
                </a:solidFill>
                <a:latin typeface="Times New Roman"/>
                <a:ea typeface="Times New Roman"/>
                <a:cs typeface="Times New Roman"/>
                <a:sym typeface="Times New Roman"/>
              </a:rPr>
              <a:t>Step 1</a:t>
            </a:r>
            <a:r>
              <a:rPr b="0" i="0" lang="en-US" sz="2400" u="none">
                <a:solidFill>
                  <a:schemeClr val="dk1"/>
                </a:solidFill>
                <a:latin typeface="Times New Roman"/>
                <a:ea typeface="Times New Roman"/>
                <a:cs typeface="Times New Roman"/>
                <a:sym typeface="Times New Roman"/>
              </a:rPr>
              <a:t>:  Formulate your null and alternative hypotheses.</a:t>
            </a:r>
            <a:endParaRPr/>
          </a:p>
          <a:p>
            <a:pPr indent="-342900" lvl="0" marL="342900" marR="0" rtl="0" algn="l">
              <a:lnSpc>
                <a:spcPct val="100000"/>
              </a:lnSpc>
              <a:spcBef>
                <a:spcPts val="480"/>
              </a:spcBef>
              <a:spcAft>
                <a:spcPts val="0"/>
              </a:spcAft>
              <a:buClr>
                <a:srgbClr val="990000"/>
              </a:buClr>
              <a:buSzPts val="2400"/>
              <a:buFont typeface="Times New Roman"/>
              <a:buChar char="•"/>
            </a:pPr>
            <a:r>
              <a:rPr b="0" i="0" lang="en-US" sz="2400" u="none">
                <a:solidFill>
                  <a:srgbClr val="990000"/>
                </a:solidFill>
                <a:latin typeface="Times New Roman"/>
                <a:ea typeface="Times New Roman"/>
                <a:cs typeface="Times New Roman"/>
                <a:sym typeface="Times New Roman"/>
              </a:rPr>
              <a:t>Step 2</a:t>
            </a:r>
            <a:r>
              <a:rPr b="0" i="0" lang="en-US" sz="2400" u="none">
                <a:solidFill>
                  <a:schemeClr val="dk1"/>
                </a:solidFill>
                <a:latin typeface="Times New Roman"/>
                <a:ea typeface="Times New Roman"/>
                <a:cs typeface="Times New Roman"/>
                <a:sym typeface="Times New Roman"/>
              </a:rPr>
              <a:t>:  Determine the type of sample you will be getting with regards to sample size, knowledge of the standard deviation, etc.</a:t>
            </a:r>
            <a:endParaRPr/>
          </a:p>
          <a:p>
            <a:pPr indent="-342900" lvl="0" marL="342900" marR="0" rtl="0" algn="l">
              <a:lnSpc>
                <a:spcPct val="100000"/>
              </a:lnSpc>
              <a:spcBef>
                <a:spcPts val="480"/>
              </a:spcBef>
              <a:spcAft>
                <a:spcPts val="0"/>
              </a:spcAft>
              <a:buClr>
                <a:srgbClr val="990000"/>
              </a:buClr>
              <a:buSzPts val="2400"/>
              <a:buFont typeface="Times New Roman"/>
              <a:buChar char="•"/>
            </a:pPr>
            <a:r>
              <a:rPr b="0" i="0" lang="en-US" sz="2400" u="none">
                <a:solidFill>
                  <a:srgbClr val="990000"/>
                </a:solidFill>
                <a:latin typeface="Times New Roman"/>
                <a:ea typeface="Times New Roman"/>
                <a:cs typeface="Times New Roman"/>
                <a:sym typeface="Times New Roman"/>
              </a:rPr>
              <a:t>Step 3</a:t>
            </a:r>
            <a:r>
              <a:rPr b="0" i="0" lang="en-US" sz="2400" u="none">
                <a:solidFill>
                  <a:schemeClr val="dk1"/>
                </a:solidFill>
                <a:latin typeface="Times New Roman"/>
                <a:ea typeface="Times New Roman"/>
                <a:cs typeface="Times New Roman"/>
                <a:sym typeface="Times New Roman"/>
              </a:rPr>
              <a:t>:  Specify your level of significance.</a:t>
            </a:r>
            <a:endParaRPr/>
          </a:p>
          <a:p>
            <a:pPr indent="-342900" lvl="0" marL="342900" marR="0" rtl="0" algn="l">
              <a:lnSpc>
                <a:spcPct val="100000"/>
              </a:lnSpc>
              <a:spcBef>
                <a:spcPts val="480"/>
              </a:spcBef>
              <a:spcAft>
                <a:spcPts val="0"/>
              </a:spcAft>
              <a:buClr>
                <a:srgbClr val="990000"/>
              </a:buClr>
              <a:buSzPts val="2400"/>
              <a:buFont typeface="Times New Roman"/>
              <a:buChar char="•"/>
            </a:pPr>
            <a:r>
              <a:rPr b="0" i="0" lang="en-US" sz="2400" u="none">
                <a:solidFill>
                  <a:srgbClr val="990000"/>
                </a:solidFill>
                <a:latin typeface="Times New Roman"/>
                <a:ea typeface="Times New Roman"/>
                <a:cs typeface="Times New Roman"/>
                <a:sym typeface="Times New Roman"/>
              </a:rPr>
              <a:t>Step 4</a:t>
            </a:r>
            <a:r>
              <a:rPr b="0" i="0" lang="en-US" sz="2400" u="none">
                <a:solidFill>
                  <a:schemeClr val="dk1"/>
                </a:solidFill>
                <a:latin typeface="Times New Roman"/>
                <a:ea typeface="Times New Roman"/>
                <a:cs typeface="Times New Roman"/>
                <a:sym typeface="Times New Roman"/>
              </a:rPr>
              <a:t>:  State precisely your decision rule.</a:t>
            </a:r>
            <a:endParaRPr/>
          </a:p>
          <a:p>
            <a:pPr indent="-342900" lvl="0" marL="342900" marR="0" rtl="0" algn="l">
              <a:lnSpc>
                <a:spcPct val="100000"/>
              </a:lnSpc>
              <a:spcBef>
                <a:spcPts val="480"/>
              </a:spcBef>
              <a:spcAft>
                <a:spcPts val="0"/>
              </a:spcAft>
              <a:buClr>
                <a:srgbClr val="990000"/>
              </a:buClr>
              <a:buSzPts val="2400"/>
              <a:buFont typeface="Times New Roman"/>
              <a:buChar char="•"/>
            </a:pPr>
            <a:r>
              <a:rPr b="0" i="0" lang="en-US" sz="2400" u="none">
                <a:solidFill>
                  <a:srgbClr val="990000"/>
                </a:solidFill>
                <a:latin typeface="Times New Roman"/>
                <a:ea typeface="Times New Roman"/>
                <a:cs typeface="Times New Roman"/>
                <a:sym typeface="Times New Roman"/>
              </a:rPr>
              <a:t>Step 5</a:t>
            </a:r>
            <a:r>
              <a:rPr b="0" i="0" lang="en-US" sz="2400" u="none">
                <a:solidFill>
                  <a:schemeClr val="dk1"/>
                </a:solidFill>
                <a:latin typeface="Times New Roman"/>
                <a:ea typeface="Times New Roman"/>
                <a:cs typeface="Times New Roman"/>
                <a:sym typeface="Times New Roman"/>
              </a:rPr>
              <a:t>: Gather your sample data and compute the test statistic.</a:t>
            </a:r>
            <a:endParaRPr/>
          </a:p>
          <a:p>
            <a:pPr indent="-342900" lvl="0" marL="342900" marR="0" rtl="0" algn="l">
              <a:lnSpc>
                <a:spcPct val="100000"/>
              </a:lnSpc>
              <a:spcBef>
                <a:spcPts val="480"/>
              </a:spcBef>
              <a:spcAft>
                <a:spcPts val="0"/>
              </a:spcAft>
              <a:buClr>
                <a:srgbClr val="990000"/>
              </a:buClr>
              <a:buSzPts val="2400"/>
              <a:buFont typeface="Times New Roman"/>
              <a:buChar char="•"/>
            </a:pPr>
            <a:r>
              <a:rPr b="0" i="0" lang="en-US" sz="2400" u="none">
                <a:solidFill>
                  <a:srgbClr val="990000"/>
                </a:solidFill>
                <a:latin typeface="Times New Roman"/>
                <a:ea typeface="Times New Roman"/>
                <a:cs typeface="Times New Roman"/>
                <a:sym typeface="Times New Roman"/>
              </a:rPr>
              <a:t>Step 6</a:t>
            </a:r>
            <a:r>
              <a:rPr b="0" i="0" lang="en-US" sz="2400" u="none">
                <a:solidFill>
                  <a:schemeClr val="dk1"/>
                </a:solidFill>
                <a:latin typeface="Times New Roman"/>
                <a:ea typeface="Times New Roman"/>
                <a:cs typeface="Times New Roman"/>
                <a:sym typeface="Times New Roman"/>
              </a:rPr>
              <a:t>:  Decide and make final conclusions.</a:t>
            </a:r>
            <a:endParaRPr/>
          </a:p>
        </p:txBody>
      </p:sp>
    </p:spTree>
  </p:cSld>
  <p:clrMapOvr>
    <a:masterClrMapping/>
  </p:clrMapOvr>
  <p:transition spd="slow">
    <p:blinds/>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2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228" name="Google Shape;228;p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29" name="Google Shape;229;p24"/>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The p-Value Approach</a:t>
            </a:r>
            <a:endParaRPr/>
          </a:p>
        </p:txBody>
      </p:sp>
      <p:sp>
        <p:nvSpPr>
          <p:cNvPr id="230" name="Google Shape;230;p24"/>
          <p:cNvSpPr txBox="1"/>
          <p:nvPr>
            <p:ph idx="1" type="body"/>
          </p:nvPr>
        </p:nvSpPr>
        <p:spPr>
          <a:xfrm>
            <a:off x="1173162" y="1371600"/>
            <a:ext cx="7437437"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Another approach to making the decision in hypotheses testing is to compute the p-value associated with the observed value of the test statistic.</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By definition, the p-value is the probability of getting the observed value or more extreme values of the test statistic under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our situation, the p-value would then be:</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p-value = P{|Z| </a:t>
            </a:r>
            <a:r>
              <a:rPr b="0" i="0" lang="en-US" sz="2400" u="sng">
                <a:solidFill>
                  <a:schemeClr val="dk1"/>
                </a:solidFill>
                <a:latin typeface="Times New Roman"/>
                <a:ea typeface="Times New Roman"/>
                <a:cs typeface="Times New Roman"/>
                <a:sym typeface="Times New Roman"/>
              </a:rPr>
              <a:t>&gt;</a:t>
            </a:r>
            <a:r>
              <a:rPr b="0" i="0" lang="en-US" sz="2400" u="none">
                <a:solidFill>
                  <a:schemeClr val="dk1"/>
                </a:solidFill>
                <a:latin typeface="Times New Roman"/>
                <a:ea typeface="Times New Roman"/>
                <a:cs typeface="Times New Roman"/>
                <a:sym typeface="Times New Roman"/>
              </a:rPr>
              <a:t> |z</a:t>
            </a:r>
            <a:r>
              <a:rPr b="0" baseline="-25000" i="0" lang="en-US" sz="2400" u="none">
                <a:solidFill>
                  <a:schemeClr val="dk1"/>
                </a:solidFill>
                <a:latin typeface="Times New Roman"/>
                <a:ea typeface="Times New Roman"/>
                <a:cs typeface="Times New Roman"/>
                <a:sym typeface="Times New Roman"/>
              </a:rPr>
              <a:t>c</a:t>
            </a:r>
            <a:r>
              <a:rPr b="0" i="0" lang="en-US" sz="2400" u="none">
                <a:solidFill>
                  <a:schemeClr val="dk1"/>
                </a:solidFill>
                <a:latin typeface="Times New Roman"/>
                <a:ea typeface="Times New Roman"/>
                <a:cs typeface="Times New Roman"/>
                <a:sym typeface="Times New Roman"/>
              </a:rPr>
              <a:t>|} where z</a:t>
            </a:r>
            <a:r>
              <a:rPr b="0" baseline="-25000" i="0" lang="en-US" sz="2400" u="none">
                <a:solidFill>
                  <a:schemeClr val="dk1"/>
                </a:solidFill>
                <a:latin typeface="Times New Roman"/>
                <a:ea typeface="Times New Roman"/>
                <a:cs typeface="Times New Roman"/>
                <a:sym typeface="Times New Roman"/>
              </a:rPr>
              <a:t>c</a:t>
            </a:r>
            <a:r>
              <a:rPr b="0" i="0" lang="en-US" sz="2400" u="none">
                <a:solidFill>
                  <a:schemeClr val="dk1"/>
                </a:solidFill>
                <a:latin typeface="Times New Roman"/>
                <a:ea typeface="Times New Roman"/>
                <a:cs typeface="Times New Roman"/>
                <a:sym typeface="Times New Roman"/>
              </a:rPr>
              <a:t> is the observed value of the test statistic.</a:t>
            </a:r>
            <a:endParaRPr/>
          </a:p>
        </p:txBody>
      </p:sp>
    </p:spTree>
  </p:cSld>
  <p:clrMapOvr>
    <a:masterClrMapping/>
  </p:clrMapOvr>
  <p:transition spd="slow">
    <p:blinds/>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2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236" name="Google Shape;236;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37" name="Google Shape;237;p25"/>
          <p:cNvSpPr txBox="1"/>
          <p:nvPr>
            <p:ph type="title"/>
          </p:nvPr>
        </p:nvSpPr>
        <p:spPr>
          <a:xfrm>
            <a:off x="685800" y="609600"/>
            <a:ext cx="7772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Deciding Based on the p-Value</a:t>
            </a:r>
            <a:endParaRPr/>
          </a:p>
        </p:txBody>
      </p:sp>
      <p:sp>
        <p:nvSpPr>
          <p:cNvPr id="238" name="Google Shape;238;p25"/>
          <p:cNvSpPr txBox="1"/>
          <p:nvPr>
            <p:ph idx="1" type="body"/>
          </p:nvPr>
        </p:nvSpPr>
        <p:spPr>
          <a:xfrm>
            <a:off x="1173162" y="1524000"/>
            <a:ext cx="7361237"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the p-value exceed 0.10, then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is not rejected and we say that the result is not significant.</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the p-value is between 0.10 and 0.05, we usually say that the result is almost significant or tending towards significance.</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the p-value is between 0.05 and 0.01, we reject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and conclude that the result is significant.</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the p-value is less than 0.01 then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is rejected and conclude that the result is highly significant.</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Or, we may compare the p-value with the level of significance: if it is smaller, reject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a:t>
            </a:r>
            <a:endParaRPr/>
          </a:p>
        </p:txBody>
      </p:sp>
    </p:spTree>
  </p:cSld>
  <p:clrMapOvr>
    <a:masterClrMapping/>
  </p:clrMapOvr>
  <p:transition spd="slow">
    <p:blinds/>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2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244" name="Google Shape;244;p2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45" name="Google Shape;245;p26"/>
          <p:cNvSpPr txBox="1"/>
          <p:nvPr/>
        </p:nvSpPr>
        <p:spPr>
          <a:xfrm>
            <a:off x="914400" y="1143000"/>
            <a:ext cx="7788275" cy="22828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400"/>
              <a:buFont typeface="Times New Roman"/>
              <a:buNone/>
            </a:pPr>
            <a:r>
              <a:rPr b="0" i="0" lang="en-US" sz="2400" u="none">
                <a:solidFill>
                  <a:srgbClr val="CC0000"/>
                </a:solidFill>
                <a:latin typeface="Times New Roman"/>
                <a:ea typeface="Times New Roman"/>
                <a:cs typeface="Times New Roman"/>
                <a:sym typeface="Times New Roman"/>
              </a:rPr>
              <a:t>Example 1:</a:t>
            </a:r>
            <a:r>
              <a:rPr b="0" i="0" lang="en-US" sz="2400" u="none">
                <a:solidFill>
                  <a:schemeClr val="dk1"/>
                </a:solidFill>
                <a:latin typeface="Times New Roman"/>
                <a:ea typeface="Times New Roman"/>
                <a:cs typeface="Times New Roman"/>
                <a:sym typeface="Times New Roman"/>
              </a:rPr>
              <a:t> According to the norms for a mechanical aptitude test, persons who are 18 years old should average 73.2 with a standard deviation of 8.6. If 45 randomly selected persons of that age averaged 76.7, test the null hypothesis that the mean is 73.2 against the alternative hypothesis that the mean is greater than 73.2 using a 1% level of significance.</a:t>
            </a:r>
            <a:endParaRPr/>
          </a:p>
        </p:txBody>
      </p:sp>
      <p:sp>
        <p:nvSpPr>
          <p:cNvPr id="246" name="Google Shape;246;p26"/>
          <p:cNvSpPr txBox="1"/>
          <p:nvPr/>
        </p:nvSpPr>
        <p:spPr>
          <a:xfrm>
            <a:off x="914400" y="3810000"/>
            <a:ext cx="7559675" cy="22828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400"/>
              <a:buFont typeface="Times New Roman"/>
              <a:buNone/>
            </a:pPr>
            <a:r>
              <a:rPr b="0" i="0" lang="en-US" sz="2400" u="none">
                <a:solidFill>
                  <a:srgbClr val="CC0000"/>
                </a:solidFill>
                <a:latin typeface="Times New Roman"/>
                <a:ea typeface="Times New Roman"/>
                <a:cs typeface="Times New Roman"/>
                <a:sym typeface="Times New Roman"/>
              </a:rPr>
              <a:t>Example 2:</a:t>
            </a:r>
            <a:r>
              <a:rPr b="0" i="0" lang="en-US" sz="2400" u="none">
                <a:solidFill>
                  <a:schemeClr val="dk1"/>
                </a:solidFill>
                <a:latin typeface="Times New Roman"/>
                <a:ea typeface="Times New Roman"/>
                <a:cs typeface="Times New Roman"/>
                <a:sym typeface="Times New Roman"/>
              </a:rPr>
              <a:t> Five measurements of the tar content of a certain kind of cigarette yielded 14.5, 14.2, 14.4, 14.3, and 14.6 mg per cigarette. The manufacturer claims that the average tar content of their cigarette is 14.0. By assuming normality of the tar content, is the manufacturer’s claim valid in light of the sample data?</a:t>
            </a:r>
            <a:endParaRPr/>
          </a:p>
        </p:txBody>
      </p:sp>
      <p:sp>
        <p:nvSpPr>
          <p:cNvPr id="247" name="Google Shape;247;p26"/>
          <p:cNvSpPr txBox="1"/>
          <p:nvPr/>
        </p:nvSpPr>
        <p:spPr>
          <a:xfrm>
            <a:off x="3124200" y="381000"/>
            <a:ext cx="27289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Illustrative Problems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2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253" name="Google Shape;253;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54" name="Google Shape;254;p27"/>
          <p:cNvSpPr txBox="1"/>
          <p:nvPr/>
        </p:nvSpPr>
        <p:spPr>
          <a:xfrm>
            <a:off x="746125" y="422275"/>
            <a:ext cx="7788275" cy="15525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Times New Roman"/>
              <a:buNone/>
            </a:pPr>
            <a:r>
              <a:rPr b="0" i="0" lang="en-US" sz="2400" u="none">
                <a:solidFill>
                  <a:srgbClr val="CC0000"/>
                </a:solidFill>
                <a:latin typeface="Times New Roman"/>
                <a:ea typeface="Times New Roman"/>
                <a:cs typeface="Times New Roman"/>
                <a:sym typeface="Times New Roman"/>
              </a:rPr>
              <a:t>Example 3: (Two-Sample Problem)</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Two training programs: Method A (straight-teaching machine instruction) and Method B (also involves personal attention by instructor). The following sample data were obtained.</a:t>
            </a:r>
            <a:endParaRPr/>
          </a:p>
        </p:txBody>
      </p:sp>
      <p:sp>
        <p:nvSpPr>
          <p:cNvPr id="255" name="Google Shape;255;p27"/>
          <p:cNvSpPr txBox="1"/>
          <p:nvPr/>
        </p:nvSpPr>
        <p:spPr>
          <a:xfrm>
            <a:off x="822325" y="2022475"/>
            <a:ext cx="643255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Method A: 	71, 75, 65, 69, 73, 66, 68, 71, 74, 68</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Method B: 	72, 77, 84, 78, 69, 70, 77, 73, 65, 75</a:t>
            </a:r>
            <a:endParaRPr/>
          </a:p>
        </p:txBody>
      </p:sp>
      <p:sp>
        <p:nvSpPr>
          <p:cNvPr id="256" name="Google Shape;256;p27"/>
          <p:cNvSpPr txBox="1"/>
          <p:nvPr/>
        </p:nvSpPr>
        <p:spPr>
          <a:xfrm>
            <a:off x="838200" y="3048000"/>
            <a:ext cx="7026275" cy="27368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Summary Statistics for these two samples</a:t>
            </a:r>
            <a:endParaRPr/>
          </a:p>
          <a:p>
            <a:pPr indent="0" lvl="0" marL="0" marR="0" rtl="0" algn="ctr">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Variable N    Mean     Median     TrMean      StDev    SE Mean</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MethodA  10   70.00      70.00      70.00       3.37       1.06</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MethodB  10   74.00      74.00      73.87       5.40       1.71</a:t>
            </a:r>
            <a:endParaRPr/>
          </a:p>
          <a:p>
            <a:pPr indent="0" lvl="0" marL="0" marR="0" rtl="0" algn="l">
              <a:lnSpc>
                <a:spcPct val="100000"/>
              </a:lnSpc>
              <a:spcBef>
                <a:spcPts val="0"/>
              </a:spcBef>
              <a:spcAft>
                <a:spcPts val="0"/>
              </a:spcAft>
              <a:buClr>
                <a:schemeClr val="dk1"/>
              </a:buClr>
              <a:buSzPts val="1400"/>
              <a:buFont typeface="Times New Roman"/>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Variable       Minimum    Maximum         Q1         Q3</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MethodA          65.00      75.00      67.50      73.25</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MethodB          65.00      84.00      69.75      77.25</a:t>
            </a:r>
            <a:endParaRPr/>
          </a:p>
          <a:p>
            <a:pPr indent="0" lvl="0" marL="0" marR="0" rtl="0" algn="l">
              <a:lnSpc>
                <a:spcPct val="100000"/>
              </a:lnSpc>
              <a:spcBef>
                <a:spcPts val="0"/>
              </a:spcBef>
              <a:spcAft>
                <a:spcPts val="0"/>
              </a:spcAft>
              <a:buClr>
                <a:schemeClr val="dk1"/>
              </a:buClr>
              <a:buSzPts val="1400"/>
              <a:buFont typeface="Times New Roman"/>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400" u="none">
              <a:solidFill>
                <a:schemeClr val="dk1"/>
              </a:solidFill>
              <a:latin typeface="Courier New"/>
              <a:ea typeface="Courier New"/>
              <a:cs typeface="Courier New"/>
              <a:sym typeface="Courier New"/>
            </a:endParaRPr>
          </a:p>
        </p:txBody>
      </p:sp>
      <p:sp>
        <p:nvSpPr>
          <p:cNvPr id="257" name="Google Shape;257;p27"/>
          <p:cNvSpPr txBox="1"/>
          <p:nvPr/>
        </p:nvSpPr>
        <p:spPr>
          <a:xfrm>
            <a:off x="898525" y="5527675"/>
            <a:ext cx="76215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Confidence Interval and test that method B is more effective.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2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263" name="Google Shape;263;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64" name="Google Shape;264;p28"/>
          <p:cNvSpPr txBox="1"/>
          <p:nvPr/>
        </p:nvSpPr>
        <p:spPr>
          <a:xfrm>
            <a:off x="838200" y="381000"/>
            <a:ext cx="76279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Here’s the Output from Minitab Using a Two-Sample T-Test</a:t>
            </a:r>
            <a:endParaRPr/>
          </a:p>
        </p:txBody>
      </p:sp>
      <p:sp>
        <p:nvSpPr>
          <p:cNvPr id="265" name="Google Shape;265;p28"/>
          <p:cNvSpPr txBox="1"/>
          <p:nvPr/>
        </p:nvSpPr>
        <p:spPr>
          <a:xfrm>
            <a:off x="898525" y="1077912"/>
            <a:ext cx="7416800" cy="2432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Two Sample T-Test and Confidence Interval</a:t>
            </a:r>
            <a:endParaRPr/>
          </a:p>
          <a:p>
            <a:pPr indent="0" lvl="0" marL="0" marR="0" rtl="0" algn="l">
              <a:lnSpc>
                <a:spcPct val="100000"/>
              </a:lnSpc>
              <a:spcBef>
                <a:spcPts val="0"/>
              </a:spcBef>
              <a:spcAft>
                <a:spcPts val="0"/>
              </a:spcAft>
              <a:buClr>
                <a:schemeClr val="dk1"/>
              </a:buClr>
              <a:buSzPts val="1400"/>
              <a:buFont typeface="Times New Roman"/>
              <a:buNone/>
            </a:pPr>
            <a:r>
              <a:t/>
            </a:r>
            <a:endParaRPr b="1" i="0" sz="1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Two sample T for MethodA vs MethodB</a:t>
            </a:r>
            <a:endParaRPr/>
          </a:p>
          <a:p>
            <a:pPr indent="0" lvl="0" marL="0" marR="0" rtl="0" algn="l">
              <a:lnSpc>
                <a:spcPct val="100000"/>
              </a:lnSpc>
              <a:spcBef>
                <a:spcPts val="0"/>
              </a:spcBef>
              <a:spcAft>
                <a:spcPts val="0"/>
              </a:spcAft>
              <a:buClr>
                <a:schemeClr val="dk1"/>
              </a:buClr>
              <a:buSzPts val="1400"/>
              <a:buFont typeface="Times New Roman"/>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N      Mean     StDev   SE Mean</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MethodA  10     70.00      3.37       1.1</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MethodB  10     74.00      5.40       1.7</a:t>
            </a:r>
            <a:endParaRPr/>
          </a:p>
          <a:p>
            <a:pPr indent="0" lvl="0" marL="0" marR="0" rtl="0" algn="l">
              <a:lnSpc>
                <a:spcPct val="100000"/>
              </a:lnSpc>
              <a:spcBef>
                <a:spcPts val="0"/>
              </a:spcBef>
              <a:spcAft>
                <a:spcPts val="0"/>
              </a:spcAft>
              <a:buClr>
                <a:schemeClr val="dk1"/>
              </a:buClr>
              <a:buSzPts val="1400"/>
              <a:buFont typeface="Times New Roman"/>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95% CI for mu MethodA - mu MethodB: ( -8.2,  0.2)</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T-Test mu MethodA = mu MethodB (vs &lt;): T = -1.99  P = 0.031  DF = 18</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Both use Pooled StDev = 4.50</a:t>
            </a:r>
            <a:endParaRPr/>
          </a:p>
        </p:txBody>
      </p:sp>
      <p:sp>
        <p:nvSpPr>
          <p:cNvPr id="266" name="Google Shape;266;p28"/>
          <p:cNvSpPr txBox="1"/>
          <p:nvPr/>
        </p:nvSpPr>
        <p:spPr>
          <a:xfrm>
            <a:off x="898525" y="3546475"/>
            <a:ext cx="7559675" cy="2530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Times New Roman"/>
              <a:buNone/>
            </a:pPr>
            <a:r>
              <a:rPr b="0" i="0" lang="en-US" sz="2000" u="none">
                <a:solidFill>
                  <a:srgbClr val="CC0000"/>
                </a:solidFill>
                <a:latin typeface="Times New Roman"/>
                <a:ea typeface="Times New Roman"/>
                <a:cs typeface="Times New Roman"/>
                <a:sym typeface="Times New Roman"/>
              </a:rPr>
              <a:t>Example for Inference for Variance:</a:t>
            </a:r>
            <a:r>
              <a:rPr b="0" i="0" lang="en-US" sz="2000" u="none">
                <a:solidFill>
                  <a:schemeClr val="dk1"/>
                </a:solidFill>
                <a:latin typeface="Times New Roman"/>
                <a:ea typeface="Times New Roman"/>
                <a:cs typeface="Times New Roman"/>
                <a:sym typeface="Times New Roman"/>
              </a:rPr>
              <a:t> While performing a strenuous task, the pulse rate of 25 workers  increased on the average by 18.4 beats per minute with a standard deviation of 4.9 beats per minute.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Construct a 95% confidence interval for the population standard deviation of the increase in pulse rate when performing this task.</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 Test the hypothesis that the population standard deviation of the increase in pulse rate is 30 beats per minute, versus the hypothesis that it is less than 30 beats per minute.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2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272" name="Google Shape;272;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73" name="Google Shape;273;p29"/>
          <p:cNvSpPr txBox="1"/>
          <p:nvPr/>
        </p:nvSpPr>
        <p:spPr>
          <a:xfrm>
            <a:off x="2362200" y="304800"/>
            <a:ext cx="49879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Inference for the Population Proportion</a:t>
            </a:r>
            <a:endParaRPr/>
          </a:p>
        </p:txBody>
      </p:sp>
      <p:sp>
        <p:nvSpPr>
          <p:cNvPr id="274" name="Google Shape;274;p29"/>
          <p:cNvSpPr txBox="1"/>
          <p:nvPr/>
        </p:nvSpPr>
        <p:spPr>
          <a:xfrm>
            <a:off x="669925" y="852487"/>
            <a:ext cx="8245475" cy="2835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Times New Roman"/>
              <a:buNone/>
            </a:pPr>
            <a:r>
              <a:rPr b="0" i="0" lang="en-US" sz="2000" u="none">
                <a:solidFill>
                  <a:srgbClr val="CC0000"/>
                </a:solidFill>
                <a:latin typeface="Times New Roman"/>
                <a:ea typeface="Times New Roman"/>
                <a:cs typeface="Times New Roman"/>
                <a:sym typeface="Times New Roman"/>
              </a:rPr>
              <a:t>Example 1</a:t>
            </a:r>
            <a:r>
              <a:rPr b="0" i="0" lang="en-US" sz="2000" u="none">
                <a:solidFill>
                  <a:schemeClr val="dk1"/>
                </a:solidFill>
                <a:latin typeface="Times New Roman"/>
                <a:ea typeface="Times New Roman"/>
                <a:cs typeface="Times New Roman"/>
                <a:sym typeface="Times New Roman"/>
              </a:rPr>
              <a:t>: In a random sample of 200 claims filed against an insurance company writing collision insurance on cars, 84 exceeded $1200. </a:t>
            </a:r>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Construct a 95% confidence interval for the population proportion (p) of claims that exceeds $1200 in value.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 Based on the given data, test the null hypothesis that p </a:t>
            </a:r>
            <a:r>
              <a:rPr b="0" i="0" lang="en-US" sz="2000" u="sng">
                <a:solidFill>
                  <a:schemeClr val="dk1"/>
                </a:solidFill>
                <a:latin typeface="Times New Roman"/>
                <a:ea typeface="Times New Roman"/>
                <a:cs typeface="Times New Roman"/>
                <a:sym typeface="Times New Roman"/>
              </a:rPr>
              <a:t>&lt;</a:t>
            </a:r>
            <a:r>
              <a:rPr b="0" i="0" lang="en-US" sz="2000" u="none">
                <a:solidFill>
                  <a:schemeClr val="dk1"/>
                </a:solidFill>
                <a:latin typeface="Times New Roman"/>
                <a:ea typeface="Times New Roman"/>
                <a:cs typeface="Times New Roman"/>
                <a:sym typeface="Times New Roman"/>
              </a:rPr>
              <a:t> 0.40 versus the alternative that p &gt; 0.40. Use a 5% level of significance.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 If we desire a 95% confidence interval for p with margin of error at most equal to 0.03, how many claims (what sample size) should we examine?</a:t>
            </a:r>
            <a:endParaRPr/>
          </a:p>
        </p:txBody>
      </p:sp>
      <p:sp>
        <p:nvSpPr>
          <p:cNvPr id="275" name="Google Shape;275;p29"/>
          <p:cNvSpPr txBox="1"/>
          <p:nvPr/>
        </p:nvSpPr>
        <p:spPr>
          <a:xfrm>
            <a:off x="685800" y="4114800"/>
            <a:ext cx="7940675" cy="1920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Times New Roman"/>
              <a:buNone/>
            </a:pPr>
            <a:r>
              <a:rPr b="0" i="0" lang="en-US" sz="2000" u="none">
                <a:solidFill>
                  <a:srgbClr val="CC0000"/>
                </a:solidFill>
                <a:latin typeface="Times New Roman"/>
                <a:ea typeface="Times New Roman"/>
                <a:cs typeface="Times New Roman"/>
                <a:sym typeface="Times New Roman"/>
              </a:rPr>
              <a:t>Example 2</a:t>
            </a:r>
            <a:r>
              <a:rPr b="0" i="0" lang="en-US" sz="2000" u="none">
                <a:solidFill>
                  <a:schemeClr val="dk1"/>
                </a:solidFill>
                <a:latin typeface="Times New Roman"/>
                <a:ea typeface="Times New Roman"/>
                <a:cs typeface="Times New Roman"/>
                <a:sym typeface="Times New Roman"/>
              </a:rPr>
              <a:t>: Effect of ionizing radiation in preserving horticultural products.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Data: For 180 irradiated garlic bulbs, 153 turned out to be still marketable after 240 days; while for  180 untreated bulbs, only 119 were still marketable after the same period of time. Could we conclude that ionizing radiation improves over no radiation in terms of preserving this type of garlic bulbs? Use a 5% level of significance.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57" name="Google Shape;57;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8" name="Google Shape;58;p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The problem of hypotheses testing</a:t>
            </a:r>
            <a:endParaRPr/>
          </a:p>
        </p:txBody>
      </p:sp>
      <p:sp>
        <p:nvSpPr>
          <p:cNvPr id="59" name="Google Shape;59;p3"/>
          <p:cNvSpPr txBox="1"/>
          <p:nvPr>
            <p:ph idx="1" type="body"/>
          </p:nvPr>
        </p:nvSpPr>
        <p:spPr>
          <a:xfrm>
            <a:off x="1173162" y="1524000"/>
            <a:ext cx="7361237"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Times New Roman"/>
              <a:buChar char="•"/>
            </a:pPr>
            <a:r>
              <a:rPr b="0" i="0" lang="en-US" sz="2400" u="none" cap="none" strike="noStrike">
                <a:solidFill>
                  <a:schemeClr val="accent2"/>
                </a:solidFill>
                <a:latin typeface="Times New Roman"/>
                <a:ea typeface="Times New Roman"/>
                <a:cs typeface="Times New Roman"/>
                <a:sym typeface="Times New Roman"/>
              </a:rPr>
              <a:t>Statement of the Problem</a:t>
            </a:r>
            <a:r>
              <a:rPr b="0" i="0" lang="en-US" sz="24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Given a population (equivalently a distribution) with a parameter of interest, θ, (which could be the mean, variance, standard deviation, proportion, etc.), we would like </a:t>
            </a:r>
            <a:r>
              <a:rPr b="0" i="0" lang="en-US" sz="2400" u="none" cap="none" strike="noStrike">
                <a:solidFill>
                  <a:schemeClr val="accent2"/>
                </a:solidFill>
                <a:latin typeface="Times New Roman"/>
                <a:ea typeface="Times New Roman"/>
                <a:cs typeface="Times New Roman"/>
                <a:sym typeface="Times New Roman"/>
              </a:rPr>
              <a:t>to decide/choose between two complementary statements concerning θ</a:t>
            </a:r>
            <a:r>
              <a:rPr b="0" i="0" lang="en-US" sz="2400" u="none" cap="none" strike="noStrike">
                <a:solidFill>
                  <a:schemeClr val="dk1"/>
                </a:solidFill>
                <a:latin typeface="Times New Roman"/>
                <a:ea typeface="Times New Roman"/>
                <a:cs typeface="Times New Roman"/>
                <a:sym typeface="Times New Roman"/>
              </a:rPr>
              <a:t>.  These statements are called </a:t>
            </a:r>
            <a:r>
              <a:rPr b="0" i="0" lang="en-US" sz="2400" u="none" cap="none" strike="noStrike">
                <a:solidFill>
                  <a:schemeClr val="accent2"/>
                </a:solidFill>
                <a:latin typeface="Times New Roman"/>
                <a:ea typeface="Times New Roman"/>
                <a:cs typeface="Times New Roman"/>
                <a:sym typeface="Times New Roman"/>
              </a:rPr>
              <a:t>statistical hypotheses</a:t>
            </a:r>
            <a:r>
              <a:rPr b="0" i="0" lang="en-US" sz="24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The choice or decision between these hypotheses is to be </a:t>
            </a:r>
            <a:r>
              <a:rPr b="0" i="0" lang="en-US" sz="2400" u="none" cap="none" strike="noStrike">
                <a:solidFill>
                  <a:schemeClr val="accent2"/>
                </a:solidFill>
                <a:latin typeface="Times New Roman"/>
                <a:ea typeface="Times New Roman"/>
                <a:cs typeface="Times New Roman"/>
                <a:sym typeface="Times New Roman"/>
              </a:rPr>
              <a:t>based on a sample data</a:t>
            </a:r>
            <a:r>
              <a:rPr b="0" i="0" lang="en-US" sz="2400" u="none" cap="none" strike="noStrike">
                <a:solidFill>
                  <a:schemeClr val="dk1"/>
                </a:solidFill>
                <a:latin typeface="Times New Roman"/>
                <a:ea typeface="Times New Roman"/>
                <a:cs typeface="Times New Roman"/>
                <a:sym typeface="Times New Roman"/>
              </a:rPr>
              <a:t> taken from the population of interest.</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The ideal goal is to be able to choose the hypothesis that is true in reality based on the sample data.</a:t>
            </a:r>
            <a:endParaRPr/>
          </a:p>
        </p:txBody>
      </p:sp>
    </p:spTree>
  </p:cSld>
  <p:clrMapOvr>
    <a:masterClrMapping/>
  </p:clrMapOvr>
  <p:transition spd="slow">
    <p:blinds/>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65" name="Google Shape;65;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6" name="Google Shape;66;p4"/>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0" i="0" lang="en-US" sz="3200" u="none">
                <a:solidFill>
                  <a:schemeClr val="dk2"/>
                </a:solidFill>
                <a:latin typeface="Times New Roman"/>
                <a:ea typeface="Times New Roman"/>
                <a:cs typeface="Times New Roman"/>
                <a:sym typeface="Times New Roman"/>
              </a:rPr>
              <a:t>Situations where Hypotheses Testing is Relevant</a:t>
            </a:r>
            <a:endParaRPr/>
          </a:p>
        </p:txBody>
      </p:sp>
      <p:sp>
        <p:nvSpPr>
          <p:cNvPr id="67" name="Google Shape;67;p4"/>
          <p:cNvSpPr txBox="1"/>
          <p:nvPr>
            <p:ph idx="1" type="body"/>
          </p:nvPr>
        </p:nvSpPr>
        <p:spPr>
          <a:xfrm>
            <a:off x="1173162" y="1676400"/>
            <a:ext cx="7437437"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400"/>
              <a:buFont typeface="Times New Roman"/>
              <a:buChar char="•"/>
            </a:pPr>
            <a:r>
              <a:rPr b="0" i="0" lang="en-US" sz="2400" u="none" cap="none" strike="noStrike">
                <a:solidFill>
                  <a:schemeClr val="dk2"/>
                </a:solidFill>
                <a:latin typeface="Times New Roman"/>
                <a:ea typeface="Times New Roman"/>
                <a:cs typeface="Times New Roman"/>
                <a:sym typeface="Times New Roman"/>
              </a:rPr>
              <a:t>Example</a:t>
            </a:r>
            <a:r>
              <a:rPr b="0" i="0" lang="en-US" sz="2400" u="none" cap="none" strike="noStrike">
                <a:solidFill>
                  <a:schemeClr val="dk1"/>
                </a:solidFill>
                <a:latin typeface="Times New Roman"/>
                <a:ea typeface="Times New Roman"/>
                <a:cs typeface="Times New Roman"/>
                <a:sym typeface="Times New Roman"/>
              </a:rPr>
              <a:t>: A quality engineer would like to determine whether the production process he is charged of monitoring is still producing products whose mean response value is supposed to be </a:t>
            </a:r>
            <a:r>
              <a:rPr b="0" i="0" lang="en-US" sz="2400" u="none" cap="none" strike="noStrike">
                <a:solidFill>
                  <a:schemeClr val="dk1"/>
                </a:solidFill>
                <a:latin typeface="Noto Sans Symbols"/>
                <a:ea typeface="Noto Sans Symbols"/>
                <a:cs typeface="Noto Sans Symbols"/>
                <a:sym typeface="Noto Sans Symbols"/>
              </a:rPr>
              <a:t>μ</a:t>
            </a:r>
            <a:r>
              <a:rPr b="0" baseline="-25000" i="0" lang="en-US" sz="2400" u="none" cap="none" strike="noStrike">
                <a:solidFill>
                  <a:schemeClr val="dk1"/>
                </a:solidFill>
                <a:latin typeface="Times New Roman"/>
                <a:ea typeface="Times New Roman"/>
                <a:cs typeface="Times New Roman"/>
                <a:sym typeface="Times New Roman"/>
              </a:rPr>
              <a:t>0</a:t>
            </a:r>
            <a:r>
              <a:rPr b="0" i="0" lang="en-US" sz="2400" u="none" cap="none" strike="noStrike">
                <a:solidFill>
                  <a:schemeClr val="dk1"/>
                </a:solidFill>
                <a:latin typeface="Times New Roman"/>
                <a:ea typeface="Times New Roman"/>
                <a:cs typeface="Times New Roman"/>
                <a:sym typeface="Times New Roman"/>
              </a:rPr>
              <a:t> (process is in-control), or whether it is producing products whose mean response value is now different from the required value of </a:t>
            </a:r>
            <a:r>
              <a:rPr b="0" i="0" lang="en-US" sz="2400" u="none" cap="none" strike="noStrike">
                <a:solidFill>
                  <a:schemeClr val="dk1"/>
                </a:solidFill>
                <a:latin typeface="Noto Sans Symbols"/>
                <a:ea typeface="Noto Sans Symbols"/>
                <a:cs typeface="Noto Sans Symbols"/>
                <a:sym typeface="Noto Sans Symbols"/>
              </a:rPr>
              <a:t>μ</a:t>
            </a:r>
            <a:r>
              <a:rPr b="0" baseline="-25000" i="0" lang="en-US" sz="2400" u="none" cap="none" strike="noStrike">
                <a:solidFill>
                  <a:schemeClr val="dk1"/>
                </a:solidFill>
                <a:latin typeface="Times New Roman"/>
                <a:ea typeface="Times New Roman"/>
                <a:cs typeface="Times New Roman"/>
                <a:sym typeface="Times New Roman"/>
              </a:rPr>
              <a:t>0</a:t>
            </a:r>
            <a:r>
              <a:rPr b="0" i="0" lang="en-US" sz="2400" u="none" cap="none" strike="noStrike">
                <a:solidFill>
                  <a:schemeClr val="dk1"/>
                </a:solidFill>
                <a:latin typeface="Times New Roman"/>
                <a:ea typeface="Times New Roman"/>
                <a:cs typeface="Times New Roman"/>
                <a:sym typeface="Times New Roman"/>
              </a:rPr>
              <a:t> (process is out-of-control).</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accent2"/>
              </a:buClr>
              <a:buSzPts val="2400"/>
              <a:buFont typeface="Times New Roman"/>
              <a:buChar char="•"/>
            </a:pPr>
            <a:r>
              <a:rPr b="0" i="0" lang="en-US" sz="2400" u="none" cap="none" strike="noStrike">
                <a:solidFill>
                  <a:schemeClr val="accent2"/>
                </a:solidFill>
                <a:latin typeface="Times New Roman"/>
                <a:ea typeface="Times New Roman"/>
                <a:cs typeface="Times New Roman"/>
                <a:sym typeface="Times New Roman"/>
              </a:rPr>
              <a:t>Statement 1 (Null):</a:t>
            </a:r>
            <a:r>
              <a:rPr b="0" i="0" lang="en-US" sz="2400" u="none" cap="none" strike="noStrike">
                <a:solidFill>
                  <a:schemeClr val="dk1"/>
                </a:solidFill>
                <a:latin typeface="Times New Roman"/>
                <a:ea typeface="Times New Roman"/>
                <a:cs typeface="Times New Roman"/>
                <a:sym typeface="Times New Roman"/>
              </a:rPr>
              <a:t> μ = μ</a:t>
            </a:r>
            <a:r>
              <a:rPr b="0" baseline="-25000" i="0" lang="en-US" sz="2400" u="none" cap="none" strike="noStrike">
                <a:solidFill>
                  <a:schemeClr val="dk1"/>
                </a:solidFill>
                <a:latin typeface="Times New Roman"/>
                <a:ea typeface="Times New Roman"/>
                <a:cs typeface="Times New Roman"/>
                <a:sym typeface="Times New Roman"/>
              </a:rPr>
              <a:t>0</a:t>
            </a:r>
            <a:r>
              <a:rPr b="0" i="0" lang="en-US" sz="2400" u="none" cap="none" strike="noStrike">
                <a:solidFill>
                  <a:schemeClr val="dk1"/>
                </a:solidFill>
                <a:latin typeface="Times New Roman"/>
                <a:ea typeface="Times New Roman"/>
                <a:cs typeface="Times New Roman"/>
                <a:sym typeface="Times New Roman"/>
              </a:rPr>
              <a:t> (process in-control)</a:t>
            </a:r>
            <a:endParaRPr/>
          </a:p>
          <a:p>
            <a:pPr indent="-342900" lvl="0" marL="342900" marR="0" rtl="0" algn="l">
              <a:lnSpc>
                <a:spcPct val="100000"/>
              </a:lnSpc>
              <a:spcBef>
                <a:spcPts val="480"/>
              </a:spcBef>
              <a:spcAft>
                <a:spcPts val="0"/>
              </a:spcAft>
              <a:buClr>
                <a:schemeClr val="accent2"/>
              </a:buClr>
              <a:buSzPts val="2400"/>
              <a:buFont typeface="Times New Roman"/>
              <a:buChar char="•"/>
            </a:pPr>
            <a:r>
              <a:rPr b="0" i="0" lang="en-US" sz="2400" u="none" cap="none" strike="noStrike">
                <a:solidFill>
                  <a:schemeClr val="accent2"/>
                </a:solidFill>
                <a:latin typeface="Times New Roman"/>
                <a:ea typeface="Times New Roman"/>
                <a:cs typeface="Times New Roman"/>
                <a:sym typeface="Times New Roman"/>
              </a:rPr>
              <a:t>Statement 2 (Alternative):</a:t>
            </a:r>
            <a:r>
              <a:rPr b="0" i="0" lang="en-US" sz="2400" u="none" cap="none" strike="noStrike">
                <a:solidFill>
                  <a:schemeClr val="dk1"/>
                </a:solidFill>
                <a:latin typeface="Times New Roman"/>
                <a:ea typeface="Times New Roman"/>
                <a:cs typeface="Times New Roman"/>
                <a:sym typeface="Times New Roman"/>
              </a:rPr>
              <a:t> μ ≠ μ</a:t>
            </a:r>
            <a:r>
              <a:rPr b="0" baseline="-25000" i="0" lang="en-US" sz="2400" u="none" cap="none" strike="noStrike">
                <a:solidFill>
                  <a:schemeClr val="dk1"/>
                </a:solidFill>
                <a:latin typeface="Times New Roman"/>
                <a:ea typeface="Times New Roman"/>
                <a:cs typeface="Times New Roman"/>
                <a:sym typeface="Times New Roman"/>
              </a:rPr>
              <a:t>0</a:t>
            </a:r>
            <a:r>
              <a:rPr b="0" i="0" lang="en-US" sz="2400" u="none" cap="none" strike="noStrike">
                <a:solidFill>
                  <a:schemeClr val="dk1"/>
                </a:solidFill>
                <a:latin typeface="Times New Roman"/>
                <a:ea typeface="Times New Roman"/>
                <a:cs typeface="Times New Roman"/>
                <a:sym typeface="Times New Roman"/>
              </a:rPr>
              <a:t> (process out-of-control)</a:t>
            </a:r>
            <a:endParaRPr/>
          </a:p>
        </p:txBody>
      </p:sp>
    </p:spTree>
  </p:cSld>
  <p:clrMapOvr>
    <a:masterClrMapping/>
  </p:clrMapOvr>
  <p:transition spd="slow">
    <p:blinds/>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73" name="Google Shape;73;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4" name="Google Shape;74;p5"/>
          <p:cNvSpPr txBox="1"/>
          <p:nvPr>
            <p:ph type="title"/>
          </p:nvPr>
        </p:nvSpPr>
        <p:spPr>
          <a:xfrm>
            <a:off x="685800" y="609600"/>
            <a:ext cx="7772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0" i="0" lang="en-US" sz="3200" u="none">
                <a:solidFill>
                  <a:schemeClr val="dk2"/>
                </a:solidFill>
                <a:latin typeface="Times New Roman"/>
                <a:ea typeface="Times New Roman"/>
                <a:cs typeface="Times New Roman"/>
                <a:sym typeface="Times New Roman"/>
              </a:rPr>
              <a:t>Some Situations …</a:t>
            </a:r>
            <a:endParaRPr/>
          </a:p>
        </p:txBody>
      </p:sp>
      <p:sp>
        <p:nvSpPr>
          <p:cNvPr id="75" name="Google Shape;75;p5"/>
          <p:cNvSpPr txBox="1"/>
          <p:nvPr>
            <p:ph idx="1" type="body"/>
          </p:nvPr>
        </p:nvSpPr>
        <p:spPr>
          <a:xfrm>
            <a:off x="1173162" y="1371600"/>
            <a:ext cx="7208837"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Times New Roman"/>
              <a:buChar char="•"/>
            </a:pPr>
            <a:r>
              <a:rPr b="0" i="0" lang="en-US" sz="2400" u="none" cap="none" strike="noStrike">
                <a:solidFill>
                  <a:schemeClr val="accent2"/>
                </a:solidFill>
                <a:latin typeface="Times New Roman"/>
                <a:ea typeface="Times New Roman"/>
                <a:cs typeface="Times New Roman"/>
                <a:sym typeface="Times New Roman"/>
              </a:rPr>
              <a:t>Example</a:t>
            </a:r>
            <a:r>
              <a:rPr b="0" i="0" lang="en-US" sz="2400" u="none" cap="none" strike="noStrike">
                <a:solidFill>
                  <a:schemeClr val="dk1"/>
                </a:solidFill>
                <a:latin typeface="Times New Roman"/>
                <a:ea typeface="Times New Roman"/>
                <a:cs typeface="Times New Roman"/>
                <a:sym typeface="Times New Roman"/>
              </a:rPr>
              <a:t>: An engineer would like to decide which of two computer chip manufacturers (say, Intel and Motorola) is more reliable in producing computer chips.  If we denote by p</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 the proportion of defective chips for Intel, and p</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the proportion of defective chips for Motorola, then the goal is to decide between the following competing statements:</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Statement 1 (Null): p</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 </a:t>
            </a:r>
            <a:r>
              <a:rPr b="0" i="0" lang="en-US" sz="2400" u="sng" cap="none" strike="noStrike">
                <a:solidFill>
                  <a:schemeClr val="dk1"/>
                </a:solidFill>
                <a:latin typeface="Times New Roman"/>
                <a:ea typeface="Times New Roman"/>
                <a:cs typeface="Times New Roman"/>
                <a:sym typeface="Times New Roman"/>
              </a:rPr>
              <a:t>&lt;</a:t>
            </a:r>
            <a:r>
              <a:rPr b="0" i="0" lang="en-US" sz="2400" u="none" cap="none" strike="noStrike">
                <a:solidFill>
                  <a:schemeClr val="dk1"/>
                </a:solidFill>
                <a:latin typeface="Times New Roman"/>
                <a:ea typeface="Times New Roman"/>
                <a:cs typeface="Times New Roman"/>
                <a:sym typeface="Times New Roman"/>
              </a:rPr>
              <a:t> p</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(Intel is more reliable);</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Statement 2 (Alternative): p</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 &gt; p</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(Motorola is more reliable).</a:t>
            </a:r>
            <a:endParaRPr/>
          </a:p>
        </p:txBody>
      </p:sp>
    </p:spTree>
  </p:cSld>
  <p:clrMapOvr>
    <a:masterClrMapping/>
  </p:clrMapOvr>
  <p:transition spd="slow">
    <p:blinds/>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81" name="Google Shape;81;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2" name="Google Shape;82;p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Elements and Logic of Statistical Hypotheses Testing</a:t>
            </a:r>
            <a:endParaRPr/>
          </a:p>
        </p:txBody>
      </p:sp>
      <p:sp>
        <p:nvSpPr>
          <p:cNvPr id="83" name="Google Shape;83;p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Consider a population or distribution whose mean is μ. To introduce the elements and discuss the logic of hypotheses testing, we consider the problem of deciding whether μ = μ</a:t>
            </a:r>
            <a:r>
              <a:rPr b="0" baseline="-25000" i="0" lang="en-US" sz="2400" u="none" cap="none" strike="noStrike">
                <a:solidFill>
                  <a:schemeClr val="dk1"/>
                </a:solidFill>
                <a:latin typeface="Times New Roman"/>
                <a:ea typeface="Times New Roman"/>
                <a:cs typeface="Times New Roman"/>
                <a:sym typeface="Times New Roman"/>
              </a:rPr>
              <a:t>0</a:t>
            </a:r>
            <a:r>
              <a:rPr b="0" i="0" lang="en-US" sz="2400" u="none" cap="none" strike="noStrike">
                <a:solidFill>
                  <a:schemeClr val="dk1"/>
                </a:solidFill>
                <a:latin typeface="Times New Roman"/>
                <a:ea typeface="Times New Roman"/>
                <a:cs typeface="Times New Roman"/>
                <a:sym typeface="Times New Roman"/>
              </a:rPr>
              <a:t>, where μ</a:t>
            </a:r>
            <a:r>
              <a:rPr b="0" baseline="-25000" i="0" lang="en-US" sz="2400" u="none" cap="none" strike="noStrike">
                <a:solidFill>
                  <a:schemeClr val="dk1"/>
                </a:solidFill>
                <a:latin typeface="Times New Roman"/>
                <a:ea typeface="Times New Roman"/>
                <a:cs typeface="Times New Roman"/>
                <a:sym typeface="Times New Roman"/>
              </a:rPr>
              <a:t>0</a:t>
            </a:r>
            <a:r>
              <a:rPr b="0" i="0" lang="en-US" sz="2400" u="none" cap="none" strike="noStrike">
                <a:solidFill>
                  <a:schemeClr val="dk1"/>
                </a:solidFill>
                <a:latin typeface="Times New Roman"/>
                <a:ea typeface="Times New Roman"/>
                <a:cs typeface="Times New Roman"/>
                <a:sym typeface="Times New Roman"/>
              </a:rPr>
              <a:t> is a pre-specified value, or μ ≠ μ</a:t>
            </a:r>
            <a:r>
              <a:rPr b="0" baseline="-25000" i="0" lang="en-US" sz="2400" u="none" cap="none" strike="noStrike">
                <a:solidFill>
                  <a:schemeClr val="dk1"/>
                </a:solidFill>
                <a:latin typeface="Times New Roman"/>
                <a:ea typeface="Times New Roman"/>
                <a:cs typeface="Times New Roman"/>
                <a:sym typeface="Times New Roman"/>
              </a:rPr>
              <a:t>0</a:t>
            </a:r>
            <a:r>
              <a:rPr b="0" i="0" lang="en-US" sz="2400" u="none" cap="none" strike="noStrike">
                <a:solidFill>
                  <a:schemeClr val="dk1"/>
                </a:solidFill>
                <a:latin typeface="Times New Roman"/>
                <a:ea typeface="Times New Roman"/>
                <a:cs typeface="Times New Roman"/>
                <a:sym typeface="Times New Roman"/>
              </a:rPr>
              <a:t>. </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The </a:t>
            </a:r>
            <a:r>
              <a:rPr b="0" i="0" lang="en-US" sz="2400" u="none" cap="none" strike="noStrike">
                <a:solidFill>
                  <a:schemeClr val="accent2"/>
                </a:solidFill>
                <a:latin typeface="Times New Roman"/>
                <a:ea typeface="Times New Roman"/>
                <a:cs typeface="Times New Roman"/>
                <a:sym typeface="Times New Roman"/>
              </a:rPr>
              <a:t>first step</a:t>
            </a:r>
            <a:r>
              <a:rPr b="0" i="0" lang="en-US" sz="2400" u="none" cap="none" strike="noStrike">
                <a:solidFill>
                  <a:schemeClr val="dk1"/>
                </a:solidFill>
                <a:latin typeface="Times New Roman"/>
                <a:ea typeface="Times New Roman"/>
                <a:cs typeface="Times New Roman"/>
                <a:sym typeface="Times New Roman"/>
              </a:rPr>
              <a:t> in hypotheses testing, which should be done before you gather your sample data, is to set up your statistical hypotheses, which are the </a:t>
            </a:r>
            <a:r>
              <a:rPr b="0" i="0" lang="en-US" sz="2400" u="none" cap="none" strike="noStrike">
                <a:solidFill>
                  <a:schemeClr val="accent2"/>
                </a:solidFill>
                <a:latin typeface="Times New Roman"/>
                <a:ea typeface="Times New Roman"/>
                <a:cs typeface="Times New Roman"/>
                <a:sym typeface="Times New Roman"/>
              </a:rPr>
              <a:t>null hypothesis</a:t>
            </a:r>
            <a:r>
              <a:rPr b="0" i="0" lang="en-US" sz="2400" u="none" cap="none" strike="noStrike">
                <a:solidFill>
                  <a:schemeClr val="dk1"/>
                </a:solidFill>
                <a:latin typeface="Times New Roman"/>
                <a:ea typeface="Times New Roman"/>
                <a:cs typeface="Times New Roman"/>
                <a:sym typeface="Times New Roman"/>
              </a:rPr>
              <a:t> (H</a:t>
            </a:r>
            <a:r>
              <a:rPr b="0" baseline="-25000" i="0" lang="en-US" sz="2400" u="none" cap="none" strike="noStrike">
                <a:solidFill>
                  <a:schemeClr val="dk1"/>
                </a:solidFill>
                <a:latin typeface="Times New Roman"/>
                <a:ea typeface="Times New Roman"/>
                <a:cs typeface="Times New Roman"/>
                <a:sym typeface="Times New Roman"/>
              </a:rPr>
              <a:t>0</a:t>
            </a:r>
            <a:r>
              <a:rPr b="0" i="0" lang="en-US" sz="2400" u="none" cap="none" strike="noStrike">
                <a:solidFill>
                  <a:schemeClr val="dk1"/>
                </a:solidFill>
                <a:latin typeface="Times New Roman"/>
                <a:ea typeface="Times New Roman"/>
                <a:cs typeface="Times New Roman"/>
                <a:sym typeface="Times New Roman"/>
              </a:rPr>
              <a:t>) and the </a:t>
            </a:r>
            <a:r>
              <a:rPr b="0" i="0" lang="en-US" sz="2400" u="none" cap="none" strike="noStrike">
                <a:solidFill>
                  <a:schemeClr val="accent2"/>
                </a:solidFill>
                <a:latin typeface="Times New Roman"/>
                <a:ea typeface="Times New Roman"/>
                <a:cs typeface="Times New Roman"/>
                <a:sym typeface="Times New Roman"/>
              </a:rPr>
              <a:t>alternative hypothesis</a:t>
            </a:r>
            <a:r>
              <a:rPr b="0" i="0" lang="en-US" sz="2400" u="none" cap="none" strike="noStrike">
                <a:solidFill>
                  <a:schemeClr val="dk1"/>
                </a:solidFill>
                <a:latin typeface="Times New Roman"/>
                <a:ea typeface="Times New Roman"/>
                <a:cs typeface="Times New Roman"/>
                <a:sym typeface="Times New Roman"/>
              </a:rPr>
              <a:t> (H</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transition spd="slow">
    <p:blinds/>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89" name="Google Shape;89;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90" name="Google Shape;90;p7"/>
          <p:cNvSpPr txBox="1"/>
          <p:nvPr>
            <p:ph type="title"/>
          </p:nvPr>
        </p:nvSpPr>
        <p:spPr>
          <a:xfrm>
            <a:off x="685800" y="609600"/>
            <a:ext cx="77724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0" i="0" lang="en-US" sz="3200" u="none">
                <a:solidFill>
                  <a:schemeClr val="dk2"/>
                </a:solidFill>
                <a:latin typeface="Times New Roman"/>
                <a:ea typeface="Times New Roman"/>
                <a:cs typeface="Times New Roman"/>
                <a:sym typeface="Times New Roman"/>
              </a:rPr>
              <a:t>The Statistical Hypotheses</a:t>
            </a:r>
            <a:endParaRPr/>
          </a:p>
        </p:txBody>
      </p:sp>
      <p:sp>
        <p:nvSpPr>
          <p:cNvPr id="91" name="Google Shape;91;p7"/>
          <p:cNvSpPr txBox="1"/>
          <p:nvPr>
            <p:ph idx="1" type="body"/>
          </p:nvPr>
        </p:nvSpPr>
        <p:spPr>
          <a:xfrm>
            <a:off x="1143000" y="1219200"/>
            <a:ext cx="7391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The null hypothesis, H</a:t>
            </a:r>
            <a:r>
              <a:rPr b="0" baseline="-25000" i="0" lang="en-US" sz="2400" u="none" cap="none" strike="noStrike">
                <a:solidFill>
                  <a:schemeClr val="dk1"/>
                </a:solidFill>
                <a:latin typeface="Times New Roman"/>
                <a:ea typeface="Times New Roman"/>
                <a:cs typeface="Times New Roman"/>
                <a:sym typeface="Times New Roman"/>
              </a:rPr>
              <a:t>0</a:t>
            </a:r>
            <a:r>
              <a:rPr b="0" i="0" lang="en-US" sz="2400" u="none" cap="none" strike="noStrike">
                <a:solidFill>
                  <a:schemeClr val="dk1"/>
                </a:solidFill>
                <a:latin typeface="Times New Roman"/>
                <a:ea typeface="Times New Roman"/>
                <a:cs typeface="Times New Roman"/>
                <a:sym typeface="Times New Roman"/>
              </a:rPr>
              <a:t>, is usually the hypothesis that corresponds to the </a:t>
            </a:r>
            <a:r>
              <a:rPr b="0" i="0" lang="en-US" sz="2400" u="none" cap="none" strike="noStrike">
                <a:solidFill>
                  <a:schemeClr val="accent2"/>
                </a:solidFill>
                <a:latin typeface="Times New Roman"/>
                <a:ea typeface="Times New Roman"/>
                <a:cs typeface="Times New Roman"/>
                <a:sym typeface="Times New Roman"/>
              </a:rPr>
              <a:t>status quo</a:t>
            </a:r>
            <a:r>
              <a:rPr b="0" i="0" lang="en-US" sz="2400" u="none" cap="none" strike="noStrike">
                <a:solidFill>
                  <a:schemeClr val="dk1"/>
                </a:solidFill>
                <a:latin typeface="Times New Roman"/>
                <a:ea typeface="Times New Roman"/>
                <a:cs typeface="Times New Roman"/>
                <a:sym typeface="Times New Roman"/>
              </a:rPr>
              <a:t>, the </a:t>
            </a:r>
            <a:r>
              <a:rPr b="0" i="0" lang="en-US" sz="2400" u="none" cap="none" strike="noStrike">
                <a:solidFill>
                  <a:schemeClr val="accent2"/>
                </a:solidFill>
                <a:latin typeface="Times New Roman"/>
                <a:ea typeface="Times New Roman"/>
                <a:cs typeface="Times New Roman"/>
                <a:sym typeface="Times New Roman"/>
              </a:rPr>
              <a:t>standard</a:t>
            </a:r>
            <a:r>
              <a:rPr b="0" i="0" lang="en-US" sz="2400" u="none" cap="none" strike="noStrike">
                <a:solidFill>
                  <a:schemeClr val="dk1"/>
                </a:solidFill>
                <a:latin typeface="Times New Roman"/>
                <a:ea typeface="Times New Roman"/>
                <a:cs typeface="Times New Roman"/>
                <a:sym typeface="Times New Roman"/>
              </a:rPr>
              <a:t>, the desired level/amount, or it represents the statement of “</a:t>
            </a:r>
            <a:r>
              <a:rPr b="0" i="0" lang="en-US" sz="2400" u="none" cap="none" strike="noStrike">
                <a:solidFill>
                  <a:schemeClr val="accent2"/>
                </a:solidFill>
                <a:latin typeface="Times New Roman"/>
                <a:ea typeface="Times New Roman"/>
                <a:cs typeface="Times New Roman"/>
                <a:sym typeface="Times New Roman"/>
              </a:rPr>
              <a:t>no difference</a:t>
            </a:r>
            <a:r>
              <a:rPr b="0" i="0" lang="en-US" sz="2400" u="none" cap="none" strike="noStrike">
                <a:solidFill>
                  <a:schemeClr val="dk1"/>
                </a:solidFill>
                <a:latin typeface="Times New Roman"/>
                <a:ea typeface="Times New Roman"/>
                <a:cs typeface="Times New Roman"/>
                <a:sym typeface="Times New Roman"/>
              </a:rPr>
              <a:t>.”</a:t>
            </a:r>
            <a:endParaRPr/>
          </a:p>
          <a:p>
            <a:pPr indent="-190500" lvl="0" marL="342900" marR="0" rtl="0" algn="l">
              <a:lnSpc>
                <a:spcPct val="7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The alternative hypothesis, H</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 on the other hand, is the complement of H</a:t>
            </a:r>
            <a:r>
              <a:rPr b="0" baseline="-25000" i="0" lang="en-US" sz="2400" u="none" cap="none" strike="noStrike">
                <a:solidFill>
                  <a:schemeClr val="dk1"/>
                </a:solidFill>
                <a:latin typeface="Times New Roman"/>
                <a:ea typeface="Times New Roman"/>
                <a:cs typeface="Times New Roman"/>
                <a:sym typeface="Times New Roman"/>
              </a:rPr>
              <a:t>0</a:t>
            </a:r>
            <a:r>
              <a:rPr b="0" i="0" lang="en-US" sz="2400" u="none" cap="none" strike="noStrike">
                <a:solidFill>
                  <a:schemeClr val="dk1"/>
                </a:solidFill>
                <a:latin typeface="Times New Roman"/>
                <a:ea typeface="Times New Roman"/>
                <a:cs typeface="Times New Roman"/>
                <a:sym typeface="Times New Roman"/>
              </a:rPr>
              <a:t>, and is typically the </a:t>
            </a:r>
            <a:r>
              <a:rPr b="0" i="0" lang="en-US" sz="2400" u="none" cap="none" strike="noStrike">
                <a:solidFill>
                  <a:schemeClr val="accent2"/>
                </a:solidFill>
                <a:latin typeface="Times New Roman"/>
                <a:ea typeface="Times New Roman"/>
                <a:cs typeface="Times New Roman"/>
                <a:sym typeface="Times New Roman"/>
              </a:rPr>
              <a:t>statement that the researcher would like to prove or verify</a:t>
            </a:r>
            <a:r>
              <a:rPr b="0" i="0" lang="en-US" sz="2400" u="none" cap="none" strike="noStrike">
                <a:solidFill>
                  <a:schemeClr val="dk1"/>
                </a:solidFill>
                <a:latin typeface="Times New Roman"/>
                <a:ea typeface="Times New Roman"/>
                <a:cs typeface="Times New Roman"/>
                <a:sym typeface="Times New Roman"/>
              </a:rPr>
              <a:t>.</a:t>
            </a:r>
            <a:endParaRPr/>
          </a:p>
          <a:p>
            <a:pPr indent="-190500" lvl="0" marL="342900" marR="0" rtl="0" algn="l">
              <a:lnSpc>
                <a:spcPct val="7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These hypotheses are usually set-up in such a way that </a:t>
            </a:r>
            <a:r>
              <a:rPr b="0" i="0" lang="en-US" sz="2400" u="none" cap="none" strike="noStrike">
                <a:solidFill>
                  <a:srgbClr val="CC0000"/>
                </a:solidFill>
                <a:latin typeface="Times New Roman"/>
                <a:ea typeface="Times New Roman"/>
                <a:cs typeface="Times New Roman"/>
                <a:sym typeface="Times New Roman"/>
              </a:rPr>
              <a:t>deciding in favor of H</a:t>
            </a:r>
            <a:r>
              <a:rPr b="0" baseline="-25000" i="0" lang="en-US" sz="2400" u="none" cap="none" strike="noStrike">
                <a:solidFill>
                  <a:srgbClr val="CC0000"/>
                </a:solidFill>
                <a:latin typeface="Times New Roman"/>
                <a:ea typeface="Times New Roman"/>
                <a:cs typeface="Times New Roman"/>
                <a:sym typeface="Times New Roman"/>
              </a:rPr>
              <a:t>1</a:t>
            </a:r>
            <a:r>
              <a:rPr b="0" i="0" lang="en-US" sz="2400" u="none" cap="none" strike="noStrike">
                <a:solidFill>
                  <a:srgbClr val="CC0000"/>
                </a:solidFill>
                <a:latin typeface="Times New Roman"/>
                <a:ea typeface="Times New Roman"/>
                <a:cs typeface="Times New Roman"/>
                <a:sym typeface="Times New Roman"/>
              </a:rPr>
              <a:t> when in fact H</a:t>
            </a:r>
            <a:r>
              <a:rPr b="0" baseline="-25000" i="0" lang="en-US" sz="2400" u="none" cap="none" strike="noStrike">
                <a:solidFill>
                  <a:srgbClr val="CC0000"/>
                </a:solidFill>
                <a:latin typeface="Times New Roman"/>
                <a:ea typeface="Times New Roman"/>
                <a:cs typeface="Times New Roman"/>
                <a:sym typeface="Times New Roman"/>
              </a:rPr>
              <a:t>0</a:t>
            </a:r>
            <a:r>
              <a:rPr b="0" i="0" lang="en-US" sz="2400" u="none" cap="none" strike="noStrike">
                <a:solidFill>
                  <a:srgbClr val="CC0000"/>
                </a:solidFill>
                <a:latin typeface="Times New Roman"/>
                <a:ea typeface="Times New Roman"/>
                <a:cs typeface="Times New Roman"/>
                <a:sym typeface="Times New Roman"/>
              </a:rPr>
              <a:t> is the true</a:t>
            </a:r>
            <a:r>
              <a:rPr b="0" i="0" lang="en-US" sz="2400" u="none" cap="none" strike="noStrike">
                <a:solidFill>
                  <a:schemeClr val="dk1"/>
                </a:solidFill>
                <a:latin typeface="Times New Roman"/>
                <a:ea typeface="Times New Roman"/>
                <a:cs typeface="Times New Roman"/>
                <a:sym typeface="Times New Roman"/>
              </a:rPr>
              <a:t> (called a </a:t>
            </a:r>
            <a:r>
              <a:rPr b="0" i="0" lang="en-US" sz="2400" u="none" cap="none" strike="noStrike">
                <a:solidFill>
                  <a:srgbClr val="FF3300"/>
                </a:solidFill>
                <a:latin typeface="Times New Roman"/>
                <a:ea typeface="Times New Roman"/>
                <a:cs typeface="Times New Roman"/>
                <a:sym typeface="Times New Roman"/>
              </a:rPr>
              <a:t>Type I error</a:t>
            </a:r>
            <a:r>
              <a:rPr b="0" i="0" lang="en-US" sz="2400" u="none" cap="none" strike="noStrike">
                <a:solidFill>
                  <a:schemeClr val="dk1"/>
                </a:solidFill>
                <a:latin typeface="Times New Roman"/>
                <a:ea typeface="Times New Roman"/>
                <a:cs typeface="Times New Roman"/>
                <a:sym typeface="Times New Roman"/>
              </a:rPr>
              <a:t>) statement is a very serious mistake.</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slow">
    <p:blinds/>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97" name="Google Shape;97;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98" name="Google Shape;98;p8"/>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An Analogy to Remember</a:t>
            </a:r>
            <a:endParaRPr/>
          </a:p>
        </p:txBody>
      </p:sp>
      <p:sp>
        <p:nvSpPr>
          <p:cNvPr id="99" name="Google Shape;99;p8"/>
          <p:cNvSpPr txBox="1"/>
          <p:nvPr>
            <p:ph idx="1" type="body"/>
          </p:nvPr>
        </p:nvSpPr>
        <p:spPr>
          <a:xfrm>
            <a:off x="1143000" y="1371600"/>
            <a:ext cx="72390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Setting the null and alternative hypotheses has an analog in the justice system where the defendant is “presumed innocent” until “proven guilty.”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the court system, the null hypothesis corresponds to the defendant being innocent (this is the status quo, the standard, etc.).</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alternative hypothesis, on the other hand, is that the defendant is guilty.</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Note that it is very difficult to reject the null (convict the defendant), and only “a proof (based on good evidence) beyond a reasonable doubt” will warrant rejection of 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a:t>
            </a:r>
            <a:endParaRPr/>
          </a:p>
        </p:txBody>
      </p:sp>
    </p:spTree>
  </p:cSld>
  <p:clrMapOvr>
    <a:masterClrMapping/>
  </p:clrMapOvr>
  <p:transition spd="slow">
    <p:blinds/>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Hypothesis Testing</a:t>
            </a:r>
            <a:endParaRPr/>
          </a:p>
        </p:txBody>
      </p:sp>
      <p:sp>
        <p:nvSpPr>
          <p:cNvPr id="105" name="Google Shape;105;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06" name="Google Shape;106;p9"/>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0" i="0" lang="en-US" sz="3200" u="none">
                <a:solidFill>
                  <a:schemeClr val="dk2"/>
                </a:solidFill>
                <a:latin typeface="Times New Roman"/>
                <a:ea typeface="Times New Roman"/>
                <a:cs typeface="Times New Roman"/>
                <a:sym typeface="Times New Roman"/>
              </a:rPr>
              <a:t>The Hypotheses in our Problem</a:t>
            </a:r>
            <a:endParaRPr/>
          </a:p>
        </p:txBody>
      </p:sp>
      <p:sp>
        <p:nvSpPr>
          <p:cNvPr id="107" name="Google Shape;107;p9"/>
          <p:cNvSpPr txBox="1"/>
          <p:nvPr>
            <p:ph idx="1" type="body"/>
          </p:nvPr>
        </p:nvSpPr>
        <p:spPr>
          <a:xfrm>
            <a:off x="1173162" y="1295400"/>
            <a:ext cx="69802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For the problem we are considering, the appropriate hypotheses will be:</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H</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  μ = μ</a:t>
            </a:r>
            <a:r>
              <a:rPr b="0" baseline="-25000" i="0" lang="en-US" sz="2400" u="none">
                <a:solidFill>
                  <a:schemeClr val="dk1"/>
                </a:solidFill>
                <a:latin typeface="Times New Roman"/>
                <a:ea typeface="Times New Roman"/>
                <a:cs typeface="Times New Roman"/>
                <a:sym typeface="Times New Roman"/>
              </a:rPr>
              <a:t>0</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H</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μ ≠ μ</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accent2"/>
              </a:buClr>
              <a:buSzPts val="2400"/>
              <a:buFont typeface="Times New Roman"/>
              <a:buChar char="•"/>
            </a:pPr>
            <a:r>
              <a:rPr b="0" i="0" lang="en-US" sz="2400" u="none">
                <a:solidFill>
                  <a:schemeClr val="accent2"/>
                </a:solidFill>
                <a:latin typeface="Times New Roman"/>
                <a:ea typeface="Times New Roman"/>
                <a:cs typeface="Times New Roman"/>
                <a:sym typeface="Times New Roman"/>
              </a:rPr>
              <a:t>Another word of caution</a:t>
            </a:r>
            <a:r>
              <a:rPr b="0" i="0" lang="en-US" sz="2400" u="none">
                <a:solidFill>
                  <a:schemeClr val="dk1"/>
                </a:solidFill>
                <a:latin typeface="Times New Roman"/>
                <a:ea typeface="Times New Roman"/>
                <a:cs typeface="Times New Roman"/>
                <a:sym typeface="Times New Roman"/>
              </a:rPr>
              <a:t>:  It is not proper for a researcher to set up the hypotheses </a:t>
            </a:r>
            <a:r>
              <a:rPr b="0" i="0" lang="en-US" sz="2400" u="none">
                <a:solidFill>
                  <a:schemeClr val="dk2"/>
                </a:solidFill>
                <a:latin typeface="Times New Roman"/>
                <a:ea typeface="Times New Roman"/>
                <a:cs typeface="Times New Roman"/>
                <a:sym typeface="Times New Roman"/>
              </a:rPr>
              <a:t>after seeing the sample data</a:t>
            </a:r>
            <a:r>
              <a:rPr b="0" i="0" lang="en-US" sz="2400" u="none">
                <a:solidFill>
                  <a:schemeClr val="dk1"/>
                </a:solidFill>
                <a:latin typeface="Times New Roman"/>
                <a:ea typeface="Times New Roman"/>
                <a:cs typeface="Times New Roman"/>
                <a:sym typeface="Times New Roman"/>
              </a:rPr>
              <a:t>; however, a data maybe used to generate a hypotheses, but to test these generated hypotheses you should </a:t>
            </a:r>
            <a:r>
              <a:rPr b="0" i="0" lang="en-US" sz="2400" u="none">
                <a:solidFill>
                  <a:schemeClr val="accent2"/>
                </a:solidFill>
                <a:latin typeface="Times New Roman"/>
                <a:ea typeface="Times New Roman"/>
                <a:cs typeface="Times New Roman"/>
                <a:sym typeface="Times New Roman"/>
              </a:rPr>
              <a:t>gather a new set of sample data</a:t>
            </a:r>
            <a:r>
              <a:rPr b="0" i="0" lang="en-US" sz="2400" u="none">
                <a:solidFill>
                  <a:schemeClr val="dk1"/>
                </a:solidFill>
                <a:latin typeface="Times New Roman"/>
                <a:ea typeface="Times New Roman"/>
                <a:cs typeface="Times New Roman"/>
                <a:sym typeface="Times New Roman"/>
              </a:rPr>
              <a:t>!</a:t>
            </a:r>
            <a:endParaRPr/>
          </a:p>
        </p:txBody>
      </p:sp>
    </p:spTree>
  </p:cSld>
  <p:clrMapOvr>
    <a:masterClrMapping/>
  </p:clrMapOvr>
  <p:transition spd="slow">
    <p:blinds/>
  </p:transition>
</p:sld>
</file>

<file path=ppt/theme/theme1.xml><?xml version="1.0" encoding="utf-8"?>
<a:theme xmlns:a="http://schemas.openxmlformats.org/drawingml/2006/main" xmlns:r="http://schemas.openxmlformats.org/officeDocument/2006/relationships" name="Blank Presentation.pot">
  <a:themeElements>
    <a:clrScheme name="Blank Presentation.po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2001-04-20T13:32:32Z</dcterms:created>
  <dc:creator>Pena</dc:creator>
</cp:coreProperties>
</file>

<file path=docProps/custom.xml><?xml version="1.0" encoding="utf-8"?>
<Properties xmlns="http://schemas.openxmlformats.org/officeDocument/2006/custom-properties" xmlns:vt="http://schemas.openxmlformats.org/officeDocument/2006/docPropsVTypes"/>
</file>