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hBRVX59KaO9wRDUoh768b0NVGZ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boldItalic.fntdata"/><Relationship Id="rId25" Type="http://schemas.openxmlformats.org/officeDocument/2006/relationships/font" Target="fonts/Nunito-italic.fntdata"/><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8"/>
          <p:cNvSpPr/>
          <p:nvPr>
            <p:ph idx="2" type="pic"/>
          </p:nvPr>
        </p:nvSpPr>
        <p:spPr>
          <a:xfrm>
            <a:off x="5183188" y="987425"/>
            <a:ext cx="6172200" cy="4873625"/>
          </a:xfrm>
          <a:prstGeom prst="rect">
            <a:avLst/>
          </a:prstGeom>
          <a:noFill/>
          <a:ln>
            <a:noFill/>
          </a:ln>
        </p:spPr>
      </p:sp>
      <p:sp>
        <p:nvSpPr>
          <p:cNvPr id="64" name="Google Shape;64;p2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geeksforgeeks.org/autocorrela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US"/>
              <a:t>Time Series Analysis</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ARIMA</a:t>
            </a:r>
            <a:endParaRPr b="1"/>
          </a:p>
        </p:txBody>
      </p:sp>
      <p:sp>
        <p:nvSpPr>
          <p:cNvPr id="141" name="Google Shape;14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latin typeface="Georgia"/>
                <a:ea typeface="Georgia"/>
                <a:cs typeface="Georgia"/>
                <a:sym typeface="Georgia"/>
              </a:rPr>
              <a:t>ARIMA stands for auto-regressive integrated moving average. It’s a way of modelling time series data for forecasting (i.e., for predicting future points in the series), in such a way that:</a:t>
            </a:r>
            <a:endParaRPr/>
          </a:p>
          <a:p>
            <a:pPr indent="-228600" lvl="0" marL="228600" rtl="0" algn="l">
              <a:lnSpc>
                <a:spcPct val="90000"/>
              </a:lnSpc>
              <a:spcBef>
                <a:spcPts val="1000"/>
              </a:spcBef>
              <a:spcAft>
                <a:spcPts val="0"/>
              </a:spcAft>
              <a:buClr>
                <a:schemeClr val="dk1"/>
              </a:buClr>
              <a:buSzPts val="1800"/>
              <a:buChar char="•"/>
            </a:pPr>
            <a:r>
              <a:rPr lang="en-US" sz="1800">
                <a:latin typeface="Georgia"/>
                <a:ea typeface="Georgia"/>
                <a:cs typeface="Georgia"/>
                <a:sym typeface="Georgia"/>
              </a:rPr>
              <a:t>a pattern of growth/decline in the data is accounted for (hence the “auto-regressive” part)</a:t>
            </a:r>
            <a:endParaRPr/>
          </a:p>
          <a:p>
            <a:pPr indent="-228600" lvl="0" marL="228600" rtl="0" algn="l">
              <a:lnSpc>
                <a:spcPct val="90000"/>
              </a:lnSpc>
              <a:spcBef>
                <a:spcPts val="1000"/>
              </a:spcBef>
              <a:spcAft>
                <a:spcPts val="0"/>
              </a:spcAft>
              <a:buClr>
                <a:schemeClr val="dk1"/>
              </a:buClr>
              <a:buSzPts val="1800"/>
              <a:buChar char="•"/>
            </a:pPr>
            <a:r>
              <a:rPr lang="en-US" sz="1800">
                <a:latin typeface="Georgia"/>
                <a:ea typeface="Georgia"/>
                <a:cs typeface="Georgia"/>
                <a:sym typeface="Georgia"/>
              </a:rPr>
              <a:t>the rate of change of the growth/decline in the data is accounted for (hence the “integrated” part)</a:t>
            </a:r>
            <a:endParaRPr/>
          </a:p>
          <a:p>
            <a:pPr indent="-228600" lvl="0" marL="228600" rtl="0" algn="l">
              <a:lnSpc>
                <a:spcPct val="90000"/>
              </a:lnSpc>
              <a:spcBef>
                <a:spcPts val="1000"/>
              </a:spcBef>
              <a:spcAft>
                <a:spcPts val="0"/>
              </a:spcAft>
              <a:buClr>
                <a:schemeClr val="dk1"/>
              </a:buClr>
              <a:buSzPts val="1800"/>
              <a:buChar char="•"/>
            </a:pPr>
            <a:r>
              <a:rPr lang="en-US" sz="1800">
                <a:latin typeface="Georgia"/>
                <a:ea typeface="Georgia"/>
                <a:cs typeface="Georgia"/>
                <a:sym typeface="Georgia"/>
              </a:rPr>
              <a:t>noise between consecutive time points is accounted for (hence the “moving average” part)</a:t>
            </a:r>
            <a:endParaRPr/>
          </a:p>
          <a:p>
            <a:pPr indent="-228600" lvl="0" marL="228600" rtl="0" algn="l">
              <a:lnSpc>
                <a:spcPct val="90000"/>
              </a:lnSpc>
              <a:spcBef>
                <a:spcPts val="1000"/>
              </a:spcBef>
              <a:spcAft>
                <a:spcPts val="0"/>
              </a:spcAft>
              <a:buClr>
                <a:schemeClr val="dk1"/>
              </a:buClr>
              <a:buSzPts val="1800"/>
              <a:buChar char="•"/>
            </a:pPr>
            <a:r>
              <a:rPr lang="en-US" sz="1800">
                <a:latin typeface="Georgia"/>
                <a:ea typeface="Georgia"/>
                <a:cs typeface="Georgia"/>
                <a:sym typeface="Georgia"/>
              </a:rPr>
              <a:t>AR (Autoregression): This emphasizes the dependent relationship between an observation and its preceding or ‘lagged’ observations.</a:t>
            </a:r>
            <a:endParaRPr/>
          </a:p>
          <a:p>
            <a:pPr indent="-228600" lvl="0" marL="228600" rtl="0" algn="l">
              <a:lnSpc>
                <a:spcPct val="90000"/>
              </a:lnSpc>
              <a:spcBef>
                <a:spcPts val="1000"/>
              </a:spcBef>
              <a:spcAft>
                <a:spcPts val="0"/>
              </a:spcAft>
              <a:buClr>
                <a:schemeClr val="dk1"/>
              </a:buClr>
              <a:buSzPts val="1800"/>
              <a:buChar char="•"/>
            </a:pPr>
            <a:r>
              <a:rPr lang="en-US" sz="1800">
                <a:latin typeface="Georgia"/>
                <a:ea typeface="Georgia"/>
                <a:cs typeface="Georgia"/>
                <a:sym typeface="Georgia"/>
              </a:rPr>
              <a:t>I (Integrated): To achieve a stationary time series, one that doesn’t exhibit trend or seasonality, differencing is applied. It typically involves subtracting an observation from its preceding observation.</a:t>
            </a:r>
            <a:endParaRPr/>
          </a:p>
          <a:p>
            <a:pPr indent="-228600" lvl="0" marL="228600" rtl="0" algn="l">
              <a:lnSpc>
                <a:spcPct val="90000"/>
              </a:lnSpc>
              <a:spcBef>
                <a:spcPts val="1000"/>
              </a:spcBef>
              <a:spcAft>
                <a:spcPts val="0"/>
              </a:spcAft>
              <a:buClr>
                <a:schemeClr val="dk1"/>
              </a:buClr>
              <a:buSzPts val="1800"/>
              <a:buChar char="•"/>
            </a:pPr>
            <a:r>
              <a:rPr lang="en-US" sz="1800">
                <a:latin typeface="Georgia"/>
                <a:ea typeface="Georgia"/>
                <a:cs typeface="Georgia"/>
                <a:sym typeface="Georgia"/>
              </a:rPr>
              <a:t>MA (Moving Average): This component zeroes in on the relationship between an observation and the residual error from a moving average model based on lagged observations.</a:t>
            </a:r>
            <a:endParaRPr sz="1800">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1"/>
          <p:cNvSpPr txBox="1"/>
          <p:nvPr>
            <p:ph type="title"/>
          </p:nvPr>
        </p:nvSpPr>
        <p:spPr>
          <a:xfrm>
            <a:off x="3764280" y="365759"/>
            <a:ext cx="4043901" cy="62020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2400"/>
              <a:t>Autocorrelation</a:t>
            </a:r>
            <a:r>
              <a:rPr lang="en-US"/>
              <a:t> </a:t>
            </a:r>
            <a:r>
              <a:rPr lang="en-US" sz="2400"/>
              <a:t>Function (ACF)</a:t>
            </a:r>
            <a:endParaRPr/>
          </a:p>
        </p:txBody>
      </p:sp>
      <p:sp>
        <p:nvSpPr>
          <p:cNvPr id="147" name="Google Shape;147;p11"/>
          <p:cNvSpPr txBox="1"/>
          <p:nvPr>
            <p:ph idx="1" type="body"/>
          </p:nvPr>
        </p:nvSpPr>
        <p:spPr>
          <a:xfrm>
            <a:off x="838200" y="1256306"/>
            <a:ext cx="10515600" cy="492065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400"/>
              <a:buChar char="•"/>
            </a:pPr>
            <a:r>
              <a:rPr lang="en-US" sz="1400">
                <a:latin typeface="Georgia"/>
                <a:ea typeface="Georgia"/>
                <a:cs typeface="Georgia"/>
                <a:sym typeface="Georgia"/>
              </a:rPr>
              <a:t>Autocorrelation analysis is an important step in the Exploratory Data Analysis of time series forecasting. The autocorrelation analysis helps detect patterns and check for randomness. It’s especially important when you intend to use an autoregressive–moving-average (ARMA) model for forecasting because it helps to determine its parameters. The analysis involves looking at the Autocorrelation Function (ACF) and Partial Autocorrelation Function (PACF) plots.</a:t>
            </a:r>
            <a:endParaRPr/>
          </a:p>
          <a:p>
            <a:pPr indent="-139700" lvl="0" marL="228600" rtl="0" algn="l">
              <a:lnSpc>
                <a:spcPct val="90000"/>
              </a:lnSpc>
              <a:spcBef>
                <a:spcPts val="1000"/>
              </a:spcBef>
              <a:spcAft>
                <a:spcPts val="0"/>
              </a:spcAft>
              <a:buClr>
                <a:schemeClr val="dk1"/>
              </a:buClr>
              <a:buSzPts val="1400"/>
              <a:buNone/>
            </a:pPr>
            <a:r>
              <a:t/>
            </a:r>
            <a:endParaRPr sz="1400">
              <a:latin typeface="Georgia"/>
              <a:ea typeface="Georgia"/>
              <a:cs typeface="Georgia"/>
              <a:sym typeface="Georgia"/>
            </a:endParaRPr>
          </a:p>
          <a:p>
            <a:pPr indent="-228600" lvl="1" marL="685800" rtl="0" algn="l">
              <a:lnSpc>
                <a:spcPct val="90000"/>
              </a:lnSpc>
              <a:spcBef>
                <a:spcPts val="500"/>
              </a:spcBef>
              <a:spcAft>
                <a:spcPts val="0"/>
              </a:spcAft>
              <a:buClr>
                <a:schemeClr val="dk1"/>
              </a:buClr>
              <a:buSzPts val="1000"/>
              <a:buChar char="•"/>
            </a:pPr>
            <a:r>
              <a:rPr lang="en-US" sz="1000">
                <a:latin typeface="Georgia"/>
                <a:ea typeface="Georgia"/>
                <a:cs typeface="Georgia"/>
                <a:sym typeface="Georgia"/>
              </a:rPr>
              <a:t>The Auto-Regressive (AR) model assumes that the current value (y_t) is dependent on previous values (y_(t-1), y_(t-2), …)</a:t>
            </a:r>
            <a:endParaRPr/>
          </a:p>
          <a:p>
            <a:pPr indent="-228600" lvl="1" marL="685800" rtl="0" algn="l">
              <a:lnSpc>
                <a:spcPct val="90000"/>
              </a:lnSpc>
              <a:spcBef>
                <a:spcPts val="500"/>
              </a:spcBef>
              <a:spcAft>
                <a:spcPts val="0"/>
              </a:spcAft>
              <a:buClr>
                <a:schemeClr val="dk1"/>
              </a:buClr>
              <a:buSzPts val="1000"/>
              <a:buChar char="•"/>
            </a:pPr>
            <a:r>
              <a:rPr lang="en-US" sz="1000">
                <a:latin typeface="Georgia"/>
                <a:ea typeface="Georgia"/>
                <a:cs typeface="Georgia"/>
                <a:sym typeface="Georgia"/>
              </a:rPr>
              <a:t>Measures the correlation between a time series and lagged versions of itself.</a:t>
            </a:r>
            <a:endParaRPr/>
          </a:p>
          <a:p>
            <a:pPr indent="-228600" lvl="1" marL="685800" rtl="0" algn="l">
              <a:lnSpc>
                <a:spcPct val="90000"/>
              </a:lnSpc>
              <a:spcBef>
                <a:spcPts val="500"/>
              </a:spcBef>
              <a:spcAft>
                <a:spcPts val="0"/>
              </a:spcAft>
              <a:buClr>
                <a:schemeClr val="dk1"/>
              </a:buClr>
              <a:buSzPts val="1000"/>
              <a:buChar char="•"/>
            </a:pPr>
            <a:r>
              <a:rPr lang="en-US" sz="1000">
                <a:latin typeface="Georgia"/>
                <a:ea typeface="Georgia"/>
                <a:cs typeface="Georgia"/>
                <a:sym typeface="Georgia"/>
              </a:rPr>
              <a:t>Assesses the strength and duration of linear relationships between observations at different points in time.</a:t>
            </a:r>
            <a:endParaRPr/>
          </a:p>
          <a:p>
            <a:pPr indent="-228600" lvl="1" marL="685800" rtl="0" algn="l">
              <a:lnSpc>
                <a:spcPct val="90000"/>
              </a:lnSpc>
              <a:spcBef>
                <a:spcPts val="500"/>
              </a:spcBef>
              <a:spcAft>
                <a:spcPts val="0"/>
              </a:spcAft>
              <a:buClr>
                <a:schemeClr val="dk1"/>
              </a:buClr>
              <a:buSzPts val="1000"/>
              <a:buChar char="•"/>
            </a:pPr>
            <a:r>
              <a:rPr lang="en-US" sz="1000">
                <a:latin typeface="Georgia"/>
                <a:ea typeface="Georgia"/>
                <a:cs typeface="Georgia"/>
                <a:sym typeface="Georgia"/>
              </a:rPr>
              <a:t>Plot: Shows correlation coefficients (y-axis) for different lags (x-axis)</a:t>
            </a:r>
            <a:endParaRPr/>
          </a:p>
          <a:p>
            <a:pPr indent="0" lvl="1" marL="457200" rtl="0" algn="l">
              <a:lnSpc>
                <a:spcPct val="90000"/>
              </a:lnSpc>
              <a:spcBef>
                <a:spcPts val="500"/>
              </a:spcBef>
              <a:spcAft>
                <a:spcPts val="0"/>
              </a:spcAft>
              <a:buClr>
                <a:schemeClr val="dk1"/>
              </a:buClr>
              <a:buSzPts val="1000"/>
              <a:buNone/>
            </a:pPr>
            <a:r>
              <a:t/>
            </a:r>
            <a:endParaRPr sz="1000">
              <a:latin typeface="Georgia"/>
              <a:ea typeface="Georgia"/>
              <a:cs typeface="Georgia"/>
              <a:sym typeface="Georgia"/>
            </a:endParaRPr>
          </a:p>
          <a:p>
            <a:pPr indent="0" lvl="1" marL="457200" rtl="0" algn="l">
              <a:lnSpc>
                <a:spcPct val="90000"/>
              </a:lnSpc>
              <a:spcBef>
                <a:spcPts val="500"/>
              </a:spcBef>
              <a:spcAft>
                <a:spcPts val="0"/>
              </a:spcAft>
              <a:buClr>
                <a:schemeClr val="dk1"/>
              </a:buClr>
              <a:buSzPts val="1000"/>
              <a:buNone/>
            </a:pPr>
            <a:r>
              <a:rPr lang="en-US" sz="1000">
                <a:latin typeface="Georgia"/>
                <a:ea typeface="Georgia"/>
                <a:cs typeface="Georgia"/>
                <a:sym typeface="Georgia"/>
              </a:rPr>
              <a:t>Key features of ACF plots:</a:t>
            </a:r>
            <a:endParaRPr sz="1000">
              <a:latin typeface="Georgia"/>
              <a:ea typeface="Georgia"/>
              <a:cs typeface="Georgia"/>
              <a:sym typeface="Georgia"/>
            </a:endParaRPr>
          </a:p>
          <a:p>
            <a:pPr indent="-228600" lvl="1" marL="685800" rtl="0" algn="l">
              <a:lnSpc>
                <a:spcPct val="90000"/>
              </a:lnSpc>
              <a:spcBef>
                <a:spcPts val="500"/>
              </a:spcBef>
              <a:spcAft>
                <a:spcPts val="0"/>
              </a:spcAft>
              <a:buClr>
                <a:schemeClr val="dk1"/>
              </a:buClr>
              <a:buSzPts val="1000"/>
              <a:buChar char="•"/>
            </a:pPr>
            <a:r>
              <a:rPr lang="en-US" sz="1000">
                <a:latin typeface="Georgia"/>
                <a:ea typeface="Georgia"/>
                <a:cs typeface="Georgia"/>
                <a:sym typeface="Georgia"/>
              </a:rPr>
              <a:t>Gradual decay: Indicates a persistent, slowly decaying pattern in the data.</a:t>
            </a:r>
            <a:endParaRPr/>
          </a:p>
          <a:p>
            <a:pPr indent="-228600" lvl="1" marL="685800" rtl="0" algn="l">
              <a:lnSpc>
                <a:spcPct val="90000"/>
              </a:lnSpc>
              <a:spcBef>
                <a:spcPts val="500"/>
              </a:spcBef>
              <a:spcAft>
                <a:spcPts val="0"/>
              </a:spcAft>
              <a:buClr>
                <a:schemeClr val="dk1"/>
              </a:buClr>
              <a:buSzPts val="1000"/>
              <a:buChar char="•"/>
            </a:pPr>
            <a:r>
              <a:rPr lang="en-US" sz="1000">
                <a:latin typeface="Georgia"/>
                <a:ea typeface="Georgia"/>
                <a:cs typeface="Georgia"/>
                <a:sym typeface="Georgia"/>
              </a:rPr>
              <a:t>Sharp spike: Suggests a strong seasonal pattern at a specific lag.</a:t>
            </a:r>
            <a:endParaRPr/>
          </a:p>
          <a:p>
            <a:pPr indent="-228600" lvl="1" marL="685800" rtl="0" algn="l">
              <a:lnSpc>
                <a:spcPct val="90000"/>
              </a:lnSpc>
              <a:spcBef>
                <a:spcPts val="500"/>
              </a:spcBef>
              <a:spcAft>
                <a:spcPts val="0"/>
              </a:spcAft>
              <a:buClr>
                <a:schemeClr val="dk1"/>
              </a:buClr>
              <a:buSzPts val="1000"/>
              <a:buChar char="•"/>
            </a:pPr>
            <a:r>
              <a:rPr lang="en-US" sz="1000">
                <a:latin typeface="Georgia"/>
                <a:ea typeface="Georgia"/>
                <a:cs typeface="Georgia"/>
                <a:sym typeface="Georgia"/>
              </a:rPr>
              <a:t>Cut-off after a few lags: Implies a lack of significant autocorrelation beyond those lags.</a:t>
            </a:r>
            <a:endParaRPr/>
          </a:p>
          <a:p>
            <a:pPr indent="-165100" lvl="1" marL="685800" rtl="0" algn="l">
              <a:lnSpc>
                <a:spcPct val="90000"/>
              </a:lnSpc>
              <a:spcBef>
                <a:spcPts val="500"/>
              </a:spcBef>
              <a:spcAft>
                <a:spcPts val="0"/>
              </a:spcAft>
              <a:buClr>
                <a:schemeClr val="dk1"/>
              </a:buClr>
              <a:buSzPts val="1000"/>
              <a:buNone/>
            </a:pPr>
            <a:r>
              <a:t/>
            </a:r>
            <a:endParaRPr sz="1000">
              <a:latin typeface="Georgia"/>
              <a:ea typeface="Georgia"/>
              <a:cs typeface="Georgia"/>
              <a:sym typeface="Georgia"/>
            </a:endParaRPr>
          </a:p>
          <a:p>
            <a:pPr indent="0" lvl="1" marL="457200" rtl="0" algn="l">
              <a:lnSpc>
                <a:spcPct val="90000"/>
              </a:lnSpc>
              <a:spcBef>
                <a:spcPts val="500"/>
              </a:spcBef>
              <a:spcAft>
                <a:spcPts val="0"/>
              </a:spcAft>
              <a:buClr>
                <a:schemeClr val="dk1"/>
              </a:buClr>
              <a:buSzPts val="1000"/>
              <a:buNone/>
            </a:pPr>
            <a:r>
              <a:rPr lang="en-US" sz="1000">
                <a:latin typeface="Georgia"/>
                <a:ea typeface="Georgia"/>
                <a:cs typeface="Georgia"/>
                <a:sym typeface="Georgia"/>
              </a:rPr>
              <a:t>Purpose: To identify patterns of correlation within the time series, such as:</a:t>
            </a:r>
            <a:endParaRPr/>
          </a:p>
          <a:p>
            <a:pPr indent="-228600" lvl="1" marL="685800" rtl="0" algn="l">
              <a:lnSpc>
                <a:spcPct val="90000"/>
              </a:lnSpc>
              <a:spcBef>
                <a:spcPts val="500"/>
              </a:spcBef>
              <a:spcAft>
                <a:spcPts val="0"/>
              </a:spcAft>
              <a:buClr>
                <a:schemeClr val="dk1"/>
              </a:buClr>
              <a:buSzPts val="1000"/>
              <a:buChar char="•"/>
            </a:pPr>
            <a:r>
              <a:rPr lang="en-US" sz="1000">
                <a:latin typeface="Georgia"/>
                <a:ea typeface="Georgia"/>
                <a:cs typeface="Georgia"/>
                <a:sym typeface="Georgia"/>
              </a:rPr>
              <a:t>Seasonality (correlations at regular intervals)</a:t>
            </a:r>
            <a:endParaRPr/>
          </a:p>
          <a:p>
            <a:pPr indent="-228600" lvl="1" marL="685800" rtl="0" algn="l">
              <a:lnSpc>
                <a:spcPct val="90000"/>
              </a:lnSpc>
              <a:spcBef>
                <a:spcPts val="500"/>
              </a:spcBef>
              <a:spcAft>
                <a:spcPts val="0"/>
              </a:spcAft>
              <a:buClr>
                <a:schemeClr val="dk1"/>
              </a:buClr>
              <a:buSzPts val="1000"/>
              <a:buChar char="•"/>
            </a:pPr>
            <a:r>
              <a:rPr lang="en-US" sz="1000">
                <a:latin typeface="Georgia"/>
                <a:ea typeface="Georgia"/>
                <a:cs typeface="Georgia"/>
                <a:sym typeface="Georgia"/>
              </a:rPr>
              <a:t>Trends (long-term persistence in values)</a:t>
            </a:r>
            <a:endParaRPr/>
          </a:p>
          <a:p>
            <a:pPr indent="-228600" lvl="1" marL="685800" rtl="0" algn="l">
              <a:lnSpc>
                <a:spcPct val="90000"/>
              </a:lnSpc>
              <a:spcBef>
                <a:spcPts val="500"/>
              </a:spcBef>
              <a:spcAft>
                <a:spcPts val="0"/>
              </a:spcAft>
              <a:buClr>
                <a:schemeClr val="dk1"/>
              </a:buClr>
              <a:buSzPts val="1000"/>
              <a:buChar char="•"/>
            </a:pPr>
            <a:r>
              <a:rPr lang="en-US" sz="1000">
                <a:latin typeface="Georgia"/>
                <a:ea typeface="Georgia"/>
                <a:cs typeface="Georgia"/>
                <a:sym typeface="Georgia"/>
              </a:rPr>
              <a:t>Randomness (lack of significant correlations)</a:t>
            </a:r>
            <a:endParaRPr sz="1000">
              <a:latin typeface="Georgia"/>
              <a:ea typeface="Georgia"/>
              <a:cs typeface="Georgia"/>
              <a:sym typeface="Georgia"/>
            </a:endParaRPr>
          </a:p>
        </p:txBody>
      </p:sp>
      <p:pic>
        <p:nvPicPr>
          <p:cNvPr id="148" name="Google Shape;148;p11"/>
          <p:cNvPicPr preferRelativeResize="0"/>
          <p:nvPr/>
        </p:nvPicPr>
        <p:blipFill rotWithShape="1">
          <a:blip r:embed="rId3">
            <a:alphaModFix/>
          </a:blip>
          <a:srcRect b="0" l="0" r="0" t="0"/>
          <a:stretch/>
        </p:blipFill>
        <p:spPr>
          <a:xfrm>
            <a:off x="7195813" y="3331964"/>
            <a:ext cx="4221598" cy="23596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2"/>
          <p:cNvSpPr txBox="1"/>
          <p:nvPr>
            <p:ph type="title"/>
          </p:nvPr>
        </p:nvSpPr>
        <p:spPr>
          <a:xfrm>
            <a:off x="3644679" y="237904"/>
            <a:ext cx="4902642" cy="8514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b="1" lang="en-US" sz="2400"/>
              <a:t>Partial Autocorrelation Function (</a:t>
            </a:r>
            <a:r>
              <a:rPr b="1" lang="en-US" sz="2000"/>
              <a:t>PACF</a:t>
            </a:r>
            <a:r>
              <a:rPr b="1" lang="en-US" sz="2400"/>
              <a:t>)</a:t>
            </a:r>
            <a:endParaRPr/>
          </a:p>
        </p:txBody>
      </p:sp>
      <p:sp>
        <p:nvSpPr>
          <p:cNvPr id="154" name="Google Shape;154;p12"/>
          <p:cNvSpPr txBox="1"/>
          <p:nvPr>
            <p:ph idx="1" type="body"/>
          </p:nvPr>
        </p:nvSpPr>
        <p:spPr>
          <a:xfrm>
            <a:off x="838200" y="1089329"/>
            <a:ext cx="10515600" cy="5087634"/>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t>Key features of PACF plots:</a:t>
            </a:r>
            <a:endParaRPr/>
          </a:p>
          <a:p>
            <a:pPr indent="-101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Char char="•"/>
            </a:pPr>
            <a:r>
              <a:rPr lang="en-US" sz="2000"/>
              <a:t>Spikes at specific lags: Indicate significant direct relationships between observations at those lags.</a:t>
            </a:r>
            <a:endParaRPr/>
          </a:p>
          <a:p>
            <a:pPr indent="-228600" lvl="0" marL="228600" rtl="0" algn="l">
              <a:lnSpc>
                <a:spcPct val="90000"/>
              </a:lnSpc>
              <a:spcBef>
                <a:spcPts val="1000"/>
              </a:spcBef>
              <a:spcAft>
                <a:spcPts val="0"/>
              </a:spcAft>
              <a:buClr>
                <a:schemeClr val="dk1"/>
              </a:buClr>
              <a:buSzPts val="2000"/>
              <a:buChar char="•"/>
            </a:pPr>
            <a:r>
              <a:rPr lang="en-US" sz="2000"/>
              <a:t>Cutting off after a few lags: Suggests an autoregressive (AR) model of a certain order.</a:t>
            </a:r>
            <a:endParaRPr/>
          </a:p>
          <a:p>
            <a:pPr indent="-228600" lvl="0" marL="228600" rtl="0" algn="l">
              <a:lnSpc>
                <a:spcPct val="90000"/>
              </a:lnSpc>
              <a:spcBef>
                <a:spcPts val="1000"/>
              </a:spcBef>
              <a:spcAft>
                <a:spcPts val="0"/>
              </a:spcAft>
              <a:buClr>
                <a:schemeClr val="dk1"/>
              </a:buClr>
              <a:buSzPts val="2000"/>
              <a:buChar char="•"/>
            </a:pPr>
            <a:r>
              <a:rPr lang="en-US" sz="2000"/>
              <a:t>Uses of ACF and PACF</a:t>
            </a:r>
            <a:endParaRPr/>
          </a:p>
          <a:p>
            <a:pPr indent="-101600" lvl="0" marL="228600" rtl="0" algn="l">
              <a:lnSpc>
                <a:spcPct val="90000"/>
              </a:lnSpc>
              <a:spcBef>
                <a:spcPts val="100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Char char="•"/>
            </a:pPr>
            <a:r>
              <a:rPr lang="en-US" sz="2000"/>
              <a:t>Identifying patterns like trends, seasonality, and stationarity.</a:t>
            </a:r>
            <a:endParaRPr/>
          </a:p>
          <a:p>
            <a:pPr indent="-228600" lvl="0" marL="228600" rtl="0" algn="l">
              <a:lnSpc>
                <a:spcPct val="90000"/>
              </a:lnSpc>
              <a:spcBef>
                <a:spcPts val="1000"/>
              </a:spcBef>
              <a:spcAft>
                <a:spcPts val="0"/>
              </a:spcAft>
              <a:buClr>
                <a:schemeClr val="dk1"/>
              </a:buClr>
              <a:buSzPts val="2000"/>
              <a:buChar char="•"/>
            </a:pPr>
            <a:r>
              <a:rPr lang="en-US" sz="2000"/>
              <a:t>Selecting appropriate time series models (e.g., AR, MA, ARMA, ARIMA).</a:t>
            </a:r>
            <a:endParaRPr/>
          </a:p>
          <a:p>
            <a:pPr indent="-228600" lvl="0" marL="228600" rtl="0" algn="l">
              <a:lnSpc>
                <a:spcPct val="90000"/>
              </a:lnSpc>
              <a:spcBef>
                <a:spcPts val="1000"/>
              </a:spcBef>
              <a:spcAft>
                <a:spcPts val="0"/>
              </a:spcAft>
              <a:buClr>
                <a:schemeClr val="dk1"/>
              </a:buClr>
              <a:buSzPts val="2000"/>
              <a:buChar char="•"/>
            </a:pPr>
            <a:r>
              <a:rPr lang="en-US" sz="2000"/>
              <a:t>Determining the order of autoregressive and moving average components in models.</a:t>
            </a:r>
            <a:endParaRPr/>
          </a:p>
          <a:p>
            <a:pPr indent="-228600" lvl="0" marL="228600" rtl="0" algn="l">
              <a:lnSpc>
                <a:spcPct val="90000"/>
              </a:lnSpc>
              <a:spcBef>
                <a:spcPts val="1000"/>
              </a:spcBef>
              <a:spcAft>
                <a:spcPts val="0"/>
              </a:spcAft>
              <a:buClr>
                <a:schemeClr val="dk1"/>
              </a:buClr>
              <a:buSzPts val="2000"/>
              <a:buChar char="•"/>
            </a:pPr>
            <a:r>
              <a:rPr lang="en-US" sz="2000"/>
              <a:t>Assessing model fit and diagnosing model residuals.</a:t>
            </a:r>
            <a:endParaRPr sz="2000"/>
          </a:p>
        </p:txBody>
      </p:sp>
      <p:pic>
        <p:nvPicPr>
          <p:cNvPr id="155" name="Google Shape;155;p12"/>
          <p:cNvPicPr preferRelativeResize="0"/>
          <p:nvPr/>
        </p:nvPicPr>
        <p:blipFill rotWithShape="1">
          <a:blip r:embed="rId3">
            <a:alphaModFix/>
          </a:blip>
          <a:srcRect b="0" l="0" r="0" t="0"/>
          <a:stretch/>
        </p:blipFill>
        <p:spPr>
          <a:xfrm>
            <a:off x="7354958" y="2624516"/>
            <a:ext cx="4397070" cy="209855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b="1" lang="en-US" sz="2400"/>
              <a:t>Interpreting ACF and PACF Plots:</a:t>
            </a:r>
            <a:endParaRPr b="1" sz="2400"/>
          </a:p>
        </p:txBody>
      </p:sp>
      <p:sp>
        <p:nvSpPr>
          <p:cNvPr id="161" name="Google Shape;161;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latin typeface="Georgia"/>
                <a:ea typeface="Georgia"/>
                <a:cs typeface="Georgia"/>
                <a:sym typeface="Georgia"/>
              </a:rPr>
              <a:t>ACF plots:</a:t>
            </a:r>
            <a:endParaRPr/>
          </a:p>
          <a:p>
            <a:pPr indent="-228600" lvl="0" marL="228600" rtl="0" algn="l">
              <a:lnSpc>
                <a:spcPct val="90000"/>
              </a:lnSpc>
              <a:spcBef>
                <a:spcPts val="1000"/>
              </a:spcBef>
              <a:spcAft>
                <a:spcPts val="0"/>
              </a:spcAft>
              <a:buClr>
                <a:schemeClr val="dk1"/>
              </a:buClr>
              <a:buSzPts val="1800"/>
              <a:buChar char="•"/>
            </a:pPr>
            <a:r>
              <a:rPr lang="en-US" sz="1800">
                <a:latin typeface="Georgia"/>
                <a:ea typeface="Georgia"/>
                <a:cs typeface="Georgia"/>
                <a:sym typeface="Georgia"/>
              </a:rPr>
              <a:t>Significant spikes at regular intervals suggest seasonality.</a:t>
            </a:r>
            <a:endParaRPr/>
          </a:p>
          <a:p>
            <a:pPr indent="-228600" lvl="0" marL="228600" rtl="0" algn="l">
              <a:lnSpc>
                <a:spcPct val="90000"/>
              </a:lnSpc>
              <a:spcBef>
                <a:spcPts val="1000"/>
              </a:spcBef>
              <a:spcAft>
                <a:spcPts val="0"/>
              </a:spcAft>
              <a:buClr>
                <a:schemeClr val="dk1"/>
              </a:buClr>
              <a:buSzPts val="1800"/>
              <a:buChar char="•"/>
            </a:pPr>
            <a:r>
              <a:rPr lang="en-US" sz="1800">
                <a:latin typeface="Georgia"/>
                <a:ea typeface="Georgia"/>
                <a:cs typeface="Georgia"/>
                <a:sym typeface="Georgia"/>
              </a:rPr>
              <a:t>Slow decay indicates trend.</a:t>
            </a:r>
            <a:endParaRPr/>
          </a:p>
          <a:p>
            <a:pPr indent="-228600" lvl="0" marL="228600" rtl="0" algn="l">
              <a:lnSpc>
                <a:spcPct val="90000"/>
              </a:lnSpc>
              <a:spcBef>
                <a:spcPts val="1000"/>
              </a:spcBef>
              <a:spcAft>
                <a:spcPts val="0"/>
              </a:spcAft>
              <a:buClr>
                <a:schemeClr val="dk1"/>
              </a:buClr>
              <a:buSzPts val="1800"/>
              <a:buChar char="•"/>
            </a:pPr>
            <a:r>
              <a:rPr lang="en-US" sz="1800">
                <a:latin typeface="Georgia"/>
                <a:ea typeface="Georgia"/>
                <a:cs typeface="Georgia"/>
                <a:sym typeface="Georgia"/>
              </a:rPr>
              <a:t>Quick decay to zero suggests randomness.</a:t>
            </a:r>
            <a:endParaRPr/>
          </a:p>
          <a:p>
            <a:pPr indent="-228600" lvl="0" marL="228600" rtl="0" algn="l">
              <a:lnSpc>
                <a:spcPct val="90000"/>
              </a:lnSpc>
              <a:spcBef>
                <a:spcPts val="1000"/>
              </a:spcBef>
              <a:spcAft>
                <a:spcPts val="0"/>
              </a:spcAft>
              <a:buClr>
                <a:schemeClr val="dk1"/>
              </a:buClr>
              <a:buSzPts val="1800"/>
              <a:buChar char="•"/>
            </a:pPr>
            <a:r>
              <a:rPr lang="en-US" sz="1800">
                <a:latin typeface="Georgia"/>
                <a:ea typeface="Georgia"/>
                <a:cs typeface="Georgia"/>
                <a:sym typeface="Georgia"/>
              </a:rPr>
              <a:t>PACF plots:</a:t>
            </a:r>
            <a:endParaRPr/>
          </a:p>
          <a:p>
            <a:pPr indent="-228600" lvl="0" marL="228600" rtl="0" algn="l">
              <a:lnSpc>
                <a:spcPct val="90000"/>
              </a:lnSpc>
              <a:spcBef>
                <a:spcPts val="1000"/>
              </a:spcBef>
              <a:spcAft>
                <a:spcPts val="0"/>
              </a:spcAft>
              <a:buClr>
                <a:schemeClr val="dk1"/>
              </a:buClr>
              <a:buSzPts val="1800"/>
              <a:buChar char="•"/>
            </a:pPr>
            <a:r>
              <a:rPr lang="en-US" sz="1800">
                <a:latin typeface="Georgia"/>
                <a:ea typeface="Georgia"/>
                <a:cs typeface="Georgia"/>
                <a:sym typeface="Georgia"/>
              </a:rPr>
              <a:t>Significant spikes at specific lags suggest the order of AR terms needed in a model.</a:t>
            </a:r>
            <a:endParaRPr/>
          </a:p>
          <a:p>
            <a:pPr indent="-228600" lvl="0" marL="228600" rtl="0" algn="l">
              <a:lnSpc>
                <a:spcPct val="90000"/>
              </a:lnSpc>
              <a:spcBef>
                <a:spcPts val="1000"/>
              </a:spcBef>
              <a:spcAft>
                <a:spcPts val="0"/>
              </a:spcAft>
              <a:buClr>
                <a:schemeClr val="dk1"/>
              </a:buClr>
              <a:buSzPts val="1800"/>
              <a:buChar char="•"/>
            </a:pPr>
            <a:r>
              <a:rPr lang="en-US" sz="1800">
                <a:latin typeface="Georgia"/>
                <a:ea typeface="Georgia"/>
                <a:cs typeface="Georgia"/>
                <a:sym typeface="Georgia"/>
              </a:rPr>
              <a:t>Cut-offs after certain lags help determine model complexity.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ARIMA models</a:t>
            </a:r>
            <a:endParaRPr/>
          </a:p>
        </p:txBody>
      </p:sp>
      <p:sp>
        <p:nvSpPr>
          <p:cNvPr id="167" name="Google Shape;16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400"/>
              <a:buChar char="•"/>
            </a:pPr>
            <a:r>
              <a:rPr lang="en-US" sz="1400">
                <a:latin typeface="Georgia"/>
                <a:ea typeface="Georgia"/>
                <a:cs typeface="Georgia"/>
                <a:sym typeface="Georgia"/>
              </a:rPr>
              <a:t>ARIMA models are denoted as ARIMA(p, d, q), where:</a:t>
            </a:r>
            <a:endParaRPr/>
          </a:p>
          <a:p>
            <a:pPr indent="-228600" lvl="1" marL="685800" rtl="0" algn="l">
              <a:lnSpc>
                <a:spcPct val="90000"/>
              </a:lnSpc>
              <a:spcBef>
                <a:spcPts val="500"/>
              </a:spcBef>
              <a:spcAft>
                <a:spcPts val="0"/>
              </a:spcAft>
              <a:buClr>
                <a:schemeClr val="dk1"/>
              </a:buClr>
              <a:buSzPts val="1000"/>
              <a:buChar char="•"/>
            </a:pPr>
            <a:r>
              <a:rPr lang="en-US" sz="1000">
                <a:latin typeface="Georgia"/>
                <a:ea typeface="Georgia"/>
                <a:cs typeface="Georgia"/>
                <a:sym typeface="Georgia"/>
              </a:rPr>
              <a:t>p: Number of autoregressive terms (lags)</a:t>
            </a:r>
            <a:endParaRPr/>
          </a:p>
          <a:p>
            <a:pPr indent="-228600" lvl="1" marL="685800" rtl="0" algn="l">
              <a:lnSpc>
                <a:spcPct val="90000"/>
              </a:lnSpc>
              <a:spcBef>
                <a:spcPts val="500"/>
              </a:spcBef>
              <a:spcAft>
                <a:spcPts val="0"/>
              </a:spcAft>
              <a:buClr>
                <a:schemeClr val="dk1"/>
              </a:buClr>
              <a:buSzPts val="1000"/>
              <a:buChar char="•"/>
            </a:pPr>
            <a:r>
              <a:rPr lang="en-US" sz="1000">
                <a:latin typeface="Georgia"/>
                <a:ea typeface="Georgia"/>
                <a:cs typeface="Georgia"/>
                <a:sym typeface="Georgia"/>
              </a:rPr>
              <a:t>d: Number of times the data is differenced to achieve stationarity</a:t>
            </a:r>
            <a:endParaRPr/>
          </a:p>
          <a:p>
            <a:pPr indent="-228600" lvl="1" marL="685800" rtl="0" algn="l">
              <a:lnSpc>
                <a:spcPct val="90000"/>
              </a:lnSpc>
              <a:spcBef>
                <a:spcPts val="500"/>
              </a:spcBef>
              <a:spcAft>
                <a:spcPts val="0"/>
              </a:spcAft>
              <a:buClr>
                <a:schemeClr val="dk1"/>
              </a:buClr>
              <a:buSzPts val="1000"/>
              <a:buChar char="•"/>
            </a:pPr>
            <a:r>
              <a:rPr lang="en-US" sz="1000">
                <a:latin typeface="Georgia"/>
                <a:ea typeface="Georgia"/>
                <a:cs typeface="Georgia"/>
                <a:sym typeface="Georgia"/>
              </a:rPr>
              <a:t>q: Number of moving average terms.</a:t>
            </a:r>
            <a:endParaRPr/>
          </a:p>
          <a:p>
            <a:pPr indent="-228600" lvl="0" marL="228600" rtl="0" algn="l">
              <a:lnSpc>
                <a:spcPct val="90000"/>
              </a:lnSpc>
              <a:spcBef>
                <a:spcPts val="1000"/>
              </a:spcBef>
              <a:spcAft>
                <a:spcPts val="0"/>
              </a:spcAft>
              <a:buClr>
                <a:schemeClr val="dk1"/>
              </a:buClr>
              <a:buSzPts val="1400"/>
              <a:buChar char="•"/>
            </a:pPr>
            <a:r>
              <a:rPr lang="en-US" sz="1400">
                <a:latin typeface="Georgia"/>
                <a:ea typeface="Georgia"/>
                <a:cs typeface="Georgia"/>
                <a:sym typeface="Georgia"/>
              </a:rPr>
              <a:t>ARIMA(2, 1, 1) model has:</a:t>
            </a:r>
            <a:endParaRPr/>
          </a:p>
          <a:p>
            <a:pPr indent="-228600" lvl="1" marL="685800" rtl="0" algn="l">
              <a:lnSpc>
                <a:spcPct val="90000"/>
              </a:lnSpc>
              <a:spcBef>
                <a:spcPts val="500"/>
              </a:spcBef>
              <a:spcAft>
                <a:spcPts val="0"/>
              </a:spcAft>
              <a:buClr>
                <a:schemeClr val="dk1"/>
              </a:buClr>
              <a:buSzPts val="1000"/>
              <a:buChar char="•"/>
            </a:pPr>
            <a:r>
              <a:rPr lang="en-US" sz="1000">
                <a:latin typeface="Georgia"/>
                <a:ea typeface="Georgia"/>
                <a:cs typeface="Georgia"/>
                <a:sym typeface="Georgia"/>
              </a:rPr>
              <a:t>Two autoregressive terms</a:t>
            </a:r>
            <a:endParaRPr/>
          </a:p>
          <a:p>
            <a:pPr indent="-228600" lvl="1" marL="685800" rtl="0" algn="l">
              <a:lnSpc>
                <a:spcPct val="90000"/>
              </a:lnSpc>
              <a:spcBef>
                <a:spcPts val="500"/>
              </a:spcBef>
              <a:spcAft>
                <a:spcPts val="0"/>
              </a:spcAft>
              <a:buClr>
                <a:schemeClr val="dk1"/>
              </a:buClr>
              <a:buSzPts val="1000"/>
              <a:buChar char="•"/>
            </a:pPr>
            <a:r>
              <a:rPr lang="en-US" sz="1000">
                <a:latin typeface="Georgia"/>
                <a:ea typeface="Georgia"/>
                <a:cs typeface="Georgia"/>
                <a:sym typeface="Georgia"/>
              </a:rPr>
              <a:t>Data differenced once</a:t>
            </a:r>
            <a:endParaRPr/>
          </a:p>
          <a:p>
            <a:pPr indent="0" lvl="1" marL="457200" rtl="0" algn="l">
              <a:lnSpc>
                <a:spcPct val="90000"/>
              </a:lnSpc>
              <a:spcBef>
                <a:spcPts val="500"/>
              </a:spcBef>
              <a:spcAft>
                <a:spcPts val="0"/>
              </a:spcAft>
              <a:buClr>
                <a:schemeClr val="dk1"/>
              </a:buClr>
              <a:buSzPts val="1000"/>
              <a:buNone/>
            </a:pPr>
            <a:r>
              <a:rPr lang="en-US" sz="1000">
                <a:latin typeface="Georgia"/>
                <a:ea typeface="Georgia"/>
                <a:cs typeface="Georgia"/>
                <a:sym typeface="Georgia"/>
              </a:rPr>
              <a:t>Model Building:</a:t>
            </a:r>
            <a:endParaRPr sz="1000">
              <a:latin typeface="Georgia"/>
              <a:ea typeface="Georgia"/>
              <a:cs typeface="Georgia"/>
              <a:sym typeface="Georgia"/>
            </a:endParaRPr>
          </a:p>
          <a:p>
            <a:pPr indent="-228600" lvl="1" marL="685800" rtl="0" algn="l">
              <a:lnSpc>
                <a:spcPct val="90000"/>
              </a:lnSpc>
              <a:spcBef>
                <a:spcPts val="500"/>
              </a:spcBef>
              <a:spcAft>
                <a:spcPts val="0"/>
              </a:spcAft>
              <a:buClr>
                <a:schemeClr val="dk1"/>
              </a:buClr>
              <a:buSzPts val="1000"/>
              <a:buChar char="•"/>
            </a:pPr>
            <a:r>
              <a:rPr lang="en-US" sz="1000">
                <a:latin typeface="Georgia"/>
                <a:ea typeface="Georgia"/>
                <a:cs typeface="Georgia"/>
                <a:sym typeface="Georgia"/>
              </a:rPr>
              <a:t>Data Exploration: Visualize the time series to identify trends, seasonality, and stationarity.</a:t>
            </a:r>
            <a:endParaRPr/>
          </a:p>
          <a:p>
            <a:pPr indent="-228600" lvl="1" marL="685800" rtl="0" algn="l">
              <a:lnSpc>
                <a:spcPct val="90000"/>
              </a:lnSpc>
              <a:spcBef>
                <a:spcPts val="500"/>
              </a:spcBef>
              <a:spcAft>
                <a:spcPts val="0"/>
              </a:spcAft>
              <a:buClr>
                <a:schemeClr val="dk1"/>
              </a:buClr>
              <a:buSzPts val="1000"/>
              <a:buChar char="•"/>
            </a:pPr>
            <a:r>
              <a:rPr lang="en-US" sz="1000">
                <a:latin typeface="Georgia"/>
                <a:ea typeface="Georgia"/>
                <a:cs typeface="Georgia"/>
                <a:sym typeface="Georgia"/>
              </a:rPr>
              <a:t>Stationarity Check: If non-stationary, apply differencing to make it stationary.</a:t>
            </a:r>
            <a:endParaRPr/>
          </a:p>
          <a:p>
            <a:pPr indent="-228600" lvl="1" marL="685800" rtl="0" algn="l">
              <a:lnSpc>
                <a:spcPct val="90000"/>
              </a:lnSpc>
              <a:spcBef>
                <a:spcPts val="500"/>
              </a:spcBef>
              <a:spcAft>
                <a:spcPts val="0"/>
              </a:spcAft>
              <a:buClr>
                <a:schemeClr val="dk1"/>
              </a:buClr>
              <a:buSzPts val="1000"/>
              <a:buChar char="•"/>
            </a:pPr>
            <a:r>
              <a:rPr lang="en-US" sz="1000">
                <a:latin typeface="Georgia"/>
                <a:ea typeface="Georgia"/>
                <a:cs typeface="Georgia"/>
                <a:sym typeface="Georgia"/>
              </a:rPr>
              <a:t>Parameter Selection: Determine appropriate p, d, q values using tools like ACF (Autocorrelation Function) and PACF (Partial Autocorrelation Function) plots.</a:t>
            </a:r>
            <a:endParaRPr/>
          </a:p>
          <a:p>
            <a:pPr indent="-228600" lvl="1" marL="685800" rtl="0" algn="l">
              <a:lnSpc>
                <a:spcPct val="90000"/>
              </a:lnSpc>
              <a:spcBef>
                <a:spcPts val="500"/>
              </a:spcBef>
              <a:spcAft>
                <a:spcPts val="0"/>
              </a:spcAft>
              <a:buClr>
                <a:schemeClr val="dk1"/>
              </a:buClr>
              <a:buSzPts val="1000"/>
              <a:buChar char="•"/>
            </a:pPr>
            <a:r>
              <a:rPr lang="en-US" sz="1000">
                <a:latin typeface="Georgia"/>
                <a:ea typeface="Georgia"/>
                <a:cs typeface="Georgia"/>
                <a:sym typeface="Georgia"/>
              </a:rPr>
              <a:t>Model Fitting: Estimate model parameters using statistical software.</a:t>
            </a:r>
            <a:endParaRPr/>
          </a:p>
          <a:p>
            <a:pPr indent="-228600" lvl="1" marL="685800" rtl="0" algn="l">
              <a:lnSpc>
                <a:spcPct val="90000"/>
              </a:lnSpc>
              <a:spcBef>
                <a:spcPts val="500"/>
              </a:spcBef>
              <a:spcAft>
                <a:spcPts val="0"/>
              </a:spcAft>
              <a:buClr>
                <a:schemeClr val="dk1"/>
              </a:buClr>
              <a:buSzPts val="1000"/>
              <a:buChar char="•"/>
            </a:pPr>
            <a:r>
              <a:rPr lang="en-US" sz="1000">
                <a:latin typeface="Georgia"/>
                <a:ea typeface="Georgia"/>
                <a:cs typeface="Georgia"/>
                <a:sym typeface="Georgia"/>
              </a:rPr>
              <a:t>Model Diagnostics: Check model fit using diagnostic plots and tests (e.g., Ljung-Box test).</a:t>
            </a:r>
            <a:endParaRPr/>
          </a:p>
          <a:p>
            <a:pPr indent="-228600" lvl="1" marL="685800" rtl="0" algn="l">
              <a:lnSpc>
                <a:spcPct val="90000"/>
              </a:lnSpc>
              <a:spcBef>
                <a:spcPts val="500"/>
              </a:spcBef>
              <a:spcAft>
                <a:spcPts val="0"/>
              </a:spcAft>
              <a:buClr>
                <a:schemeClr val="dk1"/>
              </a:buClr>
              <a:buSzPts val="1000"/>
              <a:buChar char="•"/>
            </a:pPr>
            <a:r>
              <a:rPr lang="en-US" sz="1000">
                <a:latin typeface="Georgia"/>
                <a:ea typeface="Georgia"/>
                <a:cs typeface="Georgia"/>
                <a:sym typeface="Georgia"/>
              </a:rPr>
              <a:t>Forecasting: Use the fitted model to generate predictions for future time points. One moving average term.</a:t>
            </a:r>
            <a:endParaRPr/>
          </a:p>
          <a:p>
            <a:pPr indent="-165100" lvl="1" marL="685800" rtl="0" algn="l">
              <a:lnSpc>
                <a:spcPct val="90000"/>
              </a:lnSpc>
              <a:spcBef>
                <a:spcPts val="500"/>
              </a:spcBef>
              <a:spcAft>
                <a:spcPts val="0"/>
              </a:spcAft>
              <a:buClr>
                <a:schemeClr val="dk1"/>
              </a:buClr>
              <a:buSzPts val="1000"/>
              <a:buNone/>
            </a:pPr>
            <a:r>
              <a:t/>
            </a:r>
            <a:endParaRPr sz="1000">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73" name="Google Shape;173;p15"/>
          <p:cNvSpPr txBox="1"/>
          <p:nvPr>
            <p:ph idx="1" type="body"/>
          </p:nvPr>
        </p:nvSpPr>
        <p:spPr>
          <a:xfrm>
            <a:off x="838200" y="2353585"/>
            <a:ext cx="3948485" cy="3823377"/>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lnSpc>
                <a:spcPct val="90000"/>
              </a:lnSpc>
              <a:spcBef>
                <a:spcPts val="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Assumes linear relationships between variables.</a:t>
            </a:r>
            <a:endParaRPr/>
          </a:p>
          <a:p>
            <a:pPr indent="-228600" lvl="0" marL="228600" rtl="0" algn="l">
              <a:lnSpc>
                <a:spcPct val="90000"/>
              </a:lnSpc>
              <a:spcBef>
                <a:spcPts val="1000"/>
              </a:spcBef>
              <a:spcAft>
                <a:spcPts val="0"/>
              </a:spcAft>
              <a:buClr>
                <a:schemeClr val="dk1"/>
              </a:buClr>
              <a:buSzPct val="100000"/>
              <a:buChar char="•"/>
            </a:pPr>
            <a:r>
              <a:rPr lang="en-US"/>
              <a:t>Might not be suitable for data with strong non-linear patterns or seasonality.</a:t>
            </a:r>
            <a:endParaRPr/>
          </a:p>
          <a:p>
            <a:pPr indent="-228600" lvl="0" marL="228600" rtl="0" algn="l">
              <a:lnSpc>
                <a:spcPct val="90000"/>
              </a:lnSpc>
              <a:spcBef>
                <a:spcPts val="1000"/>
              </a:spcBef>
              <a:spcAft>
                <a:spcPts val="0"/>
              </a:spcAft>
              <a:buClr>
                <a:schemeClr val="dk1"/>
              </a:buClr>
              <a:buSzPct val="100000"/>
              <a:buChar char="•"/>
            </a:pPr>
            <a:r>
              <a:rPr lang="en-US"/>
              <a:t>Requires careful parameter selection and model diagnostics.</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Common Applications:</a:t>
            </a:r>
            <a:endParaRPr/>
          </a:p>
          <a:p>
            <a:pPr indent="-228600" lvl="0" marL="228600" rtl="0" algn="l">
              <a:lnSpc>
                <a:spcPct val="90000"/>
              </a:lnSpc>
              <a:spcBef>
                <a:spcPts val="1000"/>
              </a:spcBef>
              <a:spcAft>
                <a:spcPts val="0"/>
              </a:spcAft>
              <a:buClr>
                <a:schemeClr val="dk1"/>
              </a:buClr>
              <a:buSzPct val="100000"/>
              <a:buChar char="•"/>
            </a:pPr>
            <a:r>
              <a:rPr lang="en-US"/>
              <a:t>Economic forecasting (e.g., GDP, inflation, unemployment)</a:t>
            </a:r>
            <a:endParaRPr/>
          </a:p>
          <a:p>
            <a:pPr indent="-228600" lvl="0" marL="228600" rtl="0" algn="l">
              <a:lnSpc>
                <a:spcPct val="90000"/>
              </a:lnSpc>
              <a:spcBef>
                <a:spcPts val="1000"/>
              </a:spcBef>
              <a:spcAft>
                <a:spcPts val="0"/>
              </a:spcAft>
              <a:buClr>
                <a:schemeClr val="dk1"/>
              </a:buClr>
              <a:buSzPct val="100000"/>
              <a:buChar char="•"/>
            </a:pPr>
            <a:r>
              <a:rPr lang="en-US"/>
              <a:t>Financial market analysis (e.g., stock prices, exchange rates)</a:t>
            </a:r>
            <a:endParaRPr/>
          </a:p>
          <a:p>
            <a:pPr indent="-228600" lvl="0" marL="228600" rtl="0" algn="l">
              <a:lnSpc>
                <a:spcPct val="90000"/>
              </a:lnSpc>
              <a:spcBef>
                <a:spcPts val="1000"/>
              </a:spcBef>
              <a:spcAft>
                <a:spcPts val="0"/>
              </a:spcAft>
              <a:buClr>
                <a:schemeClr val="dk1"/>
              </a:buClr>
              <a:buSzPct val="100000"/>
              <a:buChar char="•"/>
            </a:pPr>
            <a:r>
              <a:rPr lang="en-US"/>
              <a:t>Demand forecasting (e.g., retail sales, energy consumption)</a:t>
            </a:r>
            <a:endParaRPr/>
          </a:p>
          <a:p>
            <a:pPr indent="-228600" lvl="0" marL="228600" rtl="0" algn="l">
              <a:lnSpc>
                <a:spcPct val="90000"/>
              </a:lnSpc>
              <a:spcBef>
                <a:spcPts val="1000"/>
              </a:spcBef>
              <a:spcAft>
                <a:spcPts val="0"/>
              </a:spcAft>
              <a:buClr>
                <a:schemeClr val="dk1"/>
              </a:buClr>
              <a:buSzPct val="100000"/>
              <a:buChar char="•"/>
            </a:pPr>
            <a:r>
              <a:rPr lang="en-US"/>
              <a:t>Inventory management</a:t>
            </a:r>
            <a:endParaRPr/>
          </a:p>
          <a:p>
            <a:pPr indent="-228600" lvl="0" marL="228600" rtl="0" algn="l">
              <a:lnSpc>
                <a:spcPct val="90000"/>
              </a:lnSpc>
              <a:spcBef>
                <a:spcPts val="1000"/>
              </a:spcBef>
              <a:spcAft>
                <a:spcPts val="0"/>
              </a:spcAft>
              <a:buClr>
                <a:schemeClr val="dk1"/>
              </a:buClr>
              <a:buSzPct val="100000"/>
              <a:buChar char="•"/>
            </a:pPr>
            <a:r>
              <a:rPr lang="en-US"/>
              <a:t>Natural phenomena modeling (e.g., temperature, rainfall)</a:t>
            </a:r>
            <a:endParaRPr/>
          </a:p>
        </p:txBody>
      </p:sp>
      <p:sp>
        <p:nvSpPr>
          <p:cNvPr id="174" name="Google Shape;174;p15"/>
          <p:cNvSpPr txBox="1"/>
          <p:nvPr/>
        </p:nvSpPr>
        <p:spPr>
          <a:xfrm>
            <a:off x="4890053" y="2441050"/>
            <a:ext cx="2790907"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Pros</a:t>
            </a:r>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Good for short-term forecasting</a:t>
            </a:r>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Only needs historical data</a:t>
            </a:r>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Models non-stationary data</a:t>
            </a:r>
            <a:endParaRPr/>
          </a:p>
        </p:txBody>
      </p:sp>
      <p:sp>
        <p:nvSpPr>
          <p:cNvPr id="175" name="Google Shape;175;p15"/>
          <p:cNvSpPr txBox="1"/>
          <p:nvPr/>
        </p:nvSpPr>
        <p:spPr>
          <a:xfrm>
            <a:off x="7975158" y="2510947"/>
            <a:ext cx="3196425" cy="13542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Georgia"/>
                <a:ea typeface="Georgia"/>
                <a:cs typeface="Georgia"/>
                <a:sym typeface="Georgia"/>
              </a:rPr>
              <a:t>Cons</a:t>
            </a:r>
            <a:endParaRPr/>
          </a:p>
          <a:p>
            <a:pPr indent="-285750" lvl="0" marL="285750" marR="0" rtl="0" algn="l">
              <a:spcBef>
                <a:spcPts val="0"/>
              </a:spcBef>
              <a:spcAft>
                <a:spcPts val="0"/>
              </a:spcAft>
              <a:buClr>
                <a:schemeClr val="dk1"/>
              </a:buClr>
              <a:buSzPts val="1200"/>
              <a:buFont typeface="Arial"/>
              <a:buChar char="•"/>
            </a:pPr>
            <a:r>
              <a:rPr lang="en-US" sz="1200">
                <a:solidFill>
                  <a:schemeClr val="dk1"/>
                </a:solidFill>
                <a:latin typeface="Georgia"/>
                <a:ea typeface="Georgia"/>
                <a:cs typeface="Georgia"/>
                <a:sym typeface="Georgia"/>
              </a:rPr>
              <a:t>Not built for long-term forecasting</a:t>
            </a:r>
            <a:endParaRPr/>
          </a:p>
          <a:p>
            <a:pPr indent="-285750" lvl="0" marL="285750" marR="0" rtl="0" algn="l">
              <a:spcBef>
                <a:spcPts val="0"/>
              </a:spcBef>
              <a:spcAft>
                <a:spcPts val="0"/>
              </a:spcAft>
              <a:buClr>
                <a:schemeClr val="dk1"/>
              </a:buClr>
              <a:buSzPts val="1200"/>
              <a:buFont typeface="Arial"/>
              <a:buChar char="•"/>
            </a:pPr>
            <a:r>
              <a:rPr lang="en-US" sz="1200">
                <a:solidFill>
                  <a:schemeClr val="dk1"/>
                </a:solidFill>
                <a:latin typeface="Georgia"/>
                <a:ea typeface="Georgia"/>
                <a:cs typeface="Georgia"/>
                <a:sym typeface="Georgia"/>
              </a:rPr>
              <a:t>Poor at predicting turning points</a:t>
            </a:r>
            <a:endParaRPr/>
          </a:p>
          <a:p>
            <a:pPr indent="-285750" lvl="0" marL="285750" marR="0" rtl="0" algn="l">
              <a:spcBef>
                <a:spcPts val="0"/>
              </a:spcBef>
              <a:spcAft>
                <a:spcPts val="0"/>
              </a:spcAft>
              <a:buClr>
                <a:schemeClr val="dk1"/>
              </a:buClr>
              <a:buSzPts val="1200"/>
              <a:buFont typeface="Arial"/>
              <a:buChar char="•"/>
            </a:pPr>
            <a:r>
              <a:rPr lang="en-US" sz="1200">
                <a:solidFill>
                  <a:schemeClr val="dk1"/>
                </a:solidFill>
                <a:latin typeface="Georgia"/>
                <a:ea typeface="Georgia"/>
                <a:cs typeface="Georgia"/>
                <a:sym typeface="Georgia"/>
              </a:rPr>
              <a:t>Computationally expensive</a:t>
            </a:r>
            <a:endParaRPr/>
          </a:p>
          <a:p>
            <a:pPr indent="-285750" lvl="0" marL="285750" marR="0" rtl="0" algn="l">
              <a:spcBef>
                <a:spcPts val="0"/>
              </a:spcBef>
              <a:spcAft>
                <a:spcPts val="0"/>
              </a:spcAft>
              <a:buClr>
                <a:schemeClr val="dk1"/>
              </a:buClr>
              <a:buSzPts val="1200"/>
              <a:buFont typeface="Arial"/>
              <a:buChar char="•"/>
            </a:pPr>
            <a:r>
              <a:rPr lang="en-US" sz="1200">
                <a:solidFill>
                  <a:schemeClr val="dk1"/>
                </a:solidFill>
                <a:latin typeface="Georgia"/>
                <a:ea typeface="Georgia"/>
                <a:cs typeface="Georgia"/>
                <a:sym typeface="Georgia"/>
              </a:rPr>
              <a:t>Parameters are subjective</a:t>
            </a:r>
            <a:endParaRPr/>
          </a:p>
          <a:p>
            <a:pPr indent="0" lvl="0" marL="0" marR="0" rtl="0" algn="l">
              <a:spcBef>
                <a:spcPts val="0"/>
              </a:spcBef>
              <a:spcAft>
                <a:spcPts val="0"/>
              </a:spcAft>
              <a:buNone/>
            </a:pPr>
            <a:r>
              <a:t/>
            </a:r>
            <a:endParaRPr sz="1600">
              <a:solidFill>
                <a:schemeClr val="dk1"/>
              </a:solidFill>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6"/>
          <p:cNvSpPr txBox="1"/>
          <p:nvPr>
            <p:ph type="title"/>
          </p:nvPr>
        </p:nvSpPr>
        <p:spPr>
          <a:xfrm>
            <a:off x="2380753" y="198149"/>
            <a:ext cx="7947991" cy="77191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eorgia"/>
              <a:buNone/>
            </a:pPr>
            <a:r>
              <a:rPr b="1" lang="en-US" sz="3600">
                <a:latin typeface="Georgia"/>
                <a:ea typeface="Georgia"/>
                <a:cs typeface="Georgia"/>
                <a:sym typeface="Georgia"/>
              </a:rPr>
              <a:t>Forecasting </a:t>
            </a:r>
            <a:r>
              <a:rPr b="1" lang="en-US" sz="3200">
                <a:latin typeface="Georgia"/>
                <a:ea typeface="Georgia"/>
                <a:cs typeface="Georgia"/>
                <a:sym typeface="Georgia"/>
              </a:rPr>
              <a:t>in</a:t>
            </a:r>
            <a:r>
              <a:rPr b="1" lang="en-US" sz="3600">
                <a:latin typeface="Georgia"/>
                <a:ea typeface="Georgia"/>
                <a:cs typeface="Georgia"/>
                <a:sym typeface="Georgia"/>
              </a:rPr>
              <a:t> Time Series Analysis</a:t>
            </a:r>
            <a:endParaRPr b="1" sz="3600">
              <a:latin typeface="Georgia"/>
              <a:ea typeface="Georgia"/>
              <a:cs typeface="Georgia"/>
              <a:sym typeface="Georgia"/>
            </a:endParaRPr>
          </a:p>
        </p:txBody>
      </p:sp>
      <p:sp>
        <p:nvSpPr>
          <p:cNvPr id="181" name="Google Shape;181;p16"/>
          <p:cNvSpPr txBox="1"/>
          <p:nvPr>
            <p:ph idx="1" type="body"/>
          </p:nvPr>
        </p:nvSpPr>
        <p:spPr>
          <a:xfrm>
            <a:off x="838200" y="1073426"/>
            <a:ext cx="10515600" cy="510353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400"/>
              <a:buChar char="•"/>
            </a:pPr>
            <a:r>
              <a:rPr lang="en-US" sz="1400">
                <a:latin typeface="Georgia"/>
                <a:ea typeface="Georgia"/>
                <a:cs typeface="Georgia"/>
                <a:sym typeface="Georgia"/>
              </a:rPr>
              <a:t>It's the process of predicting future values of a time-dependent variable based on its historical patterns and trends.</a:t>
            </a:r>
            <a:endParaRPr/>
          </a:p>
          <a:p>
            <a:pPr indent="-228600" lvl="0" marL="228600" rtl="0" algn="l">
              <a:lnSpc>
                <a:spcPct val="90000"/>
              </a:lnSpc>
              <a:spcBef>
                <a:spcPts val="1000"/>
              </a:spcBef>
              <a:spcAft>
                <a:spcPts val="0"/>
              </a:spcAft>
              <a:buClr>
                <a:schemeClr val="dk1"/>
              </a:buClr>
              <a:buSzPts val="1400"/>
              <a:buChar char="•"/>
            </a:pPr>
            <a:r>
              <a:rPr lang="en-US" sz="1400">
                <a:latin typeface="Georgia"/>
                <a:ea typeface="Georgia"/>
                <a:cs typeface="Georgia"/>
                <a:sym typeface="Georgia"/>
              </a:rPr>
              <a:t>It involves building statistical models that capture the underlying structure of the time series data and using those models to project future values.</a:t>
            </a:r>
            <a:endParaRPr/>
          </a:p>
          <a:p>
            <a:pPr indent="-228600" lvl="0" marL="228600" rtl="0" algn="l">
              <a:lnSpc>
                <a:spcPct val="90000"/>
              </a:lnSpc>
              <a:spcBef>
                <a:spcPts val="1000"/>
              </a:spcBef>
              <a:spcAft>
                <a:spcPts val="0"/>
              </a:spcAft>
              <a:buClr>
                <a:schemeClr val="dk1"/>
              </a:buClr>
              <a:buSzPts val="1600"/>
              <a:buChar char="•"/>
            </a:pPr>
            <a:r>
              <a:rPr b="1" lang="en-US" sz="1600">
                <a:latin typeface="Georgia"/>
                <a:ea typeface="Georgia"/>
                <a:cs typeface="Georgia"/>
                <a:sym typeface="Georgia"/>
              </a:rPr>
              <a:t>Forecasting Models:</a:t>
            </a:r>
            <a:endParaRPr b="1" sz="1600">
              <a:latin typeface="Georgia"/>
              <a:ea typeface="Georgia"/>
              <a:cs typeface="Georgia"/>
              <a:sym typeface="Georgia"/>
            </a:endParaRPr>
          </a:p>
          <a:p>
            <a:pPr indent="-228600" lvl="1" marL="685800" rtl="0" algn="l">
              <a:lnSpc>
                <a:spcPct val="90000"/>
              </a:lnSpc>
              <a:spcBef>
                <a:spcPts val="500"/>
              </a:spcBef>
              <a:spcAft>
                <a:spcPts val="0"/>
              </a:spcAft>
              <a:buClr>
                <a:schemeClr val="dk1"/>
              </a:buClr>
              <a:buSzPts val="1200"/>
              <a:buChar char="•"/>
            </a:pPr>
            <a:r>
              <a:rPr lang="en-US" sz="1200">
                <a:latin typeface="Georgia"/>
                <a:ea typeface="Georgia"/>
                <a:cs typeface="Georgia"/>
                <a:sym typeface="Georgia"/>
              </a:rPr>
              <a:t>Statistical Models:</a:t>
            </a:r>
            <a:endParaRPr/>
          </a:p>
          <a:p>
            <a:pPr indent="-228600" lvl="1" marL="685800" rtl="0" algn="l">
              <a:lnSpc>
                <a:spcPct val="90000"/>
              </a:lnSpc>
              <a:spcBef>
                <a:spcPts val="500"/>
              </a:spcBef>
              <a:spcAft>
                <a:spcPts val="0"/>
              </a:spcAft>
              <a:buClr>
                <a:schemeClr val="dk1"/>
              </a:buClr>
              <a:buSzPts val="1200"/>
              <a:buChar char="•"/>
            </a:pPr>
            <a:r>
              <a:rPr lang="en-US" sz="1200">
                <a:latin typeface="Georgia"/>
                <a:ea typeface="Georgia"/>
                <a:cs typeface="Georgia"/>
                <a:sym typeface="Georgia"/>
              </a:rPr>
              <a:t>ARIMA (Autoregressive Integrated Moving Average) models</a:t>
            </a:r>
            <a:endParaRPr/>
          </a:p>
          <a:p>
            <a:pPr indent="-228600" lvl="1" marL="685800" rtl="0" algn="l">
              <a:lnSpc>
                <a:spcPct val="90000"/>
              </a:lnSpc>
              <a:spcBef>
                <a:spcPts val="500"/>
              </a:spcBef>
              <a:spcAft>
                <a:spcPts val="0"/>
              </a:spcAft>
              <a:buClr>
                <a:schemeClr val="dk1"/>
              </a:buClr>
              <a:buSzPts val="1200"/>
              <a:buChar char="•"/>
            </a:pPr>
            <a:r>
              <a:rPr lang="en-US" sz="1200">
                <a:latin typeface="Georgia"/>
                <a:ea typeface="Georgia"/>
                <a:cs typeface="Georgia"/>
                <a:sym typeface="Georgia"/>
              </a:rPr>
              <a:t>Exponential smoothing models</a:t>
            </a:r>
            <a:endParaRPr/>
          </a:p>
          <a:p>
            <a:pPr indent="-228600" lvl="1" marL="685800" rtl="0" algn="l">
              <a:lnSpc>
                <a:spcPct val="90000"/>
              </a:lnSpc>
              <a:spcBef>
                <a:spcPts val="500"/>
              </a:spcBef>
              <a:spcAft>
                <a:spcPts val="0"/>
              </a:spcAft>
              <a:buClr>
                <a:schemeClr val="dk1"/>
              </a:buClr>
              <a:buSzPts val="1200"/>
              <a:buChar char="•"/>
            </a:pPr>
            <a:r>
              <a:rPr lang="en-US" sz="1200">
                <a:latin typeface="Georgia"/>
                <a:ea typeface="Georgia"/>
                <a:cs typeface="Georgia"/>
                <a:sym typeface="Georgia"/>
              </a:rPr>
              <a:t>Seasonal ARIMA (SARIMA) models</a:t>
            </a:r>
            <a:endParaRPr/>
          </a:p>
          <a:p>
            <a:pPr indent="-228600" lvl="1" marL="685800" rtl="0" algn="l">
              <a:lnSpc>
                <a:spcPct val="90000"/>
              </a:lnSpc>
              <a:spcBef>
                <a:spcPts val="500"/>
              </a:spcBef>
              <a:spcAft>
                <a:spcPts val="0"/>
              </a:spcAft>
              <a:buClr>
                <a:schemeClr val="dk1"/>
              </a:buClr>
              <a:buSzPts val="1200"/>
              <a:buChar char="•"/>
            </a:pPr>
            <a:r>
              <a:rPr lang="en-US" sz="1200">
                <a:latin typeface="Georgia"/>
                <a:ea typeface="Georgia"/>
                <a:cs typeface="Georgia"/>
                <a:sym typeface="Georgia"/>
              </a:rPr>
              <a:t>Machine Learning Models:</a:t>
            </a:r>
            <a:endParaRPr/>
          </a:p>
          <a:p>
            <a:pPr indent="-228600" lvl="1" marL="685800" rtl="0" algn="l">
              <a:lnSpc>
                <a:spcPct val="90000"/>
              </a:lnSpc>
              <a:spcBef>
                <a:spcPts val="500"/>
              </a:spcBef>
              <a:spcAft>
                <a:spcPts val="0"/>
              </a:spcAft>
              <a:buClr>
                <a:schemeClr val="dk1"/>
              </a:buClr>
              <a:buSzPts val="1200"/>
              <a:buChar char="•"/>
            </a:pPr>
            <a:r>
              <a:rPr lang="en-US" sz="1200">
                <a:latin typeface="Georgia"/>
                <a:ea typeface="Georgia"/>
                <a:cs typeface="Georgia"/>
                <a:sym typeface="Georgia"/>
              </a:rPr>
              <a:t>Neural networks</a:t>
            </a:r>
            <a:endParaRPr/>
          </a:p>
          <a:p>
            <a:pPr indent="-228600" lvl="1" marL="685800" rtl="0" algn="l">
              <a:lnSpc>
                <a:spcPct val="90000"/>
              </a:lnSpc>
              <a:spcBef>
                <a:spcPts val="500"/>
              </a:spcBef>
              <a:spcAft>
                <a:spcPts val="0"/>
              </a:spcAft>
              <a:buClr>
                <a:schemeClr val="dk1"/>
              </a:buClr>
              <a:buSzPts val="1200"/>
              <a:buChar char="•"/>
            </a:pPr>
            <a:r>
              <a:rPr lang="en-US" sz="1200">
                <a:latin typeface="Georgia"/>
                <a:ea typeface="Georgia"/>
                <a:cs typeface="Georgia"/>
                <a:sym typeface="Georgia"/>
              </a:rPr>
              <a:t>Support vector machines</a:t>
            </a:r>
            <a:endParaRPr/>
          </a:p>
          <a:p>
            <a:pPr indent="-228600" lvl="1" marL="685800" rtl="0" algn="l">
              <a:lnSpc>
                <a:spcPct val="90000"/>
              </a:lnSpc>
              <a:spcBef>
                <a:spcPts val="500"/>
              </a:spcBef>
              <a:spcAft>
                <a:spcPts val="0"/>
              </a:spcAft>
              <a:buClr>
                <a:schemeClr val="dk1"/>
              </a:buClr>
              <a:buSzPts val="1200"/>
              <a:buChar char="•"/>
            </a:pPr>
            <a:r>
              <a:rPr lang="en-US" sz="1200">
                <a:latin typeface="Georgia"/>
                <a:ea typeface="Georgia"/>
                <a:cs typeface="Georgia"/>
                <a:sym typeface="Georgia"/>
              </a:rPr>
              <a:t>Decision trees</a:t>
            </a:r>
            <a:endParaRPr/>
          </a:p>
          <a:p>
            <a:pPr indent="0" lvl="1" marL="457200" rtl="0" algn="l">
              <a:lnSpc>
                <a:spcPct val="90000"/>
              </a:lnSpc>
              <a:spcBef>
                <a:spcPts val="500"/>
              </a:spcBef>
              <a:spcAft>
                <a:spcPts val="0"/>
              </a:spcAft>
              <a:buClr>
                <a:schemeClr val="dk1"/>
              </a:buClr>
              <a:buSzPts val="1600"/>
              <a:buNone/>
            </a:pPr>
            <a:r>
              <a:rPr b="1" lang="en-US" sz="1600">
                <a:latin typeface="Georgia"/>
                <a:ea typeface="Georgia"/>
                <a:cs typeface="Georgia"/>
                <a:sym typeface="Georgia"/>
              </a:rPr>
              <a:t>Steps in Time Series Forecasting:</a:t>
            </a:r>
            <a:endParaRPr b="1" sz="1600">
              <a:latin typeface="Georgia"/>
              <a:ea typeface="Georgia"/>
              <a:cs typeface="Georgia"/>
              <a:sym typeface="Georgia"/>
            </a:endParaRPr>
          </a:p>
          <a:p>
            <a:pPr indent="-228600" lvl="1" marL="685800" rtl="0" algn="l">
              <a:lnSpc>
                <a:spcPct val="90000"/>
              </a:lnSpc>
              <a:spcBef>
                <a:spcPts val="500"/>
              </a:spcBef>
              <a:spcAft>
                <a:spcPts val="0"/>
              </a:spcAft>
              <a:buClr>
                <a:schemeClr val="dk1"/>
              </a:buClr>
              <a:buSzPts val="1200"/>
              <a:buChar char="•"/>
            </a:pPr>
            <a:r>
              <a:rPr lang="en-US" sz="1200">
                <a:latin typeface="Georgia"/>
                <a:ea typeface="Georgia"/>
                <a:cs typeface="Georgia"/>
                <a:sym typeface="Georgia"/>
              </a:rPr>
              <a:t>Data Collection and Preparation: Gather historical data, clean it, and address missing values or outliers.</a:t>
            </a:r>
            <a:endParaRPr/>
          </a:p>
          <a:p>
            <a:pPr indent="-228600" lvl="1" marL="685800" rtl="0" algn="l">
              <a:lnSpc>
                <a:spcPct val="90000"/>
              </a:lnSpc>
              <a:spcBef>
                <a:spcPts val="500"/>
              </a:spcBef>
              <a:spcAft>
                <a:spcPts val="0"/>
              </a:spcAft>
              <a:buClr>
                <a:schemeClr val="dk1"/>
              </a:buClr>
              <a:buSzPts val="1200"/>
              <a:buChar char="•"/>
            </a:pPr>
            <a:r>
              <a:rPr lang="en-US" sz="1200">
                <a:latin typeface="Georgia"/>
                <a:ea typeface="Georgia"/>
                <a:cs typeface="Georgia"/>
                <a:sym typeface="Georgia"/>
              </a:rPr>
              <a:t>Exploratory Analysis: Visualize the data to identify trends, seasonality, and other patterns.</a:t>
            </a:r>
            <a:endParaRPr/>
          </a:p>
          <a:p>
            <a:pPr indent="-228600" lvl="1" marL="685800" rtl="0" algn="l">
              <a:lnSpc>
                <a:spcPct val="90000"/>
              </a:lnSpc>
              <a:spcBef>
                <a:spcPts val="500"/>
              </a:spcBef>
              <a:spcAft>
                <a:spcPts val="0"/>
              </a:spcAft>
              <a:buClr>
                <a:schemeClr val="dk1"/>
              </a:buClr>
              <a:buSzPts val="1200"/>
              <a:buChar char="•"/>
            </a:pPr>
            <a:r>
              <a:rPr lang="en-US" sz="1200">
                <a:latin typeface="Georgia"/>
                <a:ea typeface="Georgia"/>
                <a:cs typeface="Georgia"/>
                <a:sym typeface="Georgia"/>
              </a:rPr>
              <a:t>Model Selection: Choose an appropriate forecasting model based on the characteristics of the time series.</a:t>
            </a:r>
            <a:endParaRPr/>
          </a:p>
          <a:p>
            <a:pPr indent="-228600" lvl="1" marL="685800" rtl="0" algn="l">
              <a:lnSpc>
                <a:spcPct val="90000"/>
              </a:lnSpc>
              <a:spcBef>
                <a:spcPts val="500"/>
              </a:spcBef>
              <a:spcAft>
                <a:spcPts val="0"/>
              </a:spcAft>
              <a:buClr>
                <a:schemeClr val="dk1"/>
              </a:buClr>
              <a:buSzPts val="1200"/>
              <a:buChar char="•"/>
            </a:pPr>
            <a:r>
              <a:rPr lang="en-US" sz="1200">
                <a:latin typeface="Georgia"/>
                <a:ea typeface="Georgia"/>
                <a:cs typeface="Georgia"/>
                <a:sym typeface="Georgia"/>
              </a:rPr>
              <a:t>Model Fitting: Estimate model parameters using historical data.</a:t>
            </a:r>
            <a:endParaRPr/>
          </a:p>
          <a:p>
            <a:pPr indent="-228600" lvl="1" marL="685800" rtl="0" algn="l">
              <a:lnSpc>
                <a:spcPct val="90000"/>
              </a:lnSpc>
              <a:spcBef>
                <a:spcPts val="500"/>
              </a:spcBef>
              <a:spcAft>
                <a:spcPts val="0"/>
              </a:spcAft>
              <a:buClr>
                <a:schemeClr val="dk1"/>
              </a:buClr>
              <a:buSzPts val="1200"/>
              <a:buChar char="•"/>
            </a:pPr>
            <a:r>
              <a:rPr lang="en-US" sz="1200">
                <a:latin typeface="Georgia"/>
                <a:ea typeface="Georgia"/>
                <a:cs typeface="Georgia"/>
                <a:sym typeface="Georgia"/>
              </a:rPr>
              <a:t>Forecasting: Generate predictions for future time periods.</a:t>
            </a:r>
            <a:endParaRPr/>
          </a:p>
          <a:p>
            <a:pPr indent="-228600" lvl="1" marL="685800" rtl="0" algn="l">
              <a:lnSpc>
                <a:spcPct val="90000"/>
              </a:lnSpc>
              <a:spcBef>
                <a:spcPts val="500"/>
              </a:spcBef>
              <a:spcAft>
                <a:spcPts val="0"/>
              </a:spcAft>
              <a:buClr>
                <a:schemeClr val="dk1"/>
              </a:buClr>
              <a:buSzPts val="1200"/>
              <a:buChar char="•"/>
            </a:pPr>
            <a:r>
              <a:rPr lang="en-US" sz="1200">
                <a:latin typeface="Georgia"/>
                <a:ea typeface="Georgia"/>
                <a:cs typeface="Georgia"/>
                <a:sym typeface="Georgia"/>
              </a:rPr>
              <a:t>Evaluation: Assess model performance using accuracy measures like mean squared error (MSE) or mean absolute error (MAE).</a:t>
            </a:r>
            <a:endParaRPr sz="1200">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7"/>
          <p:cNvSpPr txBox="1"/>
          <p:nvPr>
            <p:ph type="title"/>
          </p:nvPr>
        </p:nvSpPr>
        <p:spPr>
          <a:xfrm>
            <a:off x="3374666" y="349224"/>
            <a:ext cx="4990106" cy="74805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Georgia"/>
              <a:buNone/>
            </a:pPr>
            <a:r>
              <a:rPr lang="en-US" sz="3600">
                <a:latin typeface="Georgia"/>
                <a:ea typeface="Georgia"/>
                <a:cs typeface="Georgia"/>
                <a:sym typeface="Georgia"/>
              </a:rPr>
              <a:t>Common Applications:</a:t>
            </a:r>
            <a:endParaRPr sz="3600">
              <a:latin typeface="Georgia"/>
              <a:ea typeface="Georgia"/>
              <a:cs typeface="Georgia"/>
              <a:sym typeface="Georgia"/>
            </a:endParaRPr>
          </a:p>
        </p:txBody>
      </p:sp>
      <p:sp>
        <p:nvSpPr>
          <p:cNvPr id="187" name="Google Shape;187;p17"/>
          <p:cNvSpPr txBox="1"/>
          <p:nvPr>
            <p:ph idx="1" type="body"/>
          </p:nvPr>
        </p:nvSpPr>
        <p:spPr>
          <a:xfrm>
            <a:off x="838200" y="1264258"/>
            <a:ext cx="10515600" cy="512064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Business forecasting (sales, revenue, customer demand)</a:t>
            </a:r>
            <a:endParaRPr/>
          </a:p>
          <a:p>
            <a:pPr indent="-228600" lvl="0" marL="228600" rtl="0" algn="l">
              <a:lnSpc>
                <a:spcPct val="90000"/>
              </a:lnSpc>
              <a:spcBef>
                <a:spcPts val="1000"/>
              </a:spcBef>
              <a:spcAft>
                <a:spcPts val="0"/>
              </a:spcAft>
              <a:buClr>
                <a:schemeClr val="dk1"/>
              </a:buClr>
              <a:buSzPct val="100000"/>
              <a:buChar char="•"/>
            </a:pPr>
            <a:r>
              <a:rPr lang="en-US"/>
              <a:t>Financial forecasting (stock prices, financial risk assessment)</a:t>
            </a:r>
            <a:endParaRPr/>
          </a:p>
          <a:p>
            <a:pPr indent="-228600" lvl="0" marL="228600" rtl="0" algn="l">
              <a:lnSpc>
                <a:spcPct val="90000"/>
              </a:lnSpc>
              <a:spcBef>
                <a:spcPts val="1000"/>
              </a:spcBef>
              <a:spcAft>
                <a:spcPts val="0"/>
              </a:spcAft>
              <a:buClr>
                <a:schemeClr val="dk1"/>
              </a:buClr>
              <a:buSzPct val="100000"/>
              <a:buChar char="•"/>
            </a:pPr>
            <a:r>
              <a:rPr lang="en-US"/>
              <a:t>Economic forecasting (GDP growth, inflation rates)</a:t>
            </a:r>
            <a:endParaRPr/>
          </a:p>
          <a:p>
            <a:pPr indent="-228600" lvl="0" marL="228600" rtl="0" algn="l">
              <a:lnSpc>
                <a:spcPct val="90000"/>
              </a:lnSpc>
              <a:spcBef>
                <a:spcPts val="1000"/>
              </a:spcBef>
              <a:spcAft>
                <a:spcPts val="0"/>
              </a:spcAft>
              <a:buClr>
                <a:schemeClr val="dk1"/>
              </a:buClr>
              <a:buSzPct val="100000"/>
              <a:buChar char="•"/>
            </a:pPr>
            <a:r>
              <a:rPr lang="en-US"/>
              <a:t>Weather forecasting</a:t>
            </a:r>
            <a:endParaRPr/>
          </a:p>
          <a:p>
            <a:pPr indent="-228600" lvl="0" marL="228600" rtl="0" algn="l">
              <a:lnSpc>
                <a:spcPct val="90000"/>
              </a:lnSpc>
              <a:spcBef>
                <a:spcPts val="1000"/>
              </a:spcBef>
              <a:spcAft>
                <a:spcPts val="0"/>
              </a:spcAft>
              <a:buClr>
                <a:schemeClr val="dk1"/>
              </a:buClr>
              <a:buSzPct val="100000"/>
              <a:buChar char="•"/>
            </a:pPr>
            <a:r>
              <a:rPr lang="en-US"/>
              <a:t>Inventory management</a:t>
            </a:r>
            <a:endParaRPr/>
          </a:p>
          <a:p>
            <a:pPr indent="-228600" lvl="0" marL="228600" rtl="0" algn="l">
              <a:lnSpc>
                <a:spcPct val="90000"/>
              </a:lnSpc>
              <a:spcBef>
                <a:spcPts val="1000"/>
              </a:spcBef>
              <a:spcAft>
                <a:spcPts val="0"/>
              </a:spcAft>
              <a:buClr>
                <a:schemeClr val="dk1"/>
              </a:buClr>
              <a:buSzPct val="100000"/>
              <a:buChar char="•"/>
            </a:pPr>
            <a:r>
              <a:rPr lang="en-US"/>
              <a:t>Demand planning</a:t>
            </a:r>
            <a:endParaRPr/>
          </a:p>
          <a:p>
            <a:pPr indent="-228600" lvl="0" marL="228600" rtl="0" algn="l">
              <a:lnSpc>
                <a:spcPct val="90000"/>
              </a:lnSpc>
              <a:spcBef>
                <a:spcPts val="1000"/>
              </a:spcBef>
              <a:spcAft>
                <a:spcPts val="0"/>
              </a:spcAft>
              <a:buClr>
                <a:schemeClr val="dk1"/>
              </a:buClr>
              <a:buSzPct val="100000"/>
              <a:buChar char="•"/>
            </a:pPr>
            <a:r>
              <a:rPr lang="en-US"/>
              <a:t>Resource allocation</a:t>
            </a:r>
            <a:endParaRPr/>
          </a:p>
          <a:p>
            <a:pPr indent="-228600" lvl="0" marL="228600" rtl="0" algn="l">
              <a:lnSpc>
                <a:spcPct val="90000"/>
              </a:lnSpc>
              <a:spcBef>
                <a:spcPts val="1000"/>
              </a:spcBef>
              <a:spcAft>
                <a:spcPts val="0"/>
              </a:spcAft>
              <a:buClr>
                <a:schemeClr val="dk1"/>
              </a:buClr>
              <a:buSzPct val="100000"/>
              <a:buChar char="•"/>
            </a:pPr>
            <a:r>
              <a:rPr lang="en-US"/>
              <a:t>Additional Considerations:</a:t>
            </a:r>
            <a:endParaRPr/>
          </a:p>
          <a:p>
            <a:pPr indent="0" lvl="0" marL="0" rtl="0" algn="l">
              <a:lnSpc>
                <a:spcPct val="90000"/>
              </a:lnSpc>
              <a:spcBef>
                <a:spcPts val="1000"/>
              </a:spcBef>
              <a:spcAft>
                <a:spcPts val="0"/>
              </a:spcAft>
              <a:buClr>
                <a:schemeClr val="dk1"/>
              </a:buClr>
              <a:buSzPct val="100000"/>
              <a:buNone/>
            </a:pPr>
            <a:r>
              <a:t/>
            </a:r>
            <a:endParaRPr/>
          </a:p>
          <a:p>
            <a:pPr indent="-228600" lvl="1" marL="685800" rtl="0" algn="l">
              <a:lnSpc>
                <a:spcPct val="90000"/>
              </a:lnSpc>
              <a:spcBef>
                <a:spcPts val="500"/>
              </a:spcBef>
              <a:spcAft>
                <a:spcPts val="0"/>
              </a:spcAft>
              <a:buClr>
                <a:schemeClr val="dk1"/>
              </a:buClr>
              <a:buSzPct val="100000"/>
              <a:buChar char="•"/>
            </a:pPr>
            <a:r>
              <a:rPr lang="en-US"/>
              <a:t>Forecasting Horizon: The length of time into the future for which you want to forecast.</a:t>
            </a:r>
            <a:endParaRPr/>
          </a:p>
          <a:p>
            <a:pPr indent="-228600" lvl="1" marL="685800" rtl="0" algn="l">
              <a:lnSpc>
                <a:spcPct val="90000"/>
              </a:lnSpc>
              <a:spcBef>
                <a:spcPts val="500"/>
              </a:spcBef>
              <a:spcAft>
                <a:spcPts val="0"/>
              </a:spcAft>
              <a:buClr>
                <a:schemeClr val="dk1"/>
              </a:buClr>
              <a:buSzPct val="100000"/>
              <a:buChar char="•"/>
            </a:pPr>
            <a:r>
              <a:rPr lang="en-US"/>
              <a:t>Data Frequency: The interval at which data is collected (e.g., hourly, daily, monthly).</a:t>
            </a:r>
            <a:endParaRPr/>
          </a:p>
          <a:p>
            <a:pPr indent="-228600" lvl="1" marL="685800" rtl="0" algn="l">
              <a:lnSpc>
                <a:spcPct val="90000"/>
              </a:lnSpc>
              <a:spcBef>
                <a:spcPts val="500"/>
              </a:spcBef>
              <a:spcAft>
                <a:spcPts val="0"/>
              </a:spcAft>
              <a:buClr>
                <a:schemeClr val="dk1"/>
              </a:buClr>
              <a:buSzPct val="100000"/>
              <a:buChar char="•"/>
            </a:pPr>
            <a:r>
              <a:rPr lang="en-US"/>
              <a:t>External Factors: Consider external influences that might affect future values (e.g., economic conditions, policy changes, natural disasters).</a:t>
            </a:r>
            <a:endParaRPr/>
          </a:p>
          <a:p>
            <a:pPr indent="-228600" lvl="1" marL="685800" rtl="0" algn="l">
              <a:lnSpc>
                <a:spcPct val="90000"/>
              </a:lnSpc>
              <a:spcBef>
                <a:spcPts val="500"/>
              </a:spcBef>
              <a:spcAft>
                <a:spcPts val="0"/>
              </a:spcAft>
              <a:buClr>
                <a:schemeClr val="dk1"/>
              </a:buClr>
              <a:buSzPct val="100000"/>
              <a:buChar char="•"/>
            </a:pPr>
            <a:r>
              <a:rPr lang="en-US"/>
              <a:t>Model Updates: Regularly review and update models as new data becomes available and conditions change.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93" name="Google Shape;193;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3152028" y="388979"/>
            <a:ext cx="6246413" cy="96274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eorgia"/>
              <a:buNone/>
            </a:pPr>
            <a:r>
              <a:rPr b="1" lang="en-US">
                <a:latin typeface="Georgia"/>
                <a:ea typeface="Georgia"/>
                <a:cs typeface="Georgia"/>
                <a:sym typeface="Georgia"/>
              </a:rPr>
              <a:t>Syllabus To be covered</a:t>
            </a:r>
            <a:endParaRPr b="1">
              <a:latin typeface="Georgia"/>
              <a:ea typeface="Georgia"/>
              <a:cs typeface="Georgia"/>
              <a:sym typeface="Georgia"/>
            </a:endParaRPr>
          </a:p>
        </p:txBody>
      </p:sp>
      <p:sp>
        <p:nvSpPr>
          <p:cNvPr id="91" name="Google Shape;91;p2"/>
          <p:cNvSpPr txBox="1"/>
          <p:nvPr>
            <p:ph idx="1" type="body"/>
          </p:nvPr>
        </p:nvSpPr>
        <p:spPr>
          <a:xfrm>
            <a:off x="1752600" y="2072115"/>
            <a:ext cx="8353508" cy="298491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Time series data and components. </a:t>
            </a:r>
            <a:endParaRPr/>
          </a:p>
          <a:p>
            <a:pPr indent="-228600" lvl="0" marL="228600" rtl="0" algn="l">
              <a:lnSpc>
                <a:spcPct val="90000"/>
              </a:lnSpc>
              <a:spcBef>
                <a:spcPts val="1000"/>
              </a:spcBef>
              <a:spcAft>
                <a:spcPts val="0"/>
              </a:spcAft>
              <a:buClr>
                <a:schemeClr val="dk1"/>
              </a:buClr>
              <a:buSzPts val="2800"/>
              <a:buChar char="•"/>
            </a:pPr>
            <a:r>
              <a:rPr lang="en-US"/>
              <a:t>Autocorrelation and partial autocorrelation functions. </a:t>
            </a:r>
            <a:endParaRPr/>
          </a:p>
          <a:p>
            <a:pPr indent="-228600" lvl="0" marL="228600" rtl="0" algn="l">
              <a:lnSpc>
                <a:spcPct val="90000"/>
              </a:lnSpc>
              <a:spcBef>
                <a:spcPts val="1000"/>
              </a:spcBef>
              <a:spcAft>
                <a:spcPts val="0"/>
              </a:spcAft>
              <a:buClr>
                <a:schemeClr val="dk1"/>
              </a:buClr>
              <a:buSzPts val="2800"/>
              <a:buChar char="•"/>
            </a:pPr>
            <a:r>
              <a:rPr lang="en-US"/>
              <a:t>ARIMA models. </a:t>
            </a:r>
            <a:endParaRPr/>
          </a:p>
          <a:p>
            <a:pPr indent="-228600" lvl="0" marL="228600" rtl="0" algn="l">
              <a:lnSpc>
                <a:spcPct val="90000"/>
              </a:lnSpc>
              <a:spcBef>
                <a:spcPts val="1000"/>
              </a:spcBef>
              <a:spcAft>
                <a:spcPts val="0"/>
              </a:spcAft>
              <a:buClr>
                <a:schemeClr val="dk1"/>
              </a:buClr>
              <a:buSzPts val="2800"/>
              <a:buChar char="•"/>
            </a:pPr>
            <a:r>
              <a:rPr lang="en-US"/>
              <a:t>Exponential smoothing. </a:t>
            </a:r>
            <a:endParaRPr/>
          </a:p>
          <a:p>
            <a:pPr indent="-228600" lvl="0" marL="228600" rtl="0" algn="l">
              <a:lnSpc>
                <a:spcPct val="90000"/>
              </a:lnSpc>
              <a:spcBef>
                <a:spcPts val="1000"/>
              </a:spcBef>
              <a:spcAft>
                <a:spcPts val="0"/>
              </a:spcAft>
              <a:buClr>
                <a:schemeClr val="dk1"/>
              </a:buClr>
              <a:buSzPts val="2800"/>
              <a:buChar char="•"/>
            </a:pPr>
            <a:r>
              <a:rPr lang="en-US"/>
              <a:t>Forecasting.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1994916" y="703453"/>
            <a:ext cx="6586728" cy="75044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Topics we are going to cover</a:t>
            </a:r>
            <a:endParaRPr/>
          </a:p>
        </p:txBody>
      </p:sp>
      <p:sp>
        <p:nvSpPr>
          <p:cNvPr id="97" name="Google Shape;97;p3"/>
          <p:cNvSpPr txBox="1"/>
          <p:nvPr>
            <p:ph idx="1" type="body"/>
          </p:nvPr>
        </p:nvSpPr>
        <p:spPr>
          <a:xfrm>
            <a:off x="701050" y="1837400"/>
            <a:ext cx="9174600" cy="3894300"/>
          </a:xfrm>
          <a:prstGeom prst="rect">
            <a:avLst/>
          </a:prstGeom>
          <a:noFill/>
          <a:ln>
            <a:noFill/>
          </a:ln>
        </p:spPr>
        <p:txBody>
          <a:bodyPr anchorCtr="0" anchor="t" bIns="45700" lIns="91425" spcFirstLastPara="1" rIns="91425" wrap="square" tIns="45700">
            <a:noAutofit/>
          </a:bodyPr>
          <a:lstStyle/>
          <a:p>
            <a:pPr indent="-260350" lvl="0" marL="228600" rtl="0" algn="l">
              <a:lnSpc>
                <a:spcPct val="90000"/>
              </a:lnSpc>
              <a:spcBef>
                <a:spcPts val="0"/>
              </a:spcBef>
              <a:spcAft>
                <a:spcPts val="0"/>
              </a:spcAft>
              <a:buClr>
                <a:schemeClr val="dk1"/>
              </a:buClr>
              <a:buSzPts val="2100"/>
              <a:buChar char="•"/>
            </a:pPr>
            <a:r>
              <a:rPr lang="en-US" sz="2100">
                <a:latin typeface="Georgia"/>
                <a:ea typeface="Georgia"/>
                <a:cs typeface="Georgia"/>
                <a:sym typeface="Georgia"/>
              </a:rPr>
              <a:t>Autoregressive integrated moving average (ARIMA) models predict future values based on past   </a:t>
            </a:r>
            <a:endParaRPr sz="3300"/>
          </a:p>
          <a:p>
            <a:pPr indent="0" lvl="0" marL="0" rtl="0" algn="l">
              <a:lnSpc>
                <a:spcPct val="90000"/>
              </a:lnSpc>
              <a:spcBef>
                <a:spcPts val="1000"/>
              </a:spcBef>
              <a:spcAft>
                <a:spcPts val="0"/>
              </a:spcAft>
              <a:buClr>
                <a:schemeClr val="dk1"/>
              </a:buClr>
              <a:buSzPts val="1600"/>
              <a:buNone/>
            </a:pPr>
            <a:r>
              <a:rPr lang="en-US" sz="2100">
                <a:latin typeface="Georgia"/>
                <a:ea typeface="Georgia"/>
                <a:cs typeface="Georgia"/>
                <a:sym typeface="Georgia"/>
              </a:rPr>
              <a:t>     values.</a:t>
            </a:r>
            <a:endParaRPr sz="3300"/>
          </a:p>
          <a:p>
            <a:pPr indent="-260350" lvl="0" marL="228600" rtl="0" algn="l">
              <a:lnSpc>
                <a:spcPct val="90000"/>
              </a:lnSpc>
              <a:spcBef>
                <a:spcPts val="1000"/>
              </a:spcBef>
              <a:spcAft>
                <a:spcPts val="0"/>
              </a:spcAft>
              <a:buClr>
                <a:schemeClr val="dk1"/>
              </a:buClr>
              <a:buSzPts val="2100"/>
              <a:buChar char="•"/>
            </a:pPr>
            <a:r>
              <a:rPr lang="en-US" sz="2100">
                <a:latin typeface="Georgia"/>
                <a:ea typeface="Georgia"/>
                <a:cs typeface="Georgia"/>
                <a:sym typeface="Georgia"/>
              </a:rPr>
              <a:t>ARIMA makes use of lagged moving averages to smooth time series data.</a:t>
            </a:r>
            <a:endParaRPr sz="3300"/>
          </a:p>
          <a:p>
            <a:pPr indent="-260350" lvl="0" marL="228600" rtl="0" algn="l">
              <a:lnSpc>
                <a:spcPct val="90000"/>
              </a:lnSpc>
              <a:spcBef>
                <a:spcPts val="1000"/>
              </a:spcBef>
              <a:spcAft>
                <a:spcPts val="0"/>
              </a:spcAft>
              <a:buClr>
                <a:schemeClr val="dk1"/>
              </a:buClr>
              <a:buSzPts val="2100"/>
              <a:buChar char="•"/>
            </a:pPr>
            <a:r>
              <a:rPr lang="en-US" sz="2100">
                <a:latin typeface="Georgia"/>
                <a:ea typeface="Georgia"/>
                <a:cs typeface="Georgia"/>
                <a:sym typeface="Georgia"/>
              </a:rPr>
              <a:t>They are widely used in technical analysis to forecast future security prices.</a:t>
            </a:r>
            <a:endParaRPr sz="3300"/>
          </a:p>
          <a:p>
            <a:pPr indent="-260350" lvl="0" marL="228600" rtl="0" algn="l">
              <a:lnSpc>
                <a:spcPct val="90000"/>
              </a:lnSpc>
              <a:spcBef>
                <a:spcPts val="1000"/>
              </a:spcBef>
              <a:spcAft>
                <a:spcPts val="0"/>
              </a:spcAft>
              <a:buClr>
                <a:schemeClr val="dk1"/>
              </a:buClr>
              <a:buSzPts val="2100"/>
              <a:buChar char="•"/>
            </a:pPr>
            <a:r>
              <a:rPr lang="en-US" sz="2100">
                <a:latin typeface="Georgia"/>
                <a:ea typeface="Georgia"/>
                <a:cs typeface="Georgia"/>
                <a:sym typeface="Georgia"/>
              </a:rPr>
              <a:t>Autoregressive models implicitly assume that the future will resemble the past.</a:t>
            </a:r>
            <a:endParaRPr sz="3300"/>
          </a:p>
          <a:p>
            <a:pPr indent="-260350" lvl="0" marL="228600" rtl="0" algn="l">
              <a:lnSpc>
                <a:spcPct val="90000"/>
              </a:lnSpc>
              <a:spcBef>
                <a:spcPts val="1000"/>
              </a:spcBef>
              <a:spcAft>
                <a:spcPts val="0"/>
              </a:spcAft>
              <a:buClr>
                <a:schemeClr val="dk1"/>
              </a:buClr>
              <a:buSzPts val="2100"/>
              <a:buChar char="•"/>
            </a:pPr>
            <a:r>
              <a:rPr lang="en-US" sz="2100">
                <a:latin typeface="Georgia"/>
                <a:ea typeface="Georgia"/>
                <a:cs typeface="Georgia"/>
                <a:sym typeface="Georgia"/>
              </a:rPr>
              <a:t>Therefore, they can prove inaccurate under certain market conditions, such as financial crises or periods of rapid technological change.</a:t>
            </a:r>
            <a:endParaRPr sz="2100">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3665550" y="365125"/>
            <a:ext cx="2592127" cy="567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a:t>Time series</a:t>
            </a:r>
            <a:endParaRPr b="1"/>
          </a:p>
        </p:txBody>
      </p:sp>
      <p:sp>
        <p:nvSpPr>
          <p:cNvPr id="103" name="Google Shape;103;p4"/>
          <p:cNvSpPr txBox="1"/>
          <p:nvPr>
            <p:ph idx="1" type="body"/>
          </p:nvPr>
        </p:nvSpPr>
        <p:spPr>
          <a:xfrm>
            <a:off x="838200" y="1207008"/>
            <a:ext cx="10515600" cy="496995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Time series data is a sequence of data points recorded or collected at regular time intervals. </a:t>
            </a:r>
            <a:endParaRPr/>
          </a:p>
          <a:p>
            <a:pPr indent="-228600" lvl="0" marL="228600" rtl="0" algn="l">
              <a:lnSpc>
                <a:spcPct val="90000"/>
              </a:lnSpc>
              <a:spcBef>
                <a:spcPts val="1000"/>
              </a:spcBef>
              <a:spcAft>
                <a:spcPts val="0"/>
              </a:spcAft>
              <a:buClr>
                <a:schemeClr val="dk1"/>
              </a:buClr>
              <a:buSzPts val="2800"/>
              <a:buChar char="•"/>
            </a:pPr>
            <a:r>
              <a:rPr lang="en-US"/>
              <a:t>It is a type of data that tracks the evolution of a variable over time, such as sales, stock prices, temperature, etc. </a:t>
            </a:r>
            <a:endParaRPr/>
          </a:p>
          <a:p>
            <a:pPr indent="-228600" lvl="0" marL="228600" rtl="0" algn="l">
              <a:lnSpc>
                <a:spcPct val="90000"/>
              </a:lnSpc>
              <a:spcBef>
                <a:spcPts val="1000"/>
              </a:spcBef>
              <a:spcAft>
                <a:spcPts val="0"/>
              </a:spcAft>
              <a:buClr>
                <a:schemeClr val="dk1"/>
              </a:buClr>
              <a:buSzPts val="2800"/>
              <a:buChar char="•"/>
            </a:pPr>
            <a:r>
              <a:rPr lang="en-US"/>
              <a:t>The regular time intervals can be daily, weekly, monthly, quarterly, or annually, and the data is often represented as a line graph or time-series plot. </a:t>
            </a:r>
            <a:endParaRPr/>
          </a:p>
          <a:p>
            <a:pPr indent="-228600" lvl="0" marL="228600" rtl="0" algn="l">
              <a:lnSpc>
                <a:spcPct val="90000"/>
              </a:lnSpc>
              <a:spcBef>
                <a:spcPts val="1000"/>
              </a:spcBef>
              <a:spcAft>
                <a:spcPts val="0"/>
              </a:spcAft>
              <a:buClr>
                <a:schemeClr val="dk1"/>
              </a:buClr>
              <a:buSzPts val="2800"/>
              <a:buChar char="•"/>
            </a:pPr>
            <a:r>
              <a:rPr lang="en-US"/>
              <a:t>Time series data is commonly used in fields such as economics, finance, weather forecasting, and operations management, among others, to analyze trends, and patterns, and to make predictions or forecasts.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191389"/>
            <a:ext cx="10515600" cy="64071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a:t>Components of Time Series Data</a:t>
            </a:r>
            <a:endParaRPr/>
          </a:p>
        </p:txBody>
      </p:sp>
      <p:sp>
        <p:nvSpPr>
          <p:cNvPr id="109" name="Google Shape;109;p5"/>
          <p:cNvSpPr txBox="1"/>
          <p:nvPr>
            <p:ph idx="1" type="body"/>
          </p:nvPr>
        </p:nvSpPr>
        <p:spPr>
          <a:xfrm>
            <a:off x="838200" y="1106424"/>
            <a:ext cx="10515600" cy="507053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Char char="•"/>
            </a:pPr>
            <a:r>
              <a:rPr b="1" lang="en-US" sz="2200"/>
              <a:t>Trend:</a:t>
            </a:r>
            <a:endParaRPr sz="2200"/>
          </a:p>
          <a:p>
            <a:pPr indent="-228600" lvl="0" marL="228600" rtl="0" algn="l">
              <a:lnSpc>
                <a:spcPct val="90000"/>
              </a:lnSpc>
              <a:spcBef>
                <a:spcPts val="1000"/>
              </a:spcBef>
              <a:spcAft>
                <a:spcPts val="0"/>
              </a:spcAft>
              <a:buClr>
                <a:schemeClr val="dk1"/>
              </a:buClr>
              <a:buSzPts val="2200"/>
              <a:buChar char="•"/>
            </a:pPr>
            <a:r>
              <a:rPr b="1" lang="en-US" sz="2200"/>
              <a:t>Seasonality</a:t>
            </a:r>
            <a:r>
              <a:rPr lang="en-US" sz="2200"/>
              <a:t>: </a:t>
            </a:r>
            <a:endParaRPr/>
          </a:p>
          <a:p>
            <a:pPr indent="-228600" lvl="0" marL="228600" rtl="0" algn="l">
              <a:lnSpc>
                <a:spcPct val="90000"/>
              </a:lnSpc>
              <a:spcBef>
                <a:spcPts val="1000"/>
              </a:spcBef>
              <a:spcAft>
                <a:spcPts val="0"/>
              </a:spcAft>
              <a:buClr>
                <a:schemeClr val="dk1"/>
              </a:buClr>
              <a:buSzPts val="2200"/>
              <a:buChar char="•"/>
            </a:pPr>
            <a:r>
              <a:rPr b="1" lang="en-US" sz="2200"/>
              <a:t>Cycle</a:t>
            </a:r>
            <a:r>
              <a:rPr lang="en-US" sz="2200"/>
              <a:t>: </a:t>
            </a:r>
            <a:r>
              <a:rPr lang="en-US" sz="1800"/>
              <a:t>A pattern in the data that repeats itself after a specific number of observations, which is not necessarily related to seasonality.</a:t>
            </a:r>
            <a:endParaRPr/>
          </a:p>
          <a:p>
            <a:pPr indent="-228600" lvl="0" marL="228600" rtl="0" algn="l">
              <a:lnSpc>
                <a:spcPct val="90000"/>
              </a:lnSpc>
              <a:spcBef>
                <a:spcPts val="1000"/>
              </a:spcBef>
              <a:spcAft>
                <a:spcPts val="0"/>
              </a:spcAft>
              <a:buClr>
                <a:schemeClr val="dk1"/>
              </a:buClr>
              <a:buSzPts val="2200"/>
              <a:buChar char="•"/>
            </a:pPr>
            <a:r>
              <a:rPr b="1" lang="en-US" sz="2200"/>
              <a:t>Irregularity</a:t>
            </a:r>
            <a:r>
              <a:rPr lang="en-US" sz="2200"/>
              <a:t>: </a:t>
            </a:r>
            <a:r>
              <a:rPr lang="en-US" sz="1800"/>
              <a:t>Random fluctuations in the data that cannot be easily explained by trend, seasonality, or cycle.</a:t>
            </a:r>
            <a:endParaRPr/>
          </a:p>
          <a:p>
            <a:pPr indent="-228600" lvl="0" marL="228600" rtl="0" algn="l">
              <a:lnSpc>
                <a:spcPct val="90000"/>
              </a:lnSpc>
              <a:spcBef>
                <a:spcPts val="1000"/>
              </a:spcBef>
              <a:spcAft>
                <a:spcPts val="0"/>
              </a:spcAft>
              <a:buClr>
                <a:schemeClr val="dk1"/>
              </a:buClr>
              <a:buSzPts val="2200"/>
              <a:buChar char="•"/>
            </a:pPr>
            <a:r>
              <a:rPr b="1" lang="en-US" sz="2200"/>
              <a:t>Autocorrelation</a:t>
            </a:r>
            <a:r>
              <a:rPr lang="en-US" sz="2200"/>
              <a:t>: </a:t>
            </a:r>
            <a:r>
              <a:rPr lang="en-US" sz="1800"/>
              <a:t>The correlation between an observation and a previous observation in the same time series</a:t>
            </a:r>
            <a:r>
              <a:rPr lang="en-US" sz="2200"/>
              <a:t>.</a:t>
            </a:r>
            <a:endParaRPr/>
          </a:p>
          <a:p>
            <a:pPr indent="-228600" lvl="0" marL="228600" rtl="0" algn="l">
              <a:lnSpc>
                <a:spcPct val="90000"/>
              </a:lnSpc>
              <a:spcBef>
                <a:spcPts val="1000"/>
              </a:spcBef>
              <a:spcAft>
                <a:spcPts val="0"/>
              </a:spcAft>
              <a:buClr>
                <a:schemeClr val="dk1"/>
              </a:buClr>
              <a:buSzPts val="2200"/>
              <a:buChar char="•"/>
            </a:pPr>
            <a:r>
              <a:rPr b="1" lang="en-US" sz="2200"/>
              <a:t>Outliers</a:t>
            </a:r>
            <a:r>
              <a:rPr lang="en-US" sz="2200"/>
              <a:t>: </a:t>
            </a:r>
            <a:r>
              <a:rPr lang="en-US" sz="1800"/>
              <a:t>Extreme observations that are significantly different from the other observations in the data.</a:t>
            </a:r>
            <a:endParaRPr/>
          </a:p>
          <a:p>
            <a:pPr indent="-228600" lvl="0" marL="228600" rtl="0" algn="l">
              <a:lnSpc>
                <a:spcPct val="90000"/>
              </a:lnSpc>
              <a:spcBef>
                <a:spcPts val="1000"/>
              </a:spcBef>
              <a:spcAft>
                <a:spcPts val="0"/>
              </a:spcAft>
              <a:buClr>
                <a:schemeClr val="dk1"/>
              </a:buClr>
              <a:buSzPts val="2200"/>
              <a:buChar char="•"/>
            </a:pPr>
            <a:r>
              <a:rPr b="1" lang="en-US" sz="2200"/>
              <a:t>Noise</a:t>
            </a:r>
            <a:r>
              <a:rPr lang="en-US" sz="2200"/>
              <a:t>: </a:t>
            </a:r>
            <a:r>
              <a:rPr lang="en-US" sz="1800"/>
              <a:t>Unpredictable and random variations in the data.</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838200" y="365125"/>
            <a:ext cx="10515600" cy="83273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Trend</a:t>
            </a:r>
            <a:endParaRPr/>
          </a:p>
        </p:txBody>
      </p:sp>
      <p:sp>
        <p:nvSpPr>
          <p:cNvPr id="115" name="Google Shape;115;p6"/>
          <p:cNvSpPr txBox="1"/>
          <p:nvPr>
            <p:ph idx="1" type="body"/>
          </p:nvPr>
        </p:nvSpPr>
        <p:spPr>
          <a:xfrm>
            <a:off x="931164" y="1810512"/>
            <a:ext cx="10329672" cy="421538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t>A long-term upward or downward movement in the data, indicating a general increase or decrease over time.</a:t>
            </a:r>
            <a:endParaRPr/>
          </a:p>
          <a:p>
            <a:pPr indent="-228600" lvl="0" marL="228600" rtl="0" algn="l">
              <a:lnSpc>
                <a:spcPct val="90000"/>
              </a:lnSpc>
              <a:spcBef>
                <a:spcPts val="1000"/>
              </a:spcBef>
              <a:spcAft>
                <a:spcPts val="0"/>
              </a:spcAft>
              <a:buClr>
                <a:schemeClr val="dk1"/>
              </a:buClr>
              <a:buSzPts val="2000"/>
              <a:buChar char="•"/>
            </a:pPr>
            <a:r>
              <a:rPr lang="en-US" sz="2000"/>
              <a:t>Upward Trend: A trend that shows a general increase over time, where the values of the data tend to rise over time.</a:t>
            </a:r>
            <a:endParaRPr/>
          </a:p>
          <a:p>
            <a:pPr indent="-228600" lvl="0" marL="228600" rtl="0" algn="l">
              <a:lnSpc>
                <a:spcPct val="90000"/>
              </a:lnSpc>
              <a:spcBef>
                <a:spcPts val="1000"/>
              </a:spcBef>
              <a:spcAft>
                <a:spcPts val="0"/>
              </a:spcAft>
              <a:buClr>
                <a:schemeClr val="dk1"/>
              </a:buClr>
              <a:buSzPts val="2000"/>
              <a:buChar char="•"/>
            </a:pPr>
            <a:r>
              <a:rPr lang="en-US" sz="2000"/>
              <a:t>Downward Trend: A trend that shows a general decrease over time, where the values of the data tend to decrease over time.</a:t>
            </a:r>
            <a:endParaRPr/>
          </a:p>
          <a:p>
            <a:pPr indent="-228600" lvl="0" marL="228600" rtl="0" algn="l">
              <a:lnSpc>
                <a:spcPct val="90000"/>
              </a:lnSpc>
              <a:spcBef>
                <a:spcPts val="1000"/>
              </a:spcBef>
              <a:spcAft>
                <a:spcPts val="0"/>
              </a:spcAft>
              <a:buClr>
                <a:schemeClr val="dk1"/>
              </a:buClr>
              <a:buSzPts val="2000"/>
              <a:buChar char="•"/>
            </a:pPr>
            <a:r>
              <a:rPr lang="en-US" sz="2000"/>
              <a:t>Horizontal Trend: A trend that shows no significant change over time, where the values of the data remain constant over time.</a:t>
            </a:r>
            <a:endParaRPr/>
          </a:p>
          <a:p>
            <a:pPr indent="-228600" lvl="0" marL="228600" rtl="0" algn="l">
              <a:lnSpc>
                <a:spcPct val="90000"/>
              </a:lnSpc>
              <a:spcBef>
                <a:spcPts val="1000"/>
              </a:spcBef>
              <a:spcAft>
                <a:spcPts val="0"/>
              </a:spcAft>
              <a:buClr>
                <a:schemeClr val="dk1"/>
              </a:buClr>
              <a:buSzPts val="2000"/>
              <a:buChar char="•"/>
            </a:pPr>
            <a:r>
              <a:rPr lang="en-US" sz="2000"/>
              <a:t>Non-linear Trend: A trend that shows a more complex pattern of change over time, including upward or downward trends that change direction or magnitude over time.</a:t>
            </a:r>
            <a:endParaRPr/>
          </a:p>
          <a:p>
            <a:pPr indent="-228600" lvl="0" marL="228600" rtl="0" algn="l">
              <a:lnSpc>
                <a:spcPct val="90000"/>
              </a:lnSpc>
              <a:spcBef>
                <a:spcPts val="1000"/>
              </a:spcBef>
              <a:spcAft>
                <a:spcPts val="0"/>
              </a:spcAft>
              <a:buClr>
                <a:schemeClr val="dk1"/>
              </a:buClr>
              <a:buSzPts val="2000"/>
              <a:buChar char="•"/>
            </a:pPr>
            <a:r>
              <a:rPr lang="en-US" sz="2000"/>
              <a:t>Damped Trend: A trend that shows a gradual decline in the magnitude of change over time, where the rate of change slows down over time.</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838200" y="365125"/>
            <a:ext cx="10515600"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US" sz="2800"/>
              <a:t>Seasonality</a:t>
            </a:r>
            <a:endParaRPr b="1" sz="2800"/>
          </a:p>
        </p:txBody>
      </p:sp>
      <p:sp>
        <p:nvSpPr>
          <p:cNvPr id="121" name="Google Shape;121;p7"/>
          <p:cNvSpPr txBox="1"/>
          <p:nvPr>
            <p:ph idx="1" type="body"/>
          </p:nvPr>
        </p:nvSpPr>
        <p:spPr>
          <a:xfrm>
            <a:off x="838200" y="1280160"/>
            <a:ext cx="9840402" cy="469922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t/>
            </a:r>
            <a:endParaRPr b="0" i="0" sz="1800">
              <a:solidFill>
                <a:srgbClr val="273239"/>
              </a:solidFill>
              <a:latin typeface="Georgia"/>
              <a:ea typeface="Georgia"/>
              <a:cs typeface="Georgia"/>
              <a:sym typeface="Georgia"/>
            </a:endParaRPr>
          </a:p>
          <a:p>
            <a:pPr indent="0" lvl="0" marL="0" rtl="0" algn="l">
              <a:lnSpc>
                <a:spcPct val="90000"/>
              </a:lnSpc>
              <a:spcBef>
                <a:spcPts val="1000"/>
              </a:spcBef>
              <a:spcAft>
                <a:spcPts val="0"/>
              </a:spcAft>
              <a:buClr>
                <a:srgbClr val="273239"/>
              </a:buClr>
              <a:buSzPts val="1800"/>
              <a:buNone/>
            </a:pPr>
            <a:r>
              <a:rPr b="0" i="0" lang="en-US" sz="1800">
                <a:solidFill>
                  <a:srgbClr val="273239"/>
                </a:solidFill>
                <a:latin typeface="Georgia"/>
                <a:ea typeface="Georgia"/>
                <a:cs typeface="Georgia"/>
                <a:sym typeface="Georgia"/>
              </a:rPr>
              <a:t>Seasonality in time series data refers to patterns that repeat over a regular time period, such as a day, a week, a month, or a year. These patterns arise due to regular events, such as holidays, weekends, or the changing of seasons, and can be present in various types of time series data, such as sales, weather, or stock prices.</a:t>
            </a:r>
            <a:endParaRPr/>
          </a:p>
          <a:p>
            <a:pPr indent="0" lvl="0" marL="0" rtl="0" algn="l">
              <a:lnSpc>
                <a:spcPct val="90000"/>
              </a:lnSpc>
              <a:spcBef>
                <a:spcPts val="1000"/>
              </a:spcBef>
              <a:spcAft>
                <a:spcPts val="0"/>
              </a:spcAft>
              <a:buClr>
                <a:schemeClr val="dk1"/>
              </a:buClr>
              <a:buSzPts val="1800"/>
              <a:buNone/>
            </a:pPr>
            <a:r>
              <a:t/>
            </a:r>
            <a:endParaRPr b="0" i="0" sz="1800">
              <a:solidFill>
                <a:srgbClr val="273239"/>
              </a:solidFill>
              <a:latin typeface="Georgia"/>
              <a:ea typeface="Georgia"/>
              <a:cs typeface="Georgia"/>
              <a:sym typeface="Georgia"/>
            </a:endParaRPr>
          </a:p>
          <a:p>
            <a:pPr indent="-228600" lvl="0" marL="228600" rtl="0" algn="l">
              <a:lnSpc>
                <a:spcPct val="90000"/>
              </a:lnSpc>
              <a:spcBef>
                <a:spcPts val="1000"/>
              </a:spcBef>
              <a:spcAft>
                <a:spcPts val="0"/>
              </a:spcAft>
              <a:buClr>
                <a:schemeClr val="dk1"/>
              </a:buClr>
              <a:buSzPts val="1600"/>
              <a:buChar char="•"/>
            </a:pPr>
            <a:r>
              <a:rPr b="1" lang="en-US" sz="1600">
                <a:latin typeface="Georgia"/>
                <a:ea typeface="Georgia"/>
                <a:cs typeface="Georgia"/>
                <a:sym typeface="Georgia"/>
              </a:rPr>
              <a:t>Weekly Seasonality</a:t>
            </a:r>
            <a:r>
              <a:rPr lang="en-US" sz="1600">
                <a:latin typeface="Georgia"/>
                <a:ea typeface="Georgia"/>
                <a:cs typeface="Georgia"/>
                <a:sym typeface="Georgia"/>
              </a:rPr>
              <a:t>: A type of seasonality that repeats over a 7-day period and is commonly seen in time series data such as sales, energy usage, or transportation patterns.</a:t>
            </a:r>
            <a:endParaRPr sz="1600">
              <a:latin typeface="Georgia"/>
              <a:ea typeface="Georgia"/>
              <a:cs typeface="Georgia"/>
              <a:sym typeface="Georgia"/>
            </a:endParaRPr>
          </a:p>
          <a:p>
            <a:pPr indent="-228600" lvl="0" marL="228600" rtl="0" algn="l">
              <a:lnSpc>
                <a:spcPct val="90000"/>
              </a:lnSpc>
              <a:spcBef>
                <a:spcPts val="1000"/>
              </a:spcBef>
              <a:spcAft>
                <a:spcPts val="0"/>
              </a:spcAft>
              <a:buClr>
                <a:schemeClr val="dk1"/>
              </a:buClr>
              <a:buSzPts val="1600"/>
              <a:buChar char="•"/>
            </a:pPr>
            <a:r>
              <a:rPr b="1" lang="en-US" sz="1600">
                <a:latin typeface="Georgia"/>
                <a:ea typeface="Georgia"/>
                <a:cs typeface="Georgia"/>
                <a:sym typeface="Georgia"/>
              </a:rPr>
              <a:t>Monthly Seasonality</a:t>
            </a:r>
            <a:r>
              <a:rPr lang="en-US" sz="1600">
                <a:latin typeface="Georgia"/>
                <a:ea typeface="Georgia"/>
                <a:cs typeface="Georgia"/>
                <a:sym typeface="Georgia"/>
              </a:rPr>
              <a:t>: A type of seasonality that repeats over a 30- or 31-day period and is commonly seen in time series data such as sales or weather patterns.</a:t>
            </a:r>
            <a:endParaRPr/>
          </a:p>
          <a:p>
            <a:pPr indent="-228600" lvl="0" marL="228600" rtl="0" algn="l">
              <a:lnSpc>
                <a:spcPct val="90000"/>
              </a:lnSpc>
              <a:spcBef>
                <a:spcPts val="1000"/>
              </a:spcBef>
              <a:spcAft>
                <a:spcPts val="0"/>
              </a:spcAft>
              <a:buClr>
                <a:schemeClr val="dk1"/>
              </a:buClr>
              <a:buSzPts val="1600"/>
              <a:buChar char="•"/>
            </a:pPr>
            <a:r>
              <a:rPr b="1" lang="en-US" sz="1600">
                <a:latin typeface="Georgia"/>
                <a:ea typeface="Georgia"/>
                <a:cs typeface="Georgia"/>
                <a:sym typeface="Georgia"/>
              </a:rPr>
              <a:t>Annual Seasonality</a:t>
            </a:r>
            <a:r>
              <a:rPr lang="en-US" sz="1600">
                <a:latin typeface="Georgia"/>
                <a:ea typeface="Georgia"/>
                <a:cs typeface="Georgia"/>
                <a:sym typeface="Georgia"/>
              </a:rPr>
              <a:t>: A type of seasonality that repeats over a 365- or 366-day period and is commonly seen in time series data such as sales, agriculture, or tourism patterns.</a:t>
            </a:r>
            <a:endParaRPr/>
          </a:p>
          <a:p>
            <a:pPr indent="-228600" lvl="0" marL="228600" rtl="0" algn="l">
              <a:lnSpc>
                <a:spcPct val="90000"/>
              </a:lnSpc>
              <a:spcBef>
                <a:spcPts val="1000"/>
              </a:spcBef>
              <a:spcAft>
                <a:spcPts val="0"/>
              </a:spcAft>
              <a:buClr>
                <a:schemeClr val="dk1"/>
              </a:buClr>
              <a:buSzPts val="1600"/>
              <a:buChar char="•"/>
            </a:pPr>
            <a:r>
              <a:rPr b="1" lang="en-US" sz="1600">
                <a:latin typeface="Georgia"/>
                <a:ea typeface="Georgia"/>
                <a:cs typeface="Georgia"/>
                <a:sym typeface="Georgia"/>
              </a:rPr>
              <a:t>Holiday Seasonality</a:t>
            </a:r>
            <a:r>
              <a:rPr lang="en-US" sz="1600">
                <a:latin typeface="Georgia"/>
                <a:ea typeface="Georgia"/>
                <a:cs typeface="Georgia"/>
                <a:sym typeface="Georgia"/>
              </a:rPr>
              <a:t>: A type of seasonality that is caused by special events such as holidays, festivals, or sporting events and is commonly seen in time series data such as sales, traffic, or entertainment patterns.</a:t>
            </a:r>
            <a:endParaRPr/>
          </a:p>
          <a:p>
            <a:pPr indent="-114300" lvl="0" marL="228600" rtl="0" algn="l">
              <a:lnSpc>
                <a:spcPct val="90000"/>
              </a:lnSpc>
              <a:spcBef>
                <a:spcPts val="1000"/>
              </a:spcBef>
              <a:spcAft>
                <a:spcPts val="0"/>
              </a:spcAft>
              <a:buClr>
                <a:schemeClr val="dk1"/>
              </a:buClr>
              <a:buSzPts val="1800"/>
              <a:buNone/>
            </a:pPr>
            <a:r>
              <a:t/>
            </a:r>
            <a:endParaRPr sz="1800">
              <a:solidFill>
                <a:srgbClr val="273239"/>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838200" y="365125"/>
            <a:ext cx="10515600" cy="92417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Cyclicity</a:t>
            </a:r>
            <a:endParaRPr/>
          </a:p>
        </p:txBody>
      </p:sp>
      <p:sp>
        <p:nvSpPr>
          <p:cNvPr id="127" name="Google Shape;127;p8"/>
          <p:cNvSpPr txBox="1"/>
          <p:nvPr>
            <p:ph idx="1" type="body"/>
          </p:nvPr>
        </p:nvSpPr>
        <p:spPr>
          <a:xfrm>
            <a:off x="838200" y="1435609"/>
            <a:ext cx="10515600" cy="96012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73239"/>
              </a:buClr>
              <a:buSzPts val="1800"/>
              <a:buChar char="•"/>
            </a:pPr>
            <a:r>
              <a:rPr b="0" i="0" lang="en-US" sz="1800">
                <a:solidFill>
                  <a:srgbClr val="273239"/>
                </a:solidFill>
                <a:latin typeface="Nunito"/>
                <a:ea typeface="Nunito"/>
                <a:cs typeface="Nunito"/>
                <a:sym typeface="Nunito"/>
              </a:rPr>
              <a:t>Cyclicity in time series data refers to the repeated patterns or periodic fluctuations that occur in the data over a specific time interval. It can be due to various factors such as seasonality (daily, weekly, monthly, yearly), trends, and other underlying patterns.</a:t>
            </a:r>
            <a:endParaRPr sz="1800"/>
          </a:p>
        </p:txBody>
      </p:sp>
      <p:sp>
        <p:nvSpPr>
          <p:cNvPr id="128" name="Google Shape;128;p8"/>
          <p:cNvSpPr/>
          <p:nvPr/>
        </p:nvSpPr>
        <p:spPr>
          <a:xfrm>
            <a:off x="838200" y="2542034"/>
            <a:ext cx="414528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u="none" cap="none" strike="noStrike">
                <a:solidFill>
                  <a:srgbClr val="273239"/>
                </a:solidFill>
                <a:latin typeface="Nunito"/>
                <a:ea typeface="Nunito"/>
                <a:cs typeface="Nunito"/>
                <a:sym typeface="Nunito"/>
              </a:rPr>
              <a:t>Autocorrelation</a:t>
            </a:r>
            <a:endParaRPr b="1" i="0" sz="3200" u="none" cap="none" strike="noStrike">
              <a:solidFill>
                <a:srgbClr val="273239"/>
              </a:solidFill>
              <a:latin typeface="Nunito"/>
              <a:ea typeface="Nunito"/>
              <a:cs typeface="Nunito"/>
              <a:sym typeface="Nunito"/>
            </a:endParaRPr>
          </a:p>
        </p:txBody>
      </p:sp>
      <p:sp>
        <p:nvSpPr>
          <p:cNvPr id="129" name="Google Shape;129;p8"/>
          <p:cNvSpPr/>
          <p:nvPr/>
        </p:nvSpPr>
        <p:spPr>
          <a:xfrm>
            <a:off x="762000" y="3273114"/>
            <a:ext cx="1059180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sng" cap="none" strike="noStrike">
                <a:solidFill>
                  <a:srgbClr val="273239"/>
                </a:solidFill>
                <a:latin typeface="Nunito"/>
                <a:ea typeface="Nunito"/>
                <a:cs typeface="Nunito"/>
                <a:sym typeface="Nunito"/>
                <a:hlinkClick r:id="rId3">
                  <a:extLst>
                    <a:ext uri="{A12FA001-AC4F-418D-AE19-62706E023703}">
                      <ahyp:hlinkClr val="tx"/>
                    </a:ext>
                  </a:extLst>
                </a:hlinkClick>
              </a:rPr>
              <a:t>Autocorrelation</a:t>
            </a:r>
            <a:r>
              <a:rPr b="0" i="0" lang="en-US" sz="1800" u="none" cap="none" strike="noStrike">
                <a:solidFill>
                  <a:srgbClr val="273239"/>
                </a:solidFill>
                <a:latin typeface="Nunito"/>
                <a:ea typeface="Nunito"/>
                <a:cs typeface="Nunito"/>
                <a:sym typeface="Nunito"/>
              </a:rPr>
              <a:t> is a useful tool for understanding the properties of a time series, as it can provide information about the underlying patterns and dependencies in the data. For example, if a time series is positively auto correlated at a certain time lag, this suggests that a positive value in the time series is likely to be followed by another positive value a certain amount of time later. On the other hand, if a time series is negatively auto correlated at a certain time lag, this suggests that a positive value in the time series is likely to be followed by a negative value a certain amount of time later.</a:t>
            </a:r>
            <a:endParaRPr/>
          </a:p>
          <a:p>
            <a:pPr indent="0" lvl="0" marL="0" marR="0" rtl="0" algn="l">
              <a:spcBef>
                <a:spcPts val="0"/>
              </a:spcBef>
              <a:spcAft>
                <a:spcPts val="0"/>
              </a:spcAft>
              <a:buNone/>
            </a:pPr>
            <a:r>
              <a:rPr b="0" i="0" lang="en-US" sz="1800" u="none" cap="none" strike="noStrike">
                <a:solidFill>
                  <a:srgbClr val="273239"/>
                </a:solidFill>
                <a:latin typeface="Nunito"/>
                <a:ea typeface="Nunito"/>
                <a:cs typeface="Nunito"/>
                <a:sym typeface="Nunito"/>
              </a:rPr>
              <a:t>Autocorrelation can be computed using various statistical techniques, such as the Pearson correlation coefficient or the autocorrelation function (ACF). The autocorrelation function provides a graphical representation of the autocorrelation for different time lags and can be used to identify the dominant patterns and dependencies in the time series.</a:t>
            </a:r>
            <a:endParaRPr b="0" i="0" sz="1800" u="none" cap="none" strike="noStrike">
              <a:solidFill>
                <a:srgbClr val="273239"/>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9"/>
          <p:cNvSpPr txBox="1"/>
          <p:nvPr>
            <p:ph type="title"/>
          </p:nvPr>
        </p:nvSpPr>
        <p:spPr>
          <a:xfrm>
            <a:off x="838200" y="365125"/>
            <a:ext cx="10515600" cy="67729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br>
              <a:rPr lang="en-US"/>
            </a:br>
            <a:r>
              <a:rPr b="1" lang="en-US"/>
              <a:t>Outliers And Noise</a:t>
            </a:r>
            <a:endParaRPr/>
          </a:p>
        </p:txBody>
      </p:sp>
      <p:sp>
        <p:nvSpPr>
          <p:cNvPr id="135" name="Google Shape;135;p9"/>
          <p:cNvSpPr txBox="1"/>
          <p:nvPr>
            <p:ph idx="1" type="body"/>
          </p:nvPr>
        </p:nvSpPr>
        <p:spPr>
          <a:xfrm>
            <a:off x="838200" y="1426465"/>
            <a:ext cx="10515600" cy="442569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latin typeface="Georgia"/>
                <a:ea typeface="Georgia"/>
                <a:cs typeface="Georgia"/>
                <a:sym typeface="Georgia"/>
              </a:rPr>
              <a:t>Outliers in time series data are data points that are significantly different from the rest of the data points in the series. These can be due to various reasons such as measurement errors, extreme events, or changes in underlying data-generating processes. Outliers can have a significant impact on the results of time series analysis and modeling, as they can skew the statistical properties of the data.</a:t>
            </a:r>
            <a:endParaRPr/>
          </a:p>
          <a:p>
            <a:pPr indent="-101600" lvl="0" marL="228600" rtl="0" algn="l">
              <a:lnSpc>
                <a:spcPct val="90000"/>
              </a:lnSpc>
              <a:spcBef>
                <a:spcPts val="1000"/>
              </a:spcBef>
              <a:spcAft>
                <a:spcPts val="0"/>
              </a:spcAft>
              <a:buClr>
                <a:schemeClr val="dk1"/>
              </a:buClr>
              <a:buSzPts val="2000"/>
              <a:buNone/>
            </a:pPr>
            <a:r>
              <a:t/>
            </a:r>
            <a:endParaRPr sz="2000">
              <a:latin typeface="Georgia"/>
              <a:ea typeface="Georgia"/>
              <a:cs typeface="Georgia"/>
              <a:sym typeface="Georgia"/>
            </a:endParaRPr>
          </a:p>
          <a:p>
            <a:pPr indent="-228600" lvl="0" marL="228600" rtl="0" algn="l">
              <a:lnSpc>
                <a:spcPct val="90000"/>
              </a:lnSpc>
              <a:spcBef>
                <a:spcPts val="1000"/>
              </a:spcBef>
              <a:spcAft>
                <a:spcPts val="0"/>
              </a:spcAft>
              <a:buClr>
                <a:schemeClr val="dk1"/>
              </a:buClr>
              <a:buSzPts val="2000"/>
              <a:buChar char="•"/>
            </a:pPr>
            <a:r>
              <a:rPr lang="en-US" sz="2000">
                <a:latin typeface="Georgia"/>
                <a:ea typeface="Georgia"/>
                <a:cs typeface="Georgia"/>
                <a:sym typeface="Georgia"/>
              </a:rPr>
              <a:t>Noise in time series data refers to random fluctuations or variations that are not due to an underlying pattern or trend. It is typically considered as any unpredictable and random variation in the data. These fluctuations can arise from various sources such as measurement errors, random fluctuations in the underlying process, or errors in data recording or processing. The presence of noise can make it difficult to identify the underlying trend or pattern in the data, and therefore it is important to remove or reduce the noise before any further analysis.</a:t>
            </a:r>
            <a:endParaRPr sz="200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2023-12-31T07:21:44Z</dcterms:created>
  <dc:creator>monica</dc:creator>
</cp:coreProperties>
</file>