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4fe4594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4fe4594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fe4594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fe4594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bd699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bd699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4fe459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fe459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bd699e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bd699e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fe4594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fe4594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bbf0c3f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bbf0c3f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ebbf0c3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bbf0c3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ebbf0c3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ebbf0c3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fe45942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fe45942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0" y="0"/>
            <a:ext cx="9144003" cy="5143500"/>
          </a:xfrm>
          <a:prstGeom prst="rect">
            <a:avLst/>
          </a:prstGeom>
          <a:noFill/>
          <a:ln>
            <a:noFill/>
          </a:ln>
        </p:spPr>
      </p:pic>
      <p:sp>
        <p:nvSpPr>
          <p:cNvPr id="68" name="Google Shape;68;p13"/>
          <p:cNvSpPr txBox="1"/>
          <p:nvPr>
            <p:ph idx="1" type="subTitle"/>
          </p:nvPr>
        </p:nvSpPr>
        <p:spPr>
          <a:xfrm>
            <a:off x="0" y="1922375"/>
            <a:ext cx="8222100" cy="24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                                                        </a:t>
            </a:r>
            <a:r>
              <a:rPr b="1" lang="en" sz="2000">
                <a:solidFill>
                  <a:srgbClr val="000000"/>
                </a:solidFill>
              </a:rPr>
              <a:t>(TEAM ID - 09)</a:t>
            </a:r>
            <a:r>
              <a:rPr lang="en" sz="2000">
                <a:solidFill>
                  <a:srgbClr val="000000"/>
                </a:solidFill>
              </a:rPr>
              <a:t> </a:t>
            </a:r>
            <a:endParaRPr sz="2000">
              <a:solidFill>
                <a:srgbClr val="000000"/>
              </a:solidFill>
            </a:endParaRPr>
          </a:p>
          <a:p>
            <a:pPr indent="0" lvl="0" marL="0" rtl="0" algn="ctr">
              <a:spcBef>
                <a:spcPts val="0"/>
              </a:spcBef>
              <a:spcAft>
                <a:spcPts val="0"/>
              </a:spcAft>
              <a:buNone/>
            </a:pPr>
            <a:r>
              <a:t/>
            </a:r>
            <a:endParaRPr sz="2000">
              <a:solidFill>
                <a:srgbClr val="000000"/>
              </a:solidFill>
            </a:endParaRPr>
          </a:p>
          <a:p>
            <a:pPr indent="0" lvl="0" marL="0" rtl="0" algn="ctr">
              <a:spcBef>
                <a:spcPts val="0"/>
              </a:spcBef>
              <a:spcAft>
                <a:spcPts val="0"/>
              </a:spcAft>
              <a:buNone/>
            </a:pPr>
            <a:r>
              <a:t/>
            </a:r>
            <a:endParaRPr sz="2000">
              <a:solidFill>
                <a:srgbClr val="000000"/>
              </a:solidFill>
            </a:endParaRPr>
          </a:p>
          <a:p>
            <a:pPr indent="0" lvl="0" marL="0" rtl="0" algn="ctr">
              <a:spcBef>
                <a:spcPts val="0"/>
              </a:spcBef>
              <a:spcAft>
                <a:spcPts val="0"/>
              </a:spcAft>
              <a:buNone/>
            </a:pPr>
            <a:r>
              <a:rPr lang="en" sz="2000">
                <a:solidFill>
                  <a:srgbClr val="000000"/>
                </a:solidFill>
              </a:rPr>
              <a:t>VEDANT GOYAL   -   2017A7PS0187H</a:t>
            </a:r>
            <a:endParaRPr sz="2000">
              <a:solidFill>
                <a:srgbClr val="000000"/>
              </a:solidFill>
            </a:endParaRPr>
          </a:p>
          <a:p>
            <a:pPr indent="0" lvl="0" marL="0" rtl="0" algn="ctr">
              <a:spcBef>
                <a:spcPts val="0"/>
              </a:spcBef>
              <a:spcAft>
                <a:spcPts val="0"/>
              </a:spcAft>
              <a:buNone/>
            </a:pPr>
            <a:r>
              <a:rPr lang="en" sz="2000">
                <a:solidFill>
                  <a:srgbClr val="000000"/>
                </a:solidFill>
              </a:rPr>
              <a:t>VAIBHAV YADAV  -   2017A7PS0107H</a:t>
            </a:r>
            <a:endParaRPr sz="2000">
              <a:solidFill>
                <a:srgbClr val="000000"/>
              </a:solidFill>
            </a:endParaRPr>
          </a:p>
          <a:p>
            <a:pPr indent="0" lvl="0" marL="0" rtl="0" algn="ctr">
              <a:spcBef>
                <a:spcPts val="0"/>
              </a:spcBef>
              <a:spcAft>
                <a:spcPts val="0"/>
              </a:spcAft>
              <a:buNone/>
            </a:pPr>
            <a:r>
              <a:rPr lang="en" sz="2000">
                <a:solidFill>
                  <a:srgbClr val="000000"/>
                </a:solidFill>
              </a:rPr>
              <a:t>DHRUV SHAH       -   2017A7PS0138H</a:t>
            </a:r>
            <a:endParaRPr sz="2000">
              <a:solidFill>
                <a:srgbClr val="000000"/>
              </a:solidFill>
            </a:endParaRPr>
          </a:p>
          <a:p>
            <a:pPr indent="0" lvl="0" marL="0" rtl="0" algn="ctr">
              <a:spcBef>
                <a:spcPts val="0"/>
              </a:spcBef>
              <a:spcAft>
                <a:spcPts val="0"/>
              </a:spcAft>
              <a:buNone/>
            </a:pPr>
            <a:r>
              <a:rPr lang="en" sz="2000">
                <a:solidFill>
                  <a:srgbClr val="000000"/>
                </a:solidFill>
              </a:rPr>
              <a:t>ASHISH GUPTA    -   2017A7PS0056H</a:t>
            </a:r>
            <a:endParaRPr sz="2000">
              <a:solidFill>
                <a:srgbClr val="000000"/>
              </a:solidFill>
            </a:endParaRPr>
          </a:p>
        </p:txBody>
      </p:sp>
      <p:sp>
        <p:nvSpPr>
          <p:cNvPr id="69" name="Google Shape;69;p13"/>
          <p:cNvSpPr txBox="1"/>
          <p:nvPr>
            <p:ph type="ctrTitle"/>
          </p:nvPr>
        </p:nvSpPr>
        <p:spPr>
          <a:xfrm>
            <a:off x="460950" y="452975"/>
            <a:ext cx="8222100" cy="146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Rainfall Pattern Analysis and Prediction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994600"/>
            <a:ext cx="8222100" cy="5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       Next Year </a:t>
            </a:r>
            <a:r>
              <a:rPr lang="en" sz="3600">
                <a:latin typeface="Arial"/>
                <a:ea typeface="Arial"/>
                <a:cs typeface="Arial"/>
                <a:sym typeface="Arial"/>
              </a:rPr>
              <a:t>Rainfall Prediction</a:t>
            </a:r>
            <a:endParaRPr sz="3600">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471900" y="2081850"/>
            <a:ext cx="8222100" cy="2543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b="1" lang="en">
                <a:solidFill>
                  <a:srgbClr val="434343"/>
                </a:solidFill>
              </a:rPr>
              <a:t>Predicted Rainfall for the year 2018 using Linear Regression on the past 100 years data. </a:t>
            </a:r>
            <a:endParaRPr b="1">
              <a:solidFill>
                <a:srgbClr val="434343"/>
              </a:solidFill>
            </a:endParaRPr>
          </a:p>
          <a:p>
            <a:pPr indent="0" lvl="0" marL="457200" rtl="0" algn="l">
              <a:lnSpc>
                <a:spcPct val="100000"/>
              </a:lnSpc>
              <a:spcBef>
                <a:spcPts val="0"/>
              </a:spcBef>
              <a:spcAft>
                <a:spcPts val="0"/>
              </a:spcAft>
              <a:buNone/>
            </a:pPr>
            <a:r>
              <a:t/>
            </a:r>
            <a:endParaRPr b="1">
              <a:solidFill>
                <a:srgbClr val="434343"/>
              </a:solidFill>
            </a:endParaRPr>
          </a:p>
          <a:p>
            <a:pPr indent="-342900" lvl="0" marL="457200" rtl="0" algn="l">
              <a:lnSpc>
                <a:spcPct val="100000"/>
              </a:lnSpc>
              <a:spcBef>
                <a:spcPts val="0"/>
              </a:spcBef>
              <a:spcAft>
                <a:spcPts val="0"/>
              </a:spcAft>
              <a:buClr>
                <a:srgbClr val="434343"/>
              </a:buClr>
              <a:buSzPts val="1800"/>
              <a:buChar char="●"/>
            </a:pPr>
            <a:r>
              <a:rPr b="1" lang="en">
                <a:solidFill>
                  <a:srgbClr val="434343"/>
                </a:solidFill>
              </a:rPr>
              <a:t>Found and plotted Fluctuations in areas for all states over the past years by observing the standard deviation of rainfall in all those years.</a:t>
            </a:r>
            <a:endParaRPr b="1">
              <a:solidFill>
                <a:srgbClr val="434343"/>
              </a:solidFill>
            </a:endParaRPr>
          </a:p>
          <a:p>
            <a:pPr indent="0" lvl="0" marL="457200" rtl="0" algn="l">
              <a:lnSpc>
                <a:spcPct val="100000"/>
              </a:lnSpc>
              <a:spcBef>
                <a:spcPts val="0"/>
              </a:spcBef>
              <a:spcAft>
                <a:spcPts val="0"/>
              </a:spcAft>
              <a:buNone/>
            </a:pPr>
            <a:r>
              <a:t/>
            </a:r>
            <a:endParaRPr b="1">
              <a:solidFill>
                <a:srgbClr val="434343"/>
              </a:solidFill>
            </a:endParaRPr>
          </a:p>
          <a:p>
            <a:pPr indent="-342900" lvl="0" marL="457200" rtl="0" algn="l">
              <a:lnSpc>
                <a:spcPct val="100000"/>
              </a:lnSpc>
              <a:spcBef>
                <a:spcPts val="0"/>
              </a:spcBef>
              <a:spcAft>
                <a:spcPts val="0"/>
              </a:spcAft>
              <a:buClr>
                <a:srgbClr val="434343"/>
              </a:buClr>
              <a:buSzPts val="1800"/>
              <a:buChar char="●"/>
            </a:pPr>
            <a:r>
              <a:rPr b="1" lang="en">
                <a:solidFill>
                  <a:srgbClr val="434343"/>
                </a:solidFill>
              </a:rPr>
              <a:t>Used DBSCAN clustering method to find the Drought and Flood Prone Regions as those can be recognized as outliers.</a:t>
            </a:r>
            <a:endParaRPr b="1">
              <a:solidFill>
                <a:srgbClr val="434343"/>
              </a:solidFill>
            </a:endParaRPr>
          </a:p>
          <a:p>
            <a:pPr indent="0" lvl="0" marL="457200" rtl="0" algn="l">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b="1" lang="en">
                <a:solidFill>
                  <a:srgbClr val="434343"/>
                </a:solidFill>
              </a:rPr>
              <a:t>Monsoon Season Prediction is also done by applying Linear Regression on the past dataset. </a:t>
            </a:r>
            <a:endParaRPr b="1">
              <a:solidFill>
                <a:srgbClr val="434343"/>
              </a:solidFill>
            </a:endParaRPr>
          </a:p>
          <a:p>
            <a:pPr indent="0" lvl="0" marL="457200" rtl="0" algn="l">
              <a:lnSpc>
                <a:spcPct val="100000"/>
              </a:lnSpc>
              <a:spcBef>
                <a:spcPts val="0"/>
              </a:spcBef>
              <a:spcAft>
                <a:spcPts val="0"/>
              </a:spcAft>
              <a:buNone/>
            </a:pPr>
            <a:r>
              <a:t/>
            </a:r>
            <a:endParaRPr b="1">
              <a:solidFill>
                <a:srgbClr val="434343"/>
              </a:solidFill>
            </a:endParaRPr>
          </a:p>
          <a:p>
            <a:pPr indent="-342900" lvl="0" marL="457200" rtl="0" algn="l">
              <a:lnSpc>
                <a:spcPct val="100000"/>
              </a:lnSpc>
              <a:spcBef>
                <a:spcPts val="0"/>
              </a:spcBef>
              <a:spcAft>
                <a:spcPts val="0"/>
              </a:spcAft>
              <a:buClr>
                <a:srgbClr val="434343"/>
              </a:buClr>
              <a:buSzPts val="1800"/>
              <a:buChar char="●"/>
            </a:pPr>
            <a:r>
              <a:rPr b="1" lang="en">
                <a:solidFill>
                  <a:srgbClr val="434343"/>
                </a:solidFill>
              </a:rPr>
              <a:t>Fluctuation in monsoon was also observed and plotted. Also the Drought and Flood Prone Areas were identified.</a:t>
            </a:r>
            <a:endParaRPr b="1">
              <a:solidFill>
                <a:srgbClr val="434343"/>
              </a:solidFill>
            </a:endParaRPr>
          </a:p>
          <a:p>
            <a:pPr indent="0" lvl="0" marL="457200" rtl="0" algn="l">
              <a:lnSpc>
                <a:spcPct val="100000"/>
              </a:lnSpc>
              <a:spcBef>
                <a:spcPts val="0"/>
              </a:spcBef>
              <a:spcAft>
                <a:spcPts val="0"/>
              </a:spcAft>
              <a:buNone/>
            </a:pPr>
            <a:r>
              <a:t/>
            </a:r>
            <a:endParaRPr b="1">
              <a:solidFill>
                <a:srgbClr val="434343"/>
              </a:solidFill>
            </a:endParaRPr>
          </a:p>
          <a:p>
            <a:pPr indent="-342900" lvl="0" marL="457200" rtl="0" algn="l">
              <a:lnSpc>
                <a:spcPct val="100000"/>
              </a:lnSpc>
              <a:spcBef>
                <a:spcPts val="0"/>
              </a:spcBef>
              <a:spcAft>
                <a:spcPts val="0"/>
              </a:spcAft>
              <a:buClr>
                <a:srgbClr val="434343"/>
              </a:buClr>
              <a:buSzPts val="1800"/>
              <a:buChar char="●"/>
            </a:pPr>
            <a:r>
              <a:rPr b="1" lang="en">
                <a:solidFill>
                  <a:srgbClr val="434343"/>
                </a:solidFill>
              </a:rPr>
              <a:t>Crop Shortages were predicted in those areas which were observed as outliers from the clustering method.(i.e., including both flood and drought prone areas)</a:t>
            </a:r>
            <a:endParaRPr b="1" sz="1400">
              <a:solidFill>
                <a:srgbClr val="434343"/>
              </a:solidFill>
              <a:latin typeface="Arial"/>
              <a:ea typeface="Arial"/>
              <a:cs typeface="Arial"/>
              <a:sym typeface="Arial"/>
            </a:endParaRPr>
          </a:p>
          <a:p>
            <a:pPr indent="0" lvl="0" marL="457200" rtl="0" algn="l">
              <a:spcBef>
                <a:spcPts val="0"/>
              </a:spcBef>
              <a:spcAft>
                <a:spcPts val="0"/>
              </a:spcAft>
              <a:buNone/>
            </a:pPr>
            <a:r>
              <a:t/>
            </a:r>
            <a:endParaRPr b="1">
              <a:solidFill>
                <a:srgbClr val="434343"/>
              </a:solidFill>
            </a:endParaRPr>
          </a:p>
          <a:p>
            <a:pPr indent="0" lvl="0" marL="457200" rtl="0" algn="l">
              <a:spcBef>
                <a:spcPts val="1600"/>
              </a:spcBef>
              <a:spcAft>
                <a:spcPts val="1600"/>
              </a:spcAft>
              <a:buNone/>
            </a:pPr>
            <a:r>
              <a:t/>
            </a:r>
            <a:endParaRPr b="1">
              <a:solidFill>
                <a:srgbClr val="434343"/>
              </a:solidFill>
            </a:endParaRPr>
          </a:p>
        </p:txBody>
      </p:sp>
      <p:sp>
        <p:nvSpPr>
          <p:cNvPr id="128" name="Google Shape;128;p23"/>
          <p:cNvSpPr txBox="1"/>
          <p:nvPr/>
        </p:nvSpPr>
        <p:spPr>
          <a:xfrm>
            <a:off x="693950" y="326800"/>
            <a:ext cx="82221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Roboto"/>
                <a:ea typeface="Roboto"/>
                <a:cs typeface="Roboto"/>
                <a:sym typeface="Roboto"/>
              </a:rPr>
              <a:t>Monsoon Season Rainfall Prediction</a:t>
            </a:r>
            <a:endParaRPr sz="36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853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TEAMWORK DIVISION</a:t>
            </a:r>
            <a:endParaRPr/>
          </a:p>
        </p:txBody>
      </p:sp>
      <p:sp>
        <p:nvSpPr>
          <p:cNvPr id="75" name="Google Shape;75;p14"/>
          <p:cNvSpPr txBox="1"/>
          <p:nvPr>
            <p:ph idx="1" type="subTitle"/>
          </p:nvPr>
        </p:nvSpPr>
        <p:spPr>
          <a:xfrm>
            <a:off x="315750" y="922550"/>
            <a:ext cx="8222100" cy="44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VEDANT GOYAL &amp; DHRUV SHAH</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Cleaning</a:t>
            </a:r>
            <a:endParaRPr/>
          </a:p>
          <a:p>
            <a:pPr indent="-342900" lvl="0" marL="457200" rtl="0" algn="l">
              <a:spcBef>
                <a:spcPts val="0"/>
              </a:spcBef>
              <a:spcAft>
                <a:spcPts val="0"/>
              </a:spcAft>
              <a:buSzPts val="1800"/>
              <a:buChar char="●"/>
            </a:pPr>
            <a:r>
              <a:rPr lang="en"/>
              <a:t> Filling Missing Values by Subdivision Means</a:t>
            </a:r>
            <a:endParaRPr/>
          </a:p>
          <a:p>
            <a:pPr indent="0" lvl="0" marL="0" rtl="0" algn="l">
              <a:spcBef>
                <a:spcPts val="0"/>
              </a:spcBef>
              <a:spcAft>
                <a:spcPts val="0"/>
              </a:spcAft>
              <a:buNone/>
            </a:pPr>
            <a:r>
              <a:rPr lang="en"/>
              <a:t>Data Preprocessing</a:t>
            </a:r>
            <a:endParaRPr/>
          </a:p>
          <a:p>
            <a:pPr indent="-342900" lvl="0" marL="457200" rtl="0" algn="l">
              <a:spcBef>
                <a:spcPts val="0"/>
              </a:spcBef>
              <a:spcAft>
                <a:spcPts val="0"/>
              </a:spcAft>
              <a:buSzPts val="1800"/>
              <a:buChar char="●"/>
            </a:pPr>
            <a:r>
              <a:rPr lang="en"/>
              <a:t>Standardization </a:t>
            </a:r>
            <a:endParaRPr/>
          </a:p>
          <a:p>
            <a:pPr indent="-342900" lvl="0" marL="457200" rtl="0" algn="l">
              <a:spcBef>
                <a:spcPts val="0"/>
              </a:spcBef>
              <a:spcAft>
                <a:spcPts val="0"/>
              </a:spcAft>
              <a:buSzPts val="1800"/>
              <a:buChar char="●"/>
            </a:pPr>
            <a:r>
              <a:rPr lang="en"/>
              <a:t>Aggregation (by decades)</a:t>
            </a:r>
            <a:endParaRPr/>
          </a:p>
          <a:p>
            <a:pPr indent="-342900" lvl="0" marL="457200" rtl="0" algn="l">
              <a:spcBef>
                <a:spcPts val="0"/>
              </a:spcBef>
              <a:spcAft>
                <a:spcPts val="0"/>
              </a:spcAft>
              <a:buSzPts val="1800"/>
              <a:buChar char="●"/>
            </a:pPr>
            <a:r>
              <a:rPr lang="en"/>
              <a:t>Discretization with equal frequency</a:t>
            </a:r>
            <a:endParaRPr/>
          </a:p>
          <a:p>
            <a:pPr indent="-342900" lvl="0" marL="457200" rtl="0" algn="l">
              <a:spcBef>
                <a:spcPts val="0"/>
              </a:spcBef>
              <a:spcAft>
                <a:spcPts val="0"/>
              </a:spcAft>
              <a:buSzPts val="1800"/>
              <a:buChar char="●"/>
            </a:pPr>
            <a:r>
              <a:rPr lang="en"/>
              <a:t>Region wise Preprocessing</a:t>
            </a:r>
            <a:endParaRPr/>
          </a:p>
          <a:p>
            <a:pPr indent="0" lvl="0" marL="0" rtl="0" algn="l">
              <a:spcBef>
                <a:spcPts val="0"/>
              </a:spcBef>
              <a:spcAft>
                <a:spcPts val="0"/>
              </a:spcAft>
              <a:buNone/>
            </a:pPr>
            <a:r>
              <a:rPr lang="en"/>
              <a:t>Data Visualization before Processing -</a:t>
            </a:r>
            <a:endParaRPr/>
          </a:p>
          <a:p>
            <a:pPr indent="-342900" lvl="0" marL="457200" rtl="0" algn="l">
              <a:spcBef>
                <a:spcPts val="0"/>
              </a:spcBef>
              <a:spcAft>
                <a:spcPts val="0"/>
              </a:spcAft>
              <a:buSzPts val="1800"/>
              <a:buChar char="●"/>
            </a:pPr>
            <a:r>
              <a:rPr lang="en"/>
              <a:t>Box Plot</a:t>
            </a:r>
            <a:endParaRPr/>
          </a:p>
          <a:p>
            <a:pPr indent="-342900" lvl="0" marL="457200" rtl="0" algn="l">
              <a:spcBef>
                <a:spcPts val="0"/>
              </a:spcBef>
              <a:spcAft>
                <a:spcPts val="0"/>
              </a:spcAft>
              <a:buSzPts val="1800"/>
              <a:buChar char="●"/>
            </a:pPr>
            <a:r>
              <a:rPr lang="en"/>
              <a:t>Line Plot</a:t>
            </a:r>
            <a:endParaRPr/>
          </a:p>
          <a:p>
            <a:pPr indent="-342900" lvl="0" marL="457200" rtl="0" algn="l">
              <a:spcBef>
                <a:spcPts val="0"/>
              </a:spcBef>
              <a:spcAft>
                <a:spcPts val="0"/>
              </a:spcAft>
              <a:buSzPts val="1800"/>
              <a:buChar char="●"/>
            </a:pPr>
            <a:r>
              <a:rPr lang="en"/>
              <a:t>Pie Chart</a:t>
            </a:r>
            <a:endParaRPr/>
          </a:p>
          <a:p>
            <a:pPr indent="-342900" lvl="0" marL="457200" rtl="0" algn="l">
              <a:spcBef>
                <a:spcPts val="0"/>
              </a:spcBef>
              <a:spcAft>
                <a:spcPts val="0"/>
              </a:spcAft>
              <a:buSzPts val="1800"/>
              <a:buChar char="●"/>
            </a:pPr>
            <a:r>
              <a:rPr lang="en"/>
              <a:t>Bar Graph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864450" y="255750"/>
            <a:ext cx="6962100" cy="4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VEDANT GOYAL &amp; DHRUV SHAH</a:t>
            </a:r>
            <a:endParaRPr b="1" sz="1800">
              <a:solidFill>
                <a:schemeClr val="lt1"/>
              </a:solidFill>
              <a:latin typeface="Roboto"/>
              <a:ea typeface="Roboto"/>
              <a:cs typeface="Roboto"/>
              <a:sym typeface="Roboto"/>
            </a:endParaRPr>
          </a:p>
          <a:p>
            <a:pPr indent="0" lvl="0" marL="0" rtl="0" algn="l">
              <a:spcBef>
                <a:spcPts val="0"/>
              </a:spcBef>
              <a:spcAft>
                <a:spcPts val="0"/>
              </a:spcAft>
              <a:buNone/>
            </a:pPr>
            <a:r>
              <a:t/>
            </a:r>
            <a:endParaRPr b="1"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Data Processing -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Next Year Rainfall Prediction using Linear Regression</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Predicting Fluctuations in rainfall over the last 100 years.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Implemented DBSCAN (Density Based  Clustering) to find Flood and Drought Prone Areas.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Monsoon Season Prediction</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Crop Shortage Prediction</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Data Visualization after Processing -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Clustering Bar Plot (Flood, Drought Areas)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Predicted Rainfall Line Plot</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Fluctuations Plot</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Report Preparation</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idx="1" type="subTitle"/>
          </p:nvPr>
        </p:nvSpPr>
        <p:spPr>
          <a:xfrm>
            <a:off x="268075" y="324479"/>
            <a:ext cx="8222100" cy="4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Vaibhav Yadav  &amp;  Ashish Gupta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Data Preprocessing :</a:t>
            </a:r>
            <a:endParaRPr/>
          </a:p>
          <a:p>
            <a:pPr indent="-342900" lvl="0" marL="457200" rtl="0" algn="l">
              <a:spcBef>
                <a:spcPts val="0"/>
              </a:spcBef>
              <a:spcAft>
                <a:spcPts val="0"/>
              </a:spcAft>
              <a:buSzPts val="1800"/>
              <a:buChar char="●"/>
            </a:pPr>
            <a:r>
              <a:rPr lang="en"/>
              <a:t>Filling missing value with median</a:t>
            </a:r>
            <a:endParaRPr/>
          </a:p>
          <a:p>
            <a:pPr indent="-342900" lvl="0" marL="457200" rtl="0" algn="l">
              <a:spcBef>
                <a:spcPts val="0"/>
              </a:spcBef>
              <a:spcAft>
                <a:spcPts val="0"/>
              </a:spcAft>
              <a:buSzPts val="1800"/>
              <a:buChar char="●"/>
            </a:pPr>
            <a:r>
              <a:rPr lang="en"/>
              <a:t>Stratified Sampling with replacement</a:t>
            </a:r>
            <a:endParaRPr/>
          </a:p>
          <a:p>
            <a:pPr indent="-342900" lvl="0" marL="457200" rtl="0" algn="l">
              <a:spcBef>
                <a:spcPts val="0"/>
              </a:spcBef>
              <a:spcAft>
                <a:spcPts val="0"/>
              </a:spcAft>
              <a:buSzPts val="1800"/>
              <a:buChar char="●"/>
            </a:pPr>
            <a:r>
              <a:rPr lang="en"/>
              <a:t>Min-Max normalization</a:t>
            </a:r>
            <a:endParaRPr/>
          </a:p>
          <a:p>
            <a:pPr indent="-342900" lvl="0" marL="457200" rtl="0" algn="l">
              <a:spcBef>
                <a:spcPts val="0"/>
              </a:spcBef>
              <a:spcAft>
                <a:spcPts val="0"/>
              </a:spcAft>
              <a:buSzPts val="1800"/>
              <a:buChar char="●"/>
            </a:pPr>
            <a:r>
              <a:rPr lang="en"/>
              <a:t>State wise aggregation of dataset</a:t>
            </a:r>
            <a:endParaRPr/>
          </a:p>
          <a:p>
            <a:pPr indent="-342900" lvl="0" marL="457200" rtl="0" algn="l">
              <a:spcBef>
                <a:spcPts val="0"/>
              </a:spcBef>
              <a:spcAft>
                <a:spcPts val="0"/>
              </a:spcAft>
              <a:buSzPts val="1800"/>
              <a:buChar char="●"/>
            </a:pPr>
            <a:r>
              <a:rPr lang="en"/>
              <a:t>Noise Reduction </a:t>
            </a:r>
            <a:endParaRPr/>
          </a:p>
          <a:p>
            <a:pPr indent="-342900" lvl="0" marL="457200" rtl="0" algn="l">
              <a:spcBef>
                <a:spcPts val="0"/>
              </a:spcBef>
              <a:spcAft>
                <a:spcPts val="0"/>
              </a:spcAft>
              <a:buSzPts val="1800"/>
              <a:buChar char="●"/>
            </a:pPr>
            <a:r>
              <a:rPr lang="en"/>
              <a:t>Discretization with equal interval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Visualization for exploratory data analysis:</a:t>
            </a:r>
            <a:endParaRPr/>
          </a:p>
          <a:p>
            <a:pPr indent="-342900" lvl="0" marL="457200" rtl="0" algn="l">
              <a:spcBef>
                <a:spcPts val="0"/>
              </a:spcBef>
              <a:spcAft>
                <a:spcPts val="0"/>
              </a:spcAft>
              <a:buSzPts val="1800"/>
              <a:buChar char="●"/>
            </a:pPr>
            <a:r>
              <a:rPr lang="en"/>
              <a:t>Cartographic projection of rainfall distribution.</a:t>
            </a:r>
            <a:endParaRPr/>
          </a:p>
          <a:p>
            <a:pPr indent="-342900" lvl="0" marL="457200" rtl="0" algn="l">
              <a:spcBef>
                <a:spcPts val="0"/>
              </a:spcBef>
              <a:spcAft>
                <a:spcPts val="0"/>
              </a:spcAft>
              <a:buSzPts val="1800"/>
              <a:buChar char="●"/>
            </a:pPr>
            <a:r>
              <a:rPr lang="en"/>
              <a:t>Line Chart</a:t>
            </a:r>
            <a:endParaRPr/>
          </a:p>
          <a:p>
            <a:pPr indent="-342900" lvl="0" marL="457200" rtl="0" algn="l">
              <a:spcBef>
                <a:spcPts val="0"/>
              </a:spcBef>
              <a:spcAft>
                <a:spcPts val="0"/>
              </a:spcAft>
              <a:buSzPts val="1800"/>
              <a:buChar char="●"/>
            </a:pPr>
            <a:r>
              <a:rPr lang="en"/>
              <a:t>Histogram and Bar Graph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idx="1" type="subTitle"/>
          </p:nvPr>
        </p:nvSpPr>
        <p:spPr>
          <a:xfrm>
            <a:off x="268075" y="324479"/>
            <a:ext cx="8222100" cy="4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Vaibhav Yadav  &amp;  Ashish Gupta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Data Processing :</a:t>
            </a:r>
            <a:endParaRPr/>
          </a:p>
          <a:p>
            <a:pPr indent="-342900" lvl="0" marL="457200" rtl="0" algn="l">
              <a:spcBef>
                <a:spcPts val="0"/>
              </a:spcBef>
              <a:spcAft>
                <a:spcPts val="0"/>
              </a:spcAft>
              <a:buSzPts val="1800"/>
              <a:buChar char="●"/>
            </a:pPr>
            <a:r>
              <a:rPr lang="en"/>
              <a:t>Temporal Clustering using k-means</a:t>
            </a:r>
            <a:endParaRPr/>
          </a:p>
          <a:p>
            <a:pPr indent="-342900" lvl="0" marL="457200" rtl="0" algn="l">
              <a:spcBef>
                <a:spcPts val="0"/>
              </a:spcBef>
              <a:spcAft>
                <a:spcPts val="0"/>
              </a:spcAft>
              <a:buSzPts val="1800"/>
              <a:buChar char="●"/>
            </a:pPr>
            <a:r>
              <a:rPr lang="en"/>
              <a:t>Outlier analysis based on temporal-distance</a:t>
            </a:r>
            <a:endParaRPr/>
          </a:p>
          <a:p>
            <a:pPr indent="-342900" lvl="0" marL="457200" rtl="0" algn="l">
              <a:spcBef>
                <a:spcPts val="0"/>
              </a:spcBef>
              <a:spcAft>
                <a:spcPts val="0"/>
              </a:spcAft>
              <a:buSzPts val="1800"/>
              <a:buChar char="●"/>
            </a:pPr>
            <a:r>
              <a:rPr lang="en"/>
              <a:t>Spatio-temporal Clustering</a:t>
            </a:r>
            <a:endParaRPr/>
          </a:p>
          <a:p>
            <a:pPr indent="-342900" lvl="0" marL="457200" rtl="0" algn="l">
              <a:spcBef>
                <a:spcPts val="0"/>
              </a:spcBef>
              <a:spcAft>
                <a:spcPts val="0"/>
              </a:spcAft>
              <a:buSzPts val="1800"/>
              <a:buChar char="●"/>
            </a:pPr>
            <a:r>
              <a:rPr lang="en"/>
              <a:t>Outlier analysis based on spatio-temporal distance</a:t>
            </a:r>
            <a:endParaRPr/>
          </a:p>
          <a:p>
            <a:pPr indent="-342900" lvl="0" marL="457200" rtl="0" algn="l">
              <a:spcBef>
                <a:spcPts val="0"/>
              </a:spcBef>
              <a:spcAft>
                <a:spcPts val="0"/>
              </a:spcAft>
              <a:buSzPts val="1800"/>
              <a:buChar char="●"/>
            </a:pPr>
            <a:r>
              <a:rPr lang="en"/>
              <a:t>Finding correlation between all states. </a:t>
            </a:r>
            <a:endParaRPr/>
          </a:p>
          <a:p>
            <a:pPr indent="-342900" lvl="0" marL="457200" rtl="0" algn="l">
              <a:spcBef>
                <a:spcPts val="0"/>
              </a:spcBef>
              <a:spcAft>
                <a:spcPts val="0"/>
              </a:spcAft>
              <a:buSzPts val="1800"/>
              <a:buChar char="●"/>
            </a:pPr>
            <a:r>
              <a:rPr lang="en"/>
              <a:t>Discretization with equal interval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Visualization on processed data:</a:t>
            </a:r>
            <a:endParaRPr/>
          </a:p>
          <a:p>
            <a:pPr indent="-342900" lvl="0" marL="457200" rtl="0" algn="l">
              <a:spcBef>
                <a:spcPts val="0"/>
              </a:spcBef>
              <a:spcAft>
                <a:spcPts val="0"/>
              </a:spcAft>
              <a:buSzPts val="1800"/>
              <a:buChar char="●"/>
            </a:pPr>
            <a:r>
              <a:rPr lang="en"/>
              <a:t>GIF showing change in rainfall over 100 years</a:t>
            </a:r>
            <a:endParaRPr/>
          </a:p>
          <a:p>
            <a:pPr indent="-342900" lvl="0" marL="457200" rtl="0" algn="l">
              <a:spcBef>
                <a:spcPts val="0"/>
              </a:spcBef>
              <a:spcAft>
                <a:spcPts val="0"/>
              </a:spcAft>
              <a:buSzPts val="1800"/>
              <a:buChar char="●"/>
            </a:pPr>
            <a:r>
              <a:rPr lang="en"/>
              <a:t>Cartographic projection of temporal clustering on map of India</a:t>
            </a:r>
            <a:endParaRPr/>
          </a:p>
          <a:p>
            <a:pPr indent="-342900" lvl="0" marL="457200" rtl="0" algn="l">
              <a:spcBef>
                <a:spcPts val="0"/>
              </a:spcBef>
              <a:spcAft>
                <a:spcPts val="0"/>
              </a:spcAft>
              <a:buSzPts val="1800"/>
              <a:buChar char="●"/>
            </a:pPr>
            <a:r>
              <a:rPr lang="en"/>
              <a:t>Cartographic projection of spatio-temporal clustering on map of India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Report Preparation</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and Data Description</a:t>
            </a:r>
            <a:endParaRPr/>
          </a:p>
        </p:txBody>
      </p:sp>
      <p:sp>
        <p:nvSpPr>
          <p:cNvPr id="96" name="Google Shape;96;p18"/>
          <p:cNvSpPr txBox="1"/>
          <p:nvPr>
            <p:ph idx="1" type="body"/>
          </p:nvPr>
        </p:nvSpPr>
        <p:spPr>
          <a:xfrm>
            <a:off x="386650" y="1677525"/>
            <a:ext cx="8222100" cy="3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000000"/>
                </a:solidFill>
              </a:rPr>
              <a:t>PROJECT DESCRIPTION - </a:t>
            </a:r>
            <a:endParaRPr b="1" sz="1800" u="sng">
              <a:solidFill>
                <a:srgbClr val="000000"/>
              </a:solidFill>
            </a:endParaRPr>
          </a:p>
          <a:p>
            <a:pPr indent="0" lvl="0" marL="0" rtl="0" algn="l">
              <a:spcBef>
                <a:spcPts val="1600"/>
              </a:spcBef>
              <a:spcAft>
                <a:spcPts val="0"/>
              </a:spcAft>
              <a:buNone/>
            </a:pPr>
            <a:r>
              <a:rPr b="1" lang="en" sz="1500">
                <a:solidFill>
                  <a:srgbClr val="434343"/>
                </a:solidFill>
              </a:rPr>
              <a:t>The project aims to explore the data related to the rainfall pattern of India and predicts the rate of rainfall for the upcoming years based on the same. It also attempts to get more insights into the correlation between regional distribution of rainfall which can further provide assistance in policy-making, resource allocation, and a plethora of other useful activities.</a:t>
            </a:r>
            <a:endParaRPr b="1" sz="1500">
              <a:solidFill>
                <a:srgbClr val="434343"/>
              </a:solidFill>
            </a:endParaRPr>
          </a:p>
          <a:p>
            <a:pPr indent="0" lvl="0" marL="0" rtl="0" algn="l">
              <a:spcBef>
                <a:spcPts val="1600"/>
              </a:spcBef>
              <a:spcAft>
                <a:spcPts val="0"/>
              </a:spcAft>
              <a:buNone/>
            </a:pPr>
            <a:r>
              <a:rPr b="1" lang="en" sz="1800" u="sng">
                <a:solidFill>
                  <a:srgbClr val="000000"/>
                </a:solidFill>
              </a:rPr>
              <a:t>DATA DESCRIPTION - </a:t>
            </a:r>
            <a:endParaRPr b="1" sz="1800" u="sng">
              <a:solidFill>
                <a:srgbClr val="000000"/>
              </a:solidFill>
            </a:endParaRPr>
          </a:p>
          <a:p>
            <a:pPr indent="0" lvl="0" marL="0" rtl="0" algn="l">
              <a:spcBef>
                <a:spcPts val="1600"/>
              </a:spcBef>
              <a:spcAft>
                <a:spcPts val="0"/>
              </a:spcAft>
              <a:buNone/>
            </a:pPr>
            <a:r>
              <a:rPr b="1" lang="en" sz="1500">
                <a:solidFill>
                  <a:srgbClr val="434343"/>
                </a:solidFill>
              </a:rPr>
              <a:t>The data consists of the rainfall pattern from 1901 to 2017 for the Indian subcontinent as well as its individual regions. Rainfall data is available in monthly as well as quarterly manner (unit is mm). There are approximately 17 columns and 4190 rows in the Indian Subcontinent dataset.</a:t>
            </a:r>
            <a:endParaRPr b="1" sz="1500">
              <a:solidFill>
                <a:srgbClr val="434343"/>
              </a:solidFill>
            </a:endParaRPr>
          </a:p>
          <a:p>
            <a:pPr indent="0" lvl="0" marL="0" rtl="0" algn="l">
              <a:spcBef>
                <a:spcPts val="1600"/>
              </a:spcBef>
              <a:spcAft>
                <a:spcPts val="0"/>
              </a:spcAft>
              <a:buNone/>
            </a:pPr>
            <a:r>
              <a:t/>
            </a:r>
            <a:endParaRPr b="1" sz="1800" u="sng">
              <a:solidFill>
                <a:srgbClr val="000000"/>
              </a:solidFill>
            </a:endParaRPr>
          </a:p>
          <a:p>
            <a:pPr indent="0" lvl="0" marL="0" rtl="0" algn="l">
              <a:spcBef>
                <a:spcPts val="1600"/>
              </a:spcBef>
              <a:spcAft>
                <a:spcPts val="0"/>
              </a:spcAft>
              <a:buNone/>
            </a:pPr>
            <a:r>
              <a:t/>
            </a:r>
            <a:endParaRPr b="1" sz="1800" u="sng">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DATA DESCRIPTION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3575" y="3657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Reasons for Choosing The Techniques Used</a:t>
            </a:r>
            <a:endParaRPr/>
          </a:p>
        </p:txBody>
      </p:sp>
      <p:sp>
        <p:nvSpPr>
          <p:cNvPr id="102" name="Google Shape;102;p19"/>
          <p:cNvSpPr txBox="1"/>
          <p:nvPr>
            <p:ph idx="1" type="body"/>
          </p:nvPr>
        </p:nvSpPr>
        <p:spPr>
          <a:xfrm>
            <a:off x="460950" y="1874825"/>
            <a:ext cx="8222100" cy="32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b="1" lang="en">
                <a:solidFill>
                  <a:srgbClr val="434343"/>
                </a:solidFill>
              </a:rPr>
              <a:t>Normalization(min-max and standardization) were used which would help us in clustering and for the prediction of rainfall and compare the results for the two methods of normalization</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Discretization(Data binning wrt frequency,</a:t>
            </a:r>
            <a:r>
              <a:rPr b="1" lang="en">
                <a:solidFill>
                  <a:srgbClr val="434343"/>
                </a:solidFill>
              </a:rPr>
              <a:t>Data binning wrt interval</a:t>
            </a:r>
            <a:r>
              <a:rPr b="1" lang="en">
                <a:solidFill>
                  <a:srgbClr val="434343"/>
                </a:solidFill>
              </a:rPr>
              <a:t>) was used in which data was divided into 3 categories(low,medium,high) so as to get insights about the rainfall of different states during visualization</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State-wise aggregation was done so as to compare rainfall of different states via visualization</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Decade-wise aggregation was done so as to compare rainfall in different decades via visualization</a:t>
            </a:r>
            <a:endParaRPr b="1">
              <a:solidFill>
                <a:srgbClr val="434343"/>
              </a:solidFill>
            </a:endParaRPr>
          </a:p>
          <a:p>
            <a:pPr indent="0" lvl="0" marL="457200" rtl="0" algn="l">
              <a:spcBef>
                <a:spcPts val="1600"/>
              </a:spcBef>
              <a:spcAft>
                <a:spcPts val="0"/>
              </a:spcAft>
              <a:buNone/>
            </a:pPr>
            <a:r>
              <a:t/>
            </a:r>
            <a:endParaRPr b="1">
              <a:solidFill>
                <a:srgbClr val="434343"/>
              </a:solidFill>
            </a:endParaRPr>
          </a:p>
          <a:p>
            <a:pPr indent="0" lvl="0" marL="457200" rtl="0" algn="l">
              <a:spcBef>
                <a:spcPts val="1600"/>
              </a:spcBef>
              <a:spcAft>
                <a:spcPts val="1600"/>
              </a:spcAft>
              <a:buNone/>
            </a:pPr>
            <a:r>
              <a:t/>
            </a:r>
            <a:endParaRPr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3575" y="3657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Clustering Analysis</a:t>
            </a:r>
            <a:endParaRPr/>
          </a:p>
        </p:txBody>
      </p:sp>
      <p:sp>
        <p:nvSpPr>
          <p:cNvPr id="108" name="Google Shape;108;p20"/>
          <p:cNvSpPr txBox="1"/>
          <p:nvPr>
            <p:ph idx="1" type="body"/>
          </p:nvPr>
        </p:nvSpPr>
        <p:spPr>
          <a:xfrm>
            <a:off x="460950" y="1874825"/>
            <a:ext cx="8222100" cy="32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b="1" lang="en">
                <a:solidFill>
                  <a:srgbClr val="434343"/>
                </a:solidFill>
              </a:rPr>
              <a:t>Clustering is used to identify and put clusters into bins based on their similarity.</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K-means clustering technique is used with distance metric as </a:t>
            </a:r>
            <a:r>
              <a:rPr b="1" lang="en">
                <a:solidFill>
                  <a:srgbClr val="434343"/>
                </a:solidFill>
              </a:rPr>
              <a:t>Euclidean</a:t>
            </a:r>
            <a:r>
              <a:rPr b="1" lang="en">
                <a:solidFill>
                  <a:srgbClr val="434343"/>
                </a:solidFill>
              </a:rPr>
              <a:t> distance between rainfall pattern of two regions. Each region is treated as n-tuple, where n is number of years of data available. Each element in n-tuple is the annual rainfall.</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Outlier analysis is done based on the clusters produced by k-means. For each region, the element that is farthest from the mean of cluster is classified as an outlier.</a:t>
            </a:r>
            <a:endParaRPr b="1">
              <a:solidFill>
                <a:srgbClr val="434343"/>
              </a:solidFill>
            </a:endParaRPr>
          </a:p>
          <a:p>
            <a:pPr indent="0" lvl="0" marL="457200" rtl="0" algn="l">
              <a:spcBef>
                <a:spcPts val="1600"/>
              </a:spcBef>
              <a:spcAft>
                <a:spcPts val="0"/>
              </a:spcAft>
              <a:buNone/>
            </a:pPr>
            <a:r>
              <a:t/>
            </a:r>
            <a:endParaRPr b="1">
              <a:solidFill>
                <a:srgbClr val="434343"/>
              </a:solidFill>
            </a:endParaRPr>
          </a:p>
          <a:p>
            <a:pPr indent="0" lvl="0" marL="457200" rtl="0" algn="l">
              <a:spcBef>
                <a:spcPts val="1600"/>
              </a:spcBef>
              <a:spcAft>
                <a:spcPts val="1600"/>
              </a:spcAft>
              <a:buNone/>
            </a:pPr>
            <a:r>
              <a:t/>
            </a:r>
            <a:endParaRPr b="1">
              <a:solidFill>
                <a:srgbClr val="434343"/>
              </a:solidFill>
            </a:endParaRPr>
          </a:p>
        </p:txBody>
      </p:sp>
      <p:sp>
        <p:nvSpPr>
          <p:cNvPr id="109" name="Google Shape;109;p20"/>
          <p:cNvSpPr txBox="1"/>
          <p:nvPr>
            <p:ph type="title"/>
          </p:nvPr>
        </p:nvSpPr>
        <p:spPr>
          <a:xfrm>
            <a:off x="383575" y="1133450"/>
            <a:ext cx="2571900" cy="51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Temporal clustering</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3575" y="3657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Clustering Analysis</a:t>
            </a:r>
            <a:endParaRPr/>
          </a:p>
        </p:txBody>
      </p:sp>
      <p:sp>
        <p:nvSpPr>
          <p:cNvPr id="115" name="Google Shape;115;p21"/>
          <p:cNvSpPr txBox="1"/>
          <p:nvPr>
            <p:ph idx="1" type="body"/>
          </p:nvPr>
        </p:nvSpPr>
        <p:spPr>
          <a:xfrm>
            <a:off x="460950" y="1874825"/>
            <a:ext cx="8222100" cy="32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b="1" lang="en">
                <a:solidFill>
                  <a:srgbClr val="434343"/>
                </a:solidFill>
              </a:rPr>
              <a:t>Spatio-temporal clustering is used to identify regions in close proximity having similar rainfall pattern. </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Measure of similarity is </a:t>
            </a:r>
            <a:r>
              <a:rPr b="1" lang="en">
                <a:solidFill>
                  <a:srgbClr val="434343"/>
                </a:solidFill>
              </a:rPr>
              <a:t>calculated</a:t>
            </a:r>
            <a:r>
              <a:rPr b="1" lang="en">
                <a:solidFill>
                  <a:srgbClr val="434343"/>
                </a:solidFill>
              </a:rPr>
              <a:t> as sum of temporal distance between two regions as described in previous slide along with spatial distance between mid-points of two states. Temporal and spatial distance have equal weightage. </a:t>
            </a:r>
            <a:endParaRPr b="1">
              <a:solidFill>
                <a:srgbClr val="434343"/>
              </a:solidFill>
            </a:endParaRPr>
          </a:p>
          <a:p>
            <a:pPr indent="-342900" lvl="0" marL="457200" rtl="0" algn="l">
              <a:spcBef>
                <a:spcPts val="0"/>
              </a:spcBef>
              <a:spcAft>
                <a:spcPts val="0"/>
              </a:spcAft>
              <a:buClr>
                <a:srgbClr val="434343"/>
              </a:buClr>
              <a:buSzPts val="1800"/>
              <a:buAutoNum type="arabicPeriod"/>
            </a:pPr>
            <a:r>
              <a:rPr b="1" lang="en">
                <a:solidFill>
                  <a:srgbClr val="434343"/>
                </a:solidFill>
              </a:rPr>
              <a:t>Outlier analysis is done similarly and all the regions in each cluster farthest from their mean are classified as outliers.</a:t>
            </a:r>
            <a:endParaRPr b="1">
              <a:solidFill>
                <a:srgbClr val="434343"/>
              </a:solidFill>
            </a:endParaRPr>
          </a:p>
          <a:p>
            <a:pPr indent="0" lvl="0" marL="457200" rtl="0" algn="l">
              <a:spcBef>
                <a:spcPts val="1600"/>
              </a:spcBef>
              <a:spcAft>
                <a:spcPts val="0"/>
              </a:spcAft>
              <a:buNone/>
            </a:pPr>
            <a:r>
              <a:t/>
            </a:r>
            <a:endParaRPr b="1">
              <a:solidFill>
                <a:srgbClr val="434343"/>
              </a:solidFill>
            </a:endParaRPr>
          </a:p>
          <a:p>
            <a:pPr indent="0" lvl="0" marL="457200" rtl="0" algn="l">
              <a:spcBef>
                <a:spcPts val="1600"/>
              </a:spcBef>
              <a:spcAft>
                <a:spcPts val="1600"/>
              </a:spcAft>
              <a:buNone/>
            </a:pPr>
            <a:r>
              <a:t/>
            </a:r>
            <a:endParaRPr b="1">
              <a:solidFill>
                <a:srgbClr val="434343"/>
              </a:solidFill>
            </a:endParaRPr>
          </a:p>
        </p:txBody>
      </p:sp>
      <p:sp>
        <p:nvSpPr>
          <p:cNvPr id="116" name="Google Shape;116;p21"/>
          <p:cNvSpPr txBox="1"/>
          <p:nvPr>
            <p:ph type="title"/>
          </p:nvPr>
        </p:nvSpPr>
        <p:spPr>
          <a:xfrm>
            <a:off x="383575" y="1133450"/>
            <a:ext cx="3357300" cy="51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Spatio-</a:t>
            </a:r>
            <a:r>
              <a:rPr lang="en" sz="2000"/>
              <a:t>Temporal clustering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