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lvl="0">
      <a:defRPr lang="en-US"/>
    </a:defPPr>
    <a:lvl1pPr lvl="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lvl="1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lvl="2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lvl="3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lvl="4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lvl="5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lvl="6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lvl="7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lvl="8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66"/>
  </p:normalViewPr>
  <p:slideViewPr>
    <p:cSldViewPr snapToGrid="0">
      <p:cViewPr varScale="1">
        <p:scale>
          <a:sx n="102" d="100"/>
          <a:sy n="102" d="100"/>
        </p:scale>
        <p:origin x="21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282438" y="3139677"/>
            <a:ext cx="3013802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175169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0"/>
            <a:ext cx="9446139" cy="6625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PS24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Comprehensive Cloud-Based Practice Management &amp; Nutrient Analysis Software for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Ayurvedic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Dietitians, Tailored for Ayurveda- Focused Diet Plans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HerbByte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1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“Bridging Ayurveda and Modern Nutrition through Cloud Technology.”</a:t>
            </a:r>
            <a:endParaRPr lang="en-US" sz="1800" b="1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 – </a:t>
            </a:r>
            <a:r>
              <a:rPr lang="en-IN" dirty="0">
                <a:solidFill>
                  <a:schemeClr val="bg1"/>
                </a:solidFill>
              </a:rPr>
              <a:t>Team </a:t>
            </a:r>
            <a:r>
              <a:rPr lang="en-IN" dirty="0" err="1">
                <a:solidFill>
                  <a:schemeClr val="bg1"/>
                </a:solidFill>
              </a:rPr>
              <a:t>HerbByte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631430" cy="70617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</a:t>
            </a:r>
          </a:p>
          <a:p>
            <a:pPr algn="ctr"/>
            <a:r>
              <a:rPr lang="en-IN" dirty="0" err="1"/>
              <a:t>HerbByte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6FC6BC-48B2-4CC0-9349-66BE0E0C1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828089"/>
              </p:ext>
            </p:extLst>
          </p:nvPr>
        </p:nvGraphicFramePr>
        <p:xfrm>
          <a:off x="273850" y="1124449"/>
          <a:ext cx="5667950" cy="2887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7950">
                  <a:extLst>
                    <a:ext uri="{9D8B030D-6E8A-4147-A177-3AD203B41FA5}">
                      <a16:colId xmlns:a16="http://schemas.microsoft.com/office/drawing/2014/main" val="303035693"/>
                    </a:ext>
                  </a:extLst>
                </a:gridCol>
              </a:tblGrid>
              <a:tr h="2887820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Solution :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Cloud platform for Ayurvedic dietitians to manage patients, create personalized diet charts, and track progress.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Integrates modern nutrition science (macro/micronutrients) with Ayurvedic principles (doshas, gunas, prakriti, seasonal diets).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Provides web &amp; mobile portals for doctors, dietitians, and patients.</a:t>
                      </a: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05961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A0EAD3B-9D44-4E39-55D6-D12ABB7B1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23482"/>
              </p:ext>
            </p:extLst>
          </p:nvPr>
        </p:nvGraphicFramePr>
        <p:xfrm>
          <a:off x="273850" y="4119134"/>
          <a:ext cx="5693648" cy="216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3648">
                  <a:extLst>
                    <a:ext uri="{9D8B030D-6E8A-4147-A177-3AD203B41FA5}">
                      <a16:colId xmlns:a16="http://schemas.microsoft.com/office/drawing/2014/main" val="238029712"/>
                    </a:ext>
                  </a:extLst>
                </a:gridCol>
              </a:tblGrid>
              <a:tr h="214817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2"/>
                          </a:solidFill>
                        </a:rPr>
                        <a:t>Problem Resolution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Eliminates paper-based records → structured digital EMRs</a:t>
                      </a:r>
                      <a:r>
                        <a:rPr lang="en-US" sz="1400" b="1" dirty="0">
                          <a:solidFill>
                            <a:schemeClr val="tx2"/>
                          </a:solidFill>
                        </a:rPr>
                        <a:t>.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Generates tailored diet plans aligned with Ayurveda + nutrient requirements.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Tracks patient outcomes with analytics dashboards for better decisions.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Improves accessibility with cloud storage, secure sharing, and multi-device access.</a:t>
                      </a:r>
                      <a:endParaRPr lang="en-IN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7833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977B77C-845A-02F8-60BA-D6F15AA1F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35658"/>
              </p:ext>
            </p:extLst>
          </p:nvPr>
        </p:nvGraphicFramePr>
        <p:xfrm>
          <a:off x="5941800" y="1124449"/>
          <a:ext cx="6002048" cy="5123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02048">
                  <a:extLst>
                    <a:ext uri="{9D8B030D-6E8A-4147-A177-3AD203B41FA5}">
                      <a16:colId xmlns:a16="http://schemas.microsoft.com/office/drawing/2014/main" val="2217011023"/>
                    </a:ext>
                  </a:extLst>
                </a:gridCol>
              </a:tblGrid>
              <a:tr h="5123448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accent1"/>
                          </a:solidFill>
                        </a:rPr>
                        <a:t>Unique Value Propositions(UVP):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none" dirty="0"/>
                        <a:t>Dual approach: Combines evidence-based nutrient analysis with </a:t>
                      </a:r>
                      <a:r>
                        <a:rPr lang="en-US" sz="1600" b="1" u="none" dirty="0" err="1"/>
                        <a:t>Ayurvedic</a:t>
                      </a:r>
                      <a:r>
                        <a:rPr lang="en-US" sz="1600" b="1" u="none" dirty="0"/>
                        <a:t> diet wisdom.</a:t>
                      </a:r>
                      <a:endParaRPr lang="en-IN" sz="1600" b="1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1600" b="1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none" dirty="0"/>
                        <a:t>Explainable diet charts: Each recommendation backed by both nutrient values &amp; </a:t>
                      </a:r>
                      <a:r>
                        <a:rPr lang="en-US" sz="1600" b="1" u="none" dirty="0" err="1"/>
                        <a:t>Ayurvedic</a:t>
                      </a:r>
                      <a:r>
                        <a:rPr lang="en-US" sz="1600" b="1" u="none" dirty="0"/>
                        <a:t> reasoning.</a:t>
                      </a:r>
                      <a:endParaRPr lang="en-IN" sz="1600" b="1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600" b="1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b="1" u="none" dirty="0"/>
                        <a:t>Localized &amp; seasonal substitutions: Suggests alternatives based on local foods and availability.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IN" sz="1600" b="1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b="1" u="none" dirty="0"/>
                        <a:t>Multilingual &amp; voice-based inputs: Patient-friendly, especially in rural areas.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IN" sz="1600" b="1" u="none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IN" sz="1600" b="1" u="none" dirty="0"/>
                        <a:t>Future-ready with AI/ML: Personalized diet adjustments &amp; digitization of handwritten charts.</a:t>
                      </a: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9856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 – Team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HerbByte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39978" y="157000"/>
            <a:ext cx="1515423" cy="8407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</a:p>
          <a:p>
            <a:pPr algn="ctr"/>
            <a:r>
              <a:rPr lang="en-IN" dirty="0" err="1"/>
              <a:t>HerbByte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751C7-B0EB-E9A6-63BA-9459BF20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06284"/>
              </p:ext>
            </p:extLst>
          </p:nvPr>
        </p:nvGraphicFramePr>
        <p:xfrm>
          <a:off x="340967" y="1134268"/>
          <a:ext cx="5801710" cy="530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1710">
                  <a:extLst>
                    <a:ext uri="{9D8B030D-6E8A-4147-A177-3AD203B41FA5}">
                      <a16:colId xmlns:a16="http://schemas.microsoft.com/office/drawing/2014/main" val="2801890727"/>
                    </a:ext>
                  </a:extLst>
                </a:gridCol>
              </a:tblGrid>
              <a:tr h="5083972">
                <a:tc>
                  <a:txBody>
                    <a:bodyPr/>
                    <a:lstStyle/>
                    <a:p>
                      <a:r>
                        <a:rPr lang="en-IN" sz="1800" b="1" dirty="0"/>
                        <a:t>Frontend: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React (Web) for practitioners</a:t>
                      </a:r>
                    </a:p>
                    <a:p>
                      <a:r>
                        <a:rPr lang="en-IN" sz="1800" dirty="0"/>
                        <a:t>React Native (Mobile App / PWA) for patients</a:t>
                      </a:r>
                    </a:p>
                    <a:p>
                      <a:r>
                        <a:rPr lang="en-IN" sz="1800" b="1" dirty="0"/>
                        <a:t>Backend: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Node.js + Express (REST APIs &amp; business logic)</a:t>
                      </a:r>
                    </a:p>
                    <a:p>
                      <a:r>
                        <a:rPr lang="en-IN" sz="1800" dirty="0"/>
                        <a:t>Deployed on AWS ECS (</a:t>
                      </a:r>
                      <a:r>
                        <a:rPr lang="en-IN" sz="1800" dirty="0" err="1"/>
                        <a:t>Fargate</a:t>
                      </a:r>
                      <a:r>
                        <a:rPr lang="en-IN" sz="1800" dirty="0"/>
                        <a:t>) for serverless container management</a:t>
                      </a:r>
                    </a:p>
                    <a:p>
                      <a:r>
                        <a:rPr lang="en-IN" sz="1800" b="1" dirty="0"/>
                        <a:t>Database: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Amazon RDS (PostgreSQL) → Patient records, food database, diet history</a:t>
                      </a:r>
                    </a:p>
                    <a:p>
                      <a:r>
                        <a:rPr lang="en-IN" sz="1800" b="1" dirty="0"/>
                        <a:t>Cloud Infrastructure: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AWS S3 → Secure storage for reports, diet charts, scanned records</a:t>
                      </a:r>
                    </a:p>
                    <a:p>
                      <a:r>
                        <a:rPr lang="en-IN" sz="1800" dirty="0"/>
                        <a:t>AWS ECS → Backend services</a:t>
                      </a:r>
                    </a:p>
                    <a:p>
                      <a:r>
                        <a:rPr lang="en-IN" sz="1800" dirty="0"/>
                        <a:t>AWS SageMaker (Future) → ML-driven personalized recommendations</a:t>
                      </a:r>
                    </a:p>
                    <a:p>
                      <a:r>
                        <a:rPr lang="en-IN" sz="1800" b="1" dirty="0"/>
                        <a:t>Nutrient &amp; Ayurveda Engine:</a:t>
                      </a:r>
                      <a:endParaRPr lang="en-IN" sz="1800" dirty="0"/>
                    </a:p>
                    <a:p>
                      <a:r>
                        <a:rPr lang="en-IN" sz="1800" dirty="0"/>
                        <a:t>Rule-based mapping (nutrients + Ayurvedic parameters)</a:t>
                      </a:r>
                    </a:p>
                    <a:p>
                      <a:r>
                        <a:rPr lang="en-IN" sz="1800" dirty="0"/>
                        <a:t>AI/ML upgrade planned for intelligent auto-suggestions</a:t>
                      </a: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6460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EFE0B3-DDBB-5ECF-8787-26D93A759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044928"/>
              </p:ext>
            </p:extLst>
          </p:nvPr>
        </p:nvGraphicFramePr>
        <p:xfrm>
          <a:off x="6610763" y="1134318"/>
          <a:ext cx="4971637" cy="5181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1637">
                  <a:extLst>
                    <a:ext uri="{9D8B030D-6E8A-4147-A177-3AD203B41FA5}">
                      <a16:colId xmlns:a16="http://schemas.microsoft.com/office/drawing/2014/main" val="2583994454"/>
                    </a:ext>
                  </a:extLst>
                </a:gridCol>
              </a:tblGrid>
              <a:tr h="5181549">
                <a:tc>
                  <a:txBody>
                    <a:bodyPr/>
                    <a:lstStyle/>
                    <a:p>
                      <a:r>
                        <a:rPr lang="en-IN" sz="2400" b="1" dirty="0"/>
                        <a:t>Flowchart</a:t>
                      </a: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4739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 – Team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HerbByte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  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39776" cy="6961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  <a:endParaRPr lang="en-IN" dirty="0"/>
          </a:p>
          <a:p>
            <a:pPr algn="ctr"/>
            <a:r>
              <a:rPr lang="en-US" dirty="0" err="1"/>
              <a:t>HerbByte</a:t>
            </a:r>
            <a:r>
              <a:rPr lang="en-US" dirty="0"/>
              <a:t> 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31140B-FC74-D9F1-D5B2-38F48A04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37745"/>
              </p:ext>
            </p:extLst>
          </p:nvPr>
        </p:nvGraphicFramePr>
        <p:xfrm>
          <a:off x="315813" y="1198356"/>
          <a:ext cx="5675923" cy="2353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5923">
                  <a:extLst>
                    <a:ext uri="{9D8B030D-6E8A-4147-A177-3AD203B41FA5}">
                      <a16:colId xmlns:a16="http://schemas.microsoft.com/office/drawing/2014/main" val="2634255966"/>
                    </a:ext>
                  </a:extLst>
                </a:gridCol>
              </a:tblGrid>
              <a:tr h="2353035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/>
                          </a:solidFill>
                        </a:rPr>
                        <a:t>Feasibility of the Idea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Technical Feasibility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Can be built using AWS cloud services (ECS, RDS, S3, API Gateway,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Cognito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) with React and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Node.js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Operational Feasibility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: Cloud-native design allows 24/7 availability, centralized patient records, and seamless multi-clinic adoption.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Market Feasibility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: Growing demand for digitized healthcare solutions and standardized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Ayurvedic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diet practices in India and abroad.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6380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4A0094-969D-0E33-9EEA-0B1DC2184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60368"/>
              </p:ext>
            </p:extLst>
          </p:nvPr>
        </p:nvGraphicFramePr>
        <p:xfrm>
          <a:off x="315813" y="3701447"/>
          <a:ext cx="5675923" cy="2608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75923">
                  <a:extLst>
                    <a:ext uri="{9D8B030D-6E8A-4147-A177-3AD203B41FA5}">
                      <a16:colId xmlns:a16="http://schemas.microsoft.com/office/drawing/2014/main" val="3749364289"/>
                    </a:ext>
                  </a:extLst>
                </a:gridCol>
              </a:tblGrid>
              <a:tr h="2608613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/>
                          </a:solidFill>
                        </a:rPr>
                        <a:t>Strategies for Overcoming These Challenges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Data Collection: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Collaborate with </a:t>
                      </a:r>
                      <a:r>
                        <a:rPr lang="en-US" sz="1600" b="1" u="none" dirty="0" err="1">
                          <a:solidFill>
                            <a:schemeClr val="tx1"/>
                          </a:solidFill>
                        </a:rPr>
                        <a:t>Ayurvedic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 experts to validate food–</a:t>
                      </a:r>
                      <a:r>
                        <a:rPr lang="en-US" sz="1600" b="1" u="none" dirty="0" err="1">
                          <a:solidFill>
                            <a:schemeClr val="tx1"/>
                          </a:solidFill>
                        </a:rPr>
                        <a:t>dosha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 datasets.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Data Privacy: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Use AWS </a:t>
                      </a:r>
                      <a:r>
                        <a:rPr lang="en-US" sz="1600" b="1" u="none" dirty="0" err="1">
                          <a:solidFill>
                            <a:schemeClr val="tx1"/>
                          </a:solidFill>
                        </a:rPr>
                        <a:t>Cognito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, IAM roles, and encryption to secure all health data.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b="1" u="sng" dirty="0">
                          <a:solidFill>
                            <a:schemeClr val="tx1"/>
                          </a:solidFill>
                        </a:rPr>
                        <a:t>Connectivity Issues: </a:t>
                      </a:r>
                      <a:r>
                        <a:rPr lang="en-IN" sz="1600" b="1" u="none" dirty="0">
                          <a:solidFill>
                            <a:schemeClr val="tx1"/>
                          </a:solidFill>
                        </a:rPr>
                        <a:t>Develop a PWA with offline caching so patients can access diet plans without continuous internet.</a:t>
                      </a: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2315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D448A8-DC41-290A-7D38-084972D3F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92940"/>
              </p:ext>
            </p:extLst>
          </p:nvPr>
        </p:nvGraphicFramePr>
        <p:xfrm>
          <a:off x="6288066" y="1198356"/>
          <a:ext cx="5546227" cy="2353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46227">
                  <a:extLst>
                    <a:ext uri="{9D8B030D-6E8A-4147-A177-3AD203B41FA5}">
                      <a16:colId xmlns:a16="http://schemas.microsoft.com/office/drawing/2014/main" val="3726217502"/>
                    </a:ext>
                  </a:extLst>
                </a:gridCol>
              </a:tblGrid>
              <a:tr h="2353035">
                <a:tc>
                  <a:txBody>
                    <a:bodyPr/>
                    <a:lstStyle/>
                    <a:p>
                      <a:r>
                        <a:rPr lang="en-IN" sz="1800" b="1" dirty="0">
                          <a:solidFill>
                            <a:schemeClr val="tx2"/>
                          </a:solidFill>
                        </a:rPr>
                        <a:t>Potential Challenges and Risks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Data Collection: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Difficulty in standardizing </a:t>
                      </a:r>
                      <a:r>
                        <a:rPr lang="en-US" sz="1600" b="1" u="none" dirty="0" err="1">
                          <a:solidFill>
                            <a:schemeClr val="tx1"/>
                          </a:solidFill>
                        </a:rPr>
                        <a:t>Ayurvedic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 food–</a:t>
                      </a:r>
                      <a:r>
                        <a:rPr lang="en-US" sz="1600" b="1" u="none" dirty="0" err="1">
                          <a:solidFill>
                            <a:schemeClr val="tx1"/>
                          </a:solidFill>
                        </a:rPr>
                        <a:t>dosha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 mappings.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Data Privacy: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Sensitive health data requires strict compliance with privacy laws.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Connectivity Issues: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Limited internet in rural areas may affect patient access.</a:t>
                      </a:r>
                      <a:endParaRPr lang="en-IN" sz="1600" b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88646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0FE779-7101-C95F-0545-ED4168ED1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065460"/>
              </p:ext>
            </p:extLst>
          </p:nvPr>
        </p:nvGraphicFramePr>
        <p:xfrm>
          <a:off x="6250201" y="3710354"/>
          <a:ext cx="5584092" cy="2392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4092">
                  <a:extLst>
                    <a:ext uri="{9D8B030D-6E8A-4147-A177-3AD203B41FA5}">
                      <a16:colId xmlns:a16="http://schemas.microsoft.com/office/drawing/2014/main" val="2866861061"/>
                    </a:ext>
                  </a:extLst>
                </a:gridCol>
              </a:tblGrid>
              <a:tr h="2392279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2"/>
                          </a:solidFill>
                        </a:rPr>
                        <a:t>Business Model :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Subscription-Based Model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: Clinics pay tiered pricing based on number of patients and features used.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Government &amp; Institutional Partnerships: 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Collaborate with AYUSH, </a:t>
                      </a:r>
                      <a:r>
                        <a:rPr lang="en-US" sz="1600" b="1" u="none" dirty="0" err="1">
                          <a:solidFill>
                            <a:schemeClr val="tx1"/>
                          </a:solidFill>
                        </a:rPr>
                        <a:t>Ayurvedic</a:t>
                      </a:r>
                      <a:r>
                        <a:rPr lang="en-US" sz="1600" b="1" u="none" dirty="0">
                          <a:solidFill>
                            <a:schemeClr val="tx1"/>
                          </a:solidFill>
                        </a:rPr>
                        <a:t> colleges, and hospitals for large-scale adoption.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1600" b="1" u="sng" dirty="0">
                          <a:solidFill>
                            <a:schemeClr val="tx1"/>
                          </a:solidFill>
                        </a:rPr>
                        <a:t>Freemium </a:t>
                      </a:r>
                      <a:r>
                        <a:rPr lang="en-US" sz="1600" b="1" u="sng" dirty="0" err="1">
                          <a:solidFill>
                            <a:schemeClr val="tx1"/>
                          </a:solidFill>
                        </a:rPr>
                        <a:t>Model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:Basic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patient-facing features free; premium analytics, AI-driven personalization, and advanced dashboards available as paid add-ons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888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 - Team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HerbByte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5600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</a:t>
            </a:r>
          </a:p>
          <a:p>
            <a:pPr algn="ctr"/>
            <a:r>
              <a:rPr lang="en-IN" dirty="0" err="1"/>
              <a:t>HerbByte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4B11A9-E088-F443-51CE-C4BD73F3D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93802"/>
              </p:ext>
            </p:extLst>
          </p:nvPr>
        </p:nvGraphicFramePr>
        <p:xfrm>
          <a:off x="124068" y="1230451"/>
          <a:ext cx="5971931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1931">
                  <a:extLst>
                    <a:ext uri="{9D8B030D-6E8A-4147-A177-3AD203B41FA5}">
                      <a16:colId xmlns:a16="http://schemas.microsoft.com/office/drawing/2014/main" val="3459326873"/>
                    </a:ext>
                  </a:extLst>
                </a:gridCol>
              </a:tblGrid>
              <a:tr h="4953439"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2"/>
                          </a:solidFill>
                        </a:rPr>
                        <a:t>Impact on the Target Audience :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For Dietitians &amp; Doctors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: Saves time by automating diet chart generation (from ~20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mins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manual → ~5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mins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digital).Provides standardized, explainable charts that combine Ayurveda with modern nutrition.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sz="1800" b="1" u="sng" dirty="0" err="1">
                          <a:solidFill>
                            <a:schemeClr val="tx1"/>
                          </a:solidFill>
                        </a:rPr>
                        <a:t>Patients: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Get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personalized diets that match health conditions, lifestyle, and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dosha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type.Track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progress easily with mobile app &amp; reminders, improving compliance.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For Hospitals &amp; </a:t>
                      </a:r>
                      <a:r>
                        <a:rPr lang="en-US" sz="1800" b="1" u="sng" dirty="0" err="1">
                          <a:solidFill>
                            <a:schemeClr val="tx1"/>
                          </a:solidFill>
                        </a:rPr>
                        <a:t>Clinics: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Centralized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cloud records improve efficiency and reduce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errors.Enables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multi-clinic collaboration, useful for chains of Ayurveda centers.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For Government &amp; </a:t>
                      </a:r>
                      <a:r>
                        <a:rPr lang="en-US" sz="1800" b="1" u="sng" dirty="0" err="1">
                          <a:solidFill>
                            <a:schemeClr val="tx1"/>
                          </a:solidFill>
                        </a:rPr>
                        <a:t>Institutions: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Helps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digitize Ayurveda practices and promote evidence-based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healthcare.Provides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anonymized data for research and policy-making in nutrition &amp; public health. Helps digitize Ayurveda practices and promote evidence-based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healthcare.Provides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anonymized data for research and policy-making in nutrition &amp; public health.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252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82BB8D-64B4-4C79-74E8-6880670D3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301073"/>
              </p:ext>
            </p:extLst>
          </p:nvPr>
        </p:nvGraphicFramePr>
        <p:xfrm>
          <a:off x="6435524" y="1224376"/>
          <a:ext cx="5614963" cy="4959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4963">
                  <a:extLst>
                    <a:ext uri="{9D8B030D-6E8A-4147-A177-3AD203B41FA5}">
                      <a16:colId xmlns:a16="http://schemas.microsoft.com/office/drawing/2014/main" val="2968497144"/>
                    </a:ext>
                  </a:extLst>
                </a:gridCol>
              </a:tblGrid>
              <a:tr h="4959513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chemeClr val="tx2"/>
                          </a:solidFill>
                        </a:rPr>
                        <a:t>Benefits of the Solution :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Healthcare Benefits: 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Reduces manual errors in diet planning by combining nutrient analysis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Ayurvedic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rules.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Improves treatment outcomes with continuous tracking of patient progress.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Economic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 Benefits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IN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Saves staff time and paperwork, cutting down clinic costs.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Creates scope for subscription-based services, supporting </a:t>
                      </a:r>
                      <a:r>
                        <a:rPr lang="en-IN" sz="1800" b="1" dirty="0" err="1">
                          <a:solidFill>
                            <a:schemeClr val="tx1"/>
                          </a:solidFill>
                        </a:rPr>
                        <a:t>startups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 and hospitals financially.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Social Benefits: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Provides multilingual and voice-based support, helping elderly and less tech-savvy patients.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Makes </a:t>
                      </a:r>
                      <a:r>
                        <a:rPr lang="en-IN" sz="1800" b="1" dirty="0" err="1">
                          <a:solidFill>
                            <a:schemeClr val="tx1"/>
                          </a:solidFill>
                        </a:rPr>
                        <a:t>Ayurvedic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</a:rPr>
                        <a:t> diet care more accessible in rural and urban areas through mobile and web.</a:t>
                      </a: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57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 - Team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HerbByte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04716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</a:t>
            </a:r>
            <a:endParaRPr lang="en-IN" dirty="0"/>
          </a:p>
          <a:p>
            <a:pPr algn="ctr"/>
            <a:r>
              <a:rPr lang="en-US" dirty="0" err="1"/>
              <a:t>HerbByte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CB55AD-76B5-5AF9-8B98-B902006D9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71280"/>
              </p:ext>
            </p:extLst>
          </p:nvPr>
        </p:nvGraphicFramePr>
        <p:xfrm>
          <a:off x="240810" y="1235577"/>
          <a:ext cx="11710377" cy="4577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0377">
                  <a:extLst>
                    <a:ext uri="{9D8B030D-6E8A-4147-A177-3AD203B41FA5}">
                      <a16:colId xmlns:a16="http://schemas.microsoft.com/office/drawing/2014/main" val="4121005278"/>
                    </a:ext>
                  </a:extLst>
                </a:gridCol>
              </a:tblGrid>
              <a:tr h="4577630">
                <a:tc>
                  <a:txBody>
                    <a:bodyPr/>
                    <a:lstStyle/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000" b="1" u="sng" dirty="0">
                          <a:solidFill>
                            <a:schemeClr val="tx2"/>
                          </a:solidFill>
                        </a:rPr>
                        <a:t>Ayurveda &amp; Nutrition References</a:t>
                      </a:r>
                      <a:r>
                        <a:rPr lang="en-IN" sz="2000" b="1" u="sng" dirty="0">
                          <a:solidFill>
                            <a:schemeClr val="tx2"/>
                          </a:solidFill>
                        </a:rPr>
                        <a:t>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Ministry of AYUSH, Government of India – Guidelines on Diet and Lifestyle.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ICMR-NIN Food Composition Tables – Nutrient values for Indian foods.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Charaka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Samhita &amp;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Ashtanga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Hridaya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(Classical Ayurveda texts for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dosha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–diet mapping).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1" u="sng" dirty="0">
                          <a:solidFill>
                            <a:schemeClr val="tx2"/>
                          </a:solidFill>
                        </a:rPr>
                        <a:t>Technology References</a:t>
                      </a:r>
                      <a:r>
                        <a:rPr lang="en-IN" sz="2000" b="1" u="sng" dirty="0">
                          <a:solidFill>
                            <a:schemeClr val="tx2"/>
                          </a:solidFill>
                        </a:rPr>
                        <a:t>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AWS Documentation: ECS, RDS, S3, API Gateway,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Cognito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QuickSight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Firebase &amp; React Documentation for frontend and PWA development.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Research papers on AI in personalized nutrition and digital healthcare adoption in India.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v"/>
                      </a:pPr>
                      <a:r>
                        <a:rPr lang="en-IN" sz="2000" b="1" u="sng" dirty="0">
                          <a:solidFill>
                            <a:schemeClr val="tx2"/>
                          </a:solidFill>
                        </a:rPr>
                        <a:t>Supporting Work: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Existing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Ayurvedic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apps (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TridoshaLiving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Ayuvi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, Diet Insight) analyzed for gaps.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Case studies on digital EMR adoption in Indian healthcare.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Hackathon reports showing success of cloud-first healthcare prototypes.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227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Microsoft Macintosh PowerPoint</Application>
  <PresentationFormat>Widescreen</PresentationFormat>
  <Paragraphs>115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“Bridging Ayurveda and Modern Nutrition through Cloud Technology.”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2024</dc:title>
  <cp:lastModifiedBy>24CE013 VEDANT BHATT</cp:lastModifiedBy>
  <cp:revision>3</cp:revision>
  <dcterms:modified xsi:type="dcterms:W3CDTF">2025-09-12T21:48:44Z</dcterms:modified>
</cp:coreProperties>
</file>