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5" r:id="rId4"/>
    <p:sldId id="296" r:id="rId5"/>
    <p:sldId id="276" r:id="rId6"/>
    <p:sldId id="279" r:id="rId7"/>
    <p:sldId id="258" r:id="rId8"/>
    <p:sldId id="277" r:id="rId9"/>
    <p:sldId id="278" r:id="rId10"/>
    <p:sldId id="259" r:id="rId11"/>
    <p:sldId id="280" r:id="rId12"/>
    <p:sldId id="260" r:id="rId13"/>
    <p:sldId id="281" r:id="rId14"/>
    <p:sldId id="282" r:id="rId15"/>
    <p:sldId id="283" r:id="rId16"/>
    <p:sldId id="284" r:id="rId17"/>
    <p:sldId id="261" r:id="rId18"/>
    <p:sldId id="262" r:id="rId19"/>
    <p:sldId id="285" r:id="rId20"/>
    <p:sldId id="263" r:id="rId21"/>
    <p:sldId id="286" r:id="rId22"/>
    <p:sldId id="264" r:id="rId23"/>
    <p:sldId id="287" r:id="rId24"/>
    <p:sldId id="288" r:id="rId25"/>
    <p:sldId id="265" r:id="rId26"/>
    <p:sldId id="289" r:id="rId27"/>
    <p:sldId id="290" r:id="rId28"/>
    <p:sldId id="266" r:id="rId29"/>
    <p:sldId id="291" r:id="rId30"/>
    <p:sldId id="292" r:id="rId31"/>
    <p:sldId id="267" r:id="rId32"/>
    <p:sldId id="268" r:id="rId33"/>
    <p:sldId id="293" r:id="rId34"/>
    <p:sldId id="294" r:id="rId35"/>
    <p:sldId id="269" r:id="rId36"/>
    <p:sldId id="270" r:id="rId37"/>
    <p:sldId id="271" r:id="rId38"/>
    <p:sldId id="272" r:id="rId39"/>
    <p:sldId id="273" r:id="rId40"/>
    <p:sldId id="274" r:id="rId41"/>
    <p:sldId id="275" r:id="rId42"/>
  </p:sldIdLst>
  <p:sldSz cx="12192000" cy="6858000"/>
  <p:notesSz cx="6858000" cy="9144000"/>
  <p:embeddedFontLst>
    <p:embeddedFont>
      <p:font typeface="Helvetica Neue" panose="02000503000000020004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mJ0OWAjFKIbY62yLndlsx5d+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3F6EEB-6692-4A24-A5C2-AFD22E228E2D}">
  <a:tblStyle styleId="{EC3F6EEB-6692-4A24-A5C2-AFD22E228E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eae55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eae55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eae55b8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eae55b8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642413F-DD1E-BCD3-C956-14C80598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eae55b83_0_63:notes">
            <a:extLst>
              <a:ext uri="{FF2B5EF4-FFF2-40B4-BE49-F238E27FC236}">
                <a16:creationId xmlns:a16="http://schemas.microsoft.com/office/drawing/2014/main" id="{36979979-E644-FB47-3A0B-8D4799A87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eae55b83_0_63:notes">
            <a:extLst>
              <a:ext uri="{FF2B5EF4-FFF2-40B4-BE49-F238E27FC236}">
                <a16:creationId xmlns:a16="http://schemas.microsoft.com/office/drawing/2014/main" id="{8AB9CC67-6B3A-5997-3CE1-86B550FEE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4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E6C1219-8555-6184-75FC-C506331AA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3FDE98B2-1911-9510-649D-DD07EDBC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541BA5C2-53D4-311B-5BDC-4823D6E53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41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CEF1CDA-E3D7-9AEC-CA97-EDCF544E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091AA299-47A9-10B6-EA4C-501CF1645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6166E44F-8945-FAC9-5609-C5D35C9E0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3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654B7B8-5813-C263-FBF1-86084781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BCD968BD-60A8-A4EB-B072-0C4EE284B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D8748701-A3D6-6692-4BB7-F352B6E3D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8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3EFF614-7F85-5DDC-D4C0-1E5E682B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55C7CC42-5CC2-3799-5398-E1CB087A7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6DDB1486-FBD1-45EC-0E3E-32A029E62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71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d10b57c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d10b57c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 are metabolite count value also known as expression levels.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the information in the referenced paper they are obtained from blood plasma.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eae55b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eae55b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0C2AE0FF-1247-280E-492A-41CE4B80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eae55b83_0_432:notes">
            <a:extLst>
              <a:ext uri="{FF2B5EF4-FFF2-40B4-BE49-F238E27FC236}">
                <a16:creationId xmlns:a16="http://schemas.microsoft.com/office/drawing/2014/main" id="{5DC8A859-6257-5394-3293-A8FDD83BB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eae55b83_0_432:notes">
            <a:extLst>
              <a:ext uri="{FF2B5EF4-FFF2-40B4-BE49-F238E27FC236}">
                <a16:creationId xmlns:a16="http://schemas.microsoft.com/office/drawing/2014/main" id="{64ED001B-BE46-2A1F-9423-B678DE7FF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9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ae55b83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eae55b83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62893D1-75A5-7D39-E92E-1A0BD737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ae55b83_0_445:notes">
            <a:extLst>
              <a:ext uri="{FF2B5EF4-FFF2-40B4-BE49-F238E27FC236}">
                <a16:creationId xmlns:a16="http://schemas.microsoft.com/office/drawing/2014/main" id="{83FA69D4-983B-E6BB-3BB7-2E3D93333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eae55b83_0_445:notes">
            <a:extLst>
              <a:ext uri="{FF2B5EF4-FFF2-40B4-BE49-F238E27FC236}">
                <a16:creationId xmlns:a16="http://schemas.microsoft.com/office/drawing/2014/main" id="{089E8961-06CF-4698-08FF-FF9B1F0024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373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eae55b8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eae55b8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Contained 15% of dataset</a:t>
            </a:r>
            <a:endParaRPr sz="1600">
              <a:solidFill>
                <a:srgbClr val="595959"/>
              </a:solidFill>
            </a:endParaRPr>
          </a:p>
          <a:p>
            <a:pPr marL="28575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On best model obtained at epoch 88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4E6A355B-8BBF-8FF0-7B46-8B32C1ADF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eae55b83_0_460:notes">
            <a:extLst>
              <a:ext uri="{FF2B5EF4-FFF2-40B4-BE49-F238E27FC236}">
                <a16:creationId xmlns:a16="http://schemas.microsoft.com/office/drawing/2014/main" id="{B955DB5E-58F5-4394-A7FB-04F9B59CD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eae55b83_0_460:notes">
            <a:extLst>
              <a:ext uri="{FF2B5EF4-FFF2-40B4-BE49-F238E27FC236}">
                <a16:creationId xmlns:a16="http://schemas.microsoft.com/office/drawing/2014/main" id="{41CDB21D-1608-5CEE-A8C5-DC4271266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Contained 15% of dataset</a:t>
            </a:r>
            <a:endParaRPr sz="1600">
              <a:solidFill>
                <a:srgbClr val="595959"/>
              </a:solidFill>
            </a:endParaRPr>
          </a:p>
          <a:p>
            <a:pPr marL="28575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On best model obtained at epoch 88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21965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DE870FCD-5E7C-B0FD-9536-B9957DAEB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eae55b83_0_460:notes">
            <a:extLst>
              <a:ext uri="{FF2B5EF4-FFF2-40B4-BE49-F238E27FC236}">
                <a16:creationId xmlns:a16="http://schemas.microsoft.com/office/drawing/2014/main" id="{4E693C8C-F371-7824-81CE-A3A3496DE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eae55b83_0_460:notes">
            <a:extLst>
              <a:ext uri="{FF2B5EF4-FFF2-40B4-BE49-F238E27FC236}">
                <a16:creationId xmlns:a16="http://schemas.microsoft.com/office/drawing/2014/main" id="{6FCC5E50-20ED-A7EA-A974-97E874753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Contained 15% of dataset</a:t>
            </a:r>
            <a:endParaRPr sz="1600">
              <a:solidFill>
                <a:srgbClr val="595959"/>
              </a:solidFill>
            </a:endParaRPr>
          </a:p>
          <a:p>
            <a:pPr marL="28575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On best model obtained at epoch 88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760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eae55b83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eae55b83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F8545B04-125B-A0E7-FF65-80A27CCF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eae55b83_0_468:notes">
            <a:extLst>
              <a:ext uri="{FF2B5EF4-FFF2-40B4-BE49-F238E27FC236}">
                <a16:creationId xmlns:a16="http://schemas.microsoft.com/office/drawing/2014/main" id="{BEBC9C69-7360-02A2-0428-F705B08F7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eae55b83_0_468:notes">
            <a:extLst>
              <a:ext uri="{FF2B5EF4-FFF2-40B4-BE49-F238E27FC236}">
                <a16:creationId xmlns:a16="http://schemas.microsoft.com/office/drawing/2014/main" id="{2BBB4799-3437-2B4B-160B-92395006B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788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AA9B2BFE-01BF-13B8-E1F9-168841CE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eae55b83_0_468:notes">
            <a:extLst>
              <a:ext uri="{FF2B5EF4-FFF2-40B4-BE49-F238E27FC236}">
                <a16:creationId xmlns:a16="http://schemas.microsoft.com/office/drawing/2014/main" id="{89DBF0DC-EA68-4C05-2916-55EA01279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eae55b83_0_468:notes">
            <a:extLst>
              <a:ext uri="{FF2B5EF4-FFF2-40B4-BE49-F238E27FC236}">
                <a16:creationId xmlns:a16="http://schemas.microsoft.com/office/drawing/2014/main" id="{D3F2E334-2F75-44C1-A6BE-3F6472B4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55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eae55b8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eae55b8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5B83CAB-94B9-C5D0-BD25-FEA7D941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eae55b83_0_673:notes">
            <a:extLst>
              <a:ext uri="{FF2B5EF4-FFF2-40B4-BE49-F238E27FC236}">
                <a16:creationId xmlns:a16="http://schemas.microsoft.com/office/drawing/2014/main" id="{2EDA7785-8AB2-383E-D035-F938F6374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eae55b83_0_673:notes">
            <a:extLst>
              <a:ext uri="{FF2B5EF4-FFF2-40B4-BE49-F238E27FC236}">
                <a16:creationId xmlns:a16="http://schemas.microsoft.com/office/drawing/2014/main" id="{F87D9337-54EB-E15E-B3F3-A81F11D9A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58A0DD7-D7F6-4E8B-CE54-89FA6A3E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>
            <a:extLst>
              <a:ext uri="{FF2B5EF4-FFF2-40B4-BE49-F238E27FC236}">
                <a16:creationId xmlns:a16="http://schemas.microsoft.com/office/drawing/2014/main" id="{D64F4EDC-C4A1-D501-F893-49783EEE3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>
            <a:extLst>
              <a:ext uri="{FF2B5EF4-FFF2-40B4-BE49-F238E27FC236}">
                <a16:creationId xmlns:a16="http://schemas.microsoft.com/office/drawing/2014/main" id="{7BD4AE5B-84C1-6ECF-5B7B-FFA22AAFD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36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A0537279-C62E-3BCF-24DA-4C19106E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eae55b83_0_673:notes">
            <a:extLst>
              <a:ext uri="{FF2B5EF4-FFF2-40B4-BE49-F238E27FC236}">
                <a16:creationId xmlns:a16="http://schemas.microsoft.com/office/drawing/2014/main" id="{3CB1EA28-F035-BDD4-7C4C-D2872003B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eae55b83_0_673:notes">
            <a:extLst>
              <a:ext uri="{FF2B5EF4-FFF2-40B4-BE49-F238E27FC236}">
                <a16:creationId xmlns:a16="http://schemas.microsoft.com/office/drawing/2014/main" id="{CA71C812-2530-4C3E-0889-C6F2C9863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02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eae55b83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eae55b83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eae55b83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eae55b83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Biomarkers here are those which have high absolute mean SHAP value for Covid but not for Control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Metabolites were ranked by the absolute difference in mean SHAP values between the "COVID" and "Control" groups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1B4DB028-DE8F-05F7-45C6-405A62568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eae55b83_0_708:notes">
            <a:extLst>
              <a:ext uri="{FF2B5EF4-FFF2-40B4-BE49-F238E27FC236}">
                <a16:creationId xmlns:a16="http://schemas.microsoft.com/office/drawing/2014/main" id="{3A5C970D-2A89-B0C7-1871-B720AEC6A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eae55b83_0_708:notes">
            <a:extLst>
              <a:ext uri="{FF2B5EF4-FFF2-40B4-BE49-F238E27FC236}">
                <a16:creationId xmlns:a16="http://schemas.microsoft.com/office/drawing/2014/main" id="{C38E6F6D-4DF2-0351-4CD1-EA7339883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2747863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2D519FA-5EB3-CE11-0FAC-418CCC56E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eae55b83_0_708:notes">
            <a:extLst>
              <a:ext uri="{FF2B5EF4-FFF2-40B4-BE49-F238E27FC236}">
                <a16:creationId xmlns:a16="http://schemas.microsoft.com/office/drawing/2014/main" id="{FFB99CD0-F8CE-C244-009E-9D4A46B9BA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eae55b83_0_708:notes">
            <a:extLst>
              <a:ext uri="{FF2B5EF4-FFF2-40B4-BE49-F238E27FC236}">
                <a16:creationId xmlns:a16="http://schemas.microsoft.com/office/drawing/2014/main" id="{15CC3995-37E1-406F-3456-88232C328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4274359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d10b57cf9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d10b57cf9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10b57cf9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d10b57cf9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d10b57cf9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d10b57cf9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10b57cf9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d10b57cf9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d10b57cf9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d10b57cf9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4F686BC-5A23-A6EF-7DE1-88F73281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>
            <a:extLst>
              <a:ext uri="{FF2B5EF4-FFF2-40B4-BE49-F238E27FC236}">
                <a16:creationId xmlns:a16="http://schemas.microsoft.com/office/drawing/2014/main" id="{997915FE-4B52-1AD4-C60B-AE60B7B27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>
            <a:extLst>
              <a:ext uri="{FF2B5EF4-FFF2-40B4-BE49-F238E27FC236}">
                <a16:creationId xmlns:a16="http://schemas.microsoft.com/office/drawing/2014/main" id="{F6F3E625-C843-01F0-4E6B-92E6BF0F1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13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ceae55b83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ceae55b83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755397B0-B3D2-6731-1643-5004AF74D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>
            <a:extLst>
              <a:ext uri="{FF2B5EF4-FFF2-40B4-BE49-F238E27FC236}">
                <a16:creationId xmlns:a16="http://schemas.microsoft.com/office/drawing/2014/main" id="{14566D45-5BA2-7644-A010-937698F65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>
            <a:extLst>
              <a:ext uri="{FF2B5EF4-FFF2-40B4-BE49-F238E27FC236}">
                <a16:creationId xmlns:a16="http://schemas.microsoft.com/office/drawing/2014/main" id="{39B31ABD-2E16-55FD-5D0E-3F7032E23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9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8ABA4B7-7B2F-137A-7032-CCFF7337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>
            <a:extLst>
              <a:ext uri="{FF2B5EF4-FFF2-40B4-BE49-F238E27FC236}">
                <a16:creationId xmlns:a16="http://schemas.microsoft.com/office/drawing/2014/main" id="{E6D8FAD5-3FA6-01B8-5796-5D46DA297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>
            <a:extLst>
              <a:ext uri="{FF2B5EF4-FFF2-40B4-BE49-F238E27FC236}">
                <a16:creationId xmlns:a16="http://schemas.microsoft.com/office/drawing/2014/main" id="{C9FB3A02-2EAA-FC15-51FE-A022B4746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1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BB7A846-DE12-43AE-3426-7ED796D2C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>
            <a:extLst>
              <a:ext uri="{FF2B5EF4-FFF2-40B4-BE49-F238E27FC236}">
                <a16:creationId xmlns:a16="http://schemas.microsoft.com/office/drawing/2014/main" id="{FE2AE0EC-FAEE-780F-7566-7CB01102A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>
            <a:extLst>
              <a:ext uri="{FF2B5EF4-FFF2-40B4-BE49-F238E27FC236}">
                <a16:creationId xmlns:a16="http://schemas.microsoft.com/office/drawing/2014/main" id="{EBAA2519-344A-C746-96C8-67AD61F5D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73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C80256E-3BC6-1EF4-9812-50785607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>
            <a:extLst>
              <a:ext uri="{FF2B5EF4-FFF2-40B4-BE49-F238E27FC236}">
                <a16:creationId xmlns:a16="http://schemas.microsoft.com/office/drawing/2014/main" id="{0DA8117C-203F-BCED-3047-E550A5C92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>
            <a:extLst>
              <a:ext uri="{FF2B5EF4-FFF2-40B4-BE49-F238E27FC236}">
                <a16:creationId xmlns:a16="http://schemas.microsoft.com/office/drawing/2014/main" id="{00572C5E-9867-6573-7041-4D77E062C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11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1">
  <p:cSld name="Title Slide - Option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 descr="A picture containing screenshot,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3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4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1" descr="A picture containing water,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2" descr="A picture containing bi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 descr="A picture containing screensho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 descr="A close up of a 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 descr="A close up of a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mdb.c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mdb.c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mdb.c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ceae55b83_0_0"/>
          <p:cNvSpPr txBox="1">
            <a:spLocks noGrp="1"/>
          </p:cNvSpPr>
          <p:nvPr>
            <p:ph type="body" idx="1"/>
          </p:nvPr>
        </p:nvSpPr>
        <p:spPr>
          <a:xfrm>
            <a:off x="1524000" y="4436194"/>
            <a:ext cx="9144000" cy="82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Vedant Mahangade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1ceae55b83_0_0"/>
          <p:cNvSpPr txBox="1">
            <a:spLocks noGrp="1"/>
          </p:cNvSpPr>
          <p:nvPr>
            <p:ph type="title"/>
          </p:nvPr>
        </p:nvSpPr>
        <p:spPr>
          <a:xfrm>
            <a:off x="0" y="1131675"/>
            <a:ext cx="12192000" cy="237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Deep Learning based biomarker analysis for COVID-19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ae55b83_0_63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Why Deep Learning?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g31ceae55b83_0_63"/>
          <p:cNvCxnSpPr/>
          <p:nvPr/>
        </p:nvCxnSpPr>
        <p:spPr>
          <a:xfrm>
            <a:off x="922350" y="1547600"/>
            <a:ext cx="95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35A51BF-95C0-FB04-8C03-BF58EE33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eae55b83_0_63">
            <a:extLst>
              <a:ext uri="{FF2B5EF4-FFF2-40B4-BE49-F238E27FC236}">
                <a16:creationId xmlns:a16="http://schemas.microsoft.com/office/drawing/2014/main" id="{D821CAB7-F0FB-E145-3129-508B5EA5C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Metabolomics data has complex relationships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Deep Learning handles high-dimensional data effectively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Deep learning excels at: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Pattern recognition across groups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100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Provides insights into feature importance through explainability 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31ceae55b83_0_63">
            <a:extLst>
              <a:ext uri="{FF2B5EF4-FFF2-40B4-BE49-F238E27FC236}">
                <a16:creationId xmlns:a16="http://schemas.microsoft.com/office/drawing/2014/main" id="{CB66C368-405D-243A-C2D0-05954C9D4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Why Deep Learning?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g31ceae55b83_0_63">
            <a:extLst>
              <a:ext uri="{FF2B5EF4-FFF2-40B4-BE49-F238E27FC236}">
                <a16:creationId xmlns:a16="http://schemas.microsoft.com/office/drawing/2014/main" id="{4C80CD13-D787-4347-7D8C-16237468AF0E}"/>
              </a:ext>
            </a:extLst>
          </p:cNvPr>
          <p:cNvCxnSpPr/>
          <p:nvPr/>
        </p:nvCxnSpPr>
        <p:spPr>
          <a:xfrm>
            <a:off x="922350" y="1547600"/>
            <a:ext cx="95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626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/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Google Shape;117;g31ceae55b83_0_327"/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22C35845-B010-432E-821E-DD43230BE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B5C4DCAB-DB39-5662-F7B0-C53155C93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2878375A-248F-6541-68BD-3EEC1D39574A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F58C21A4-5FBA-1D56-1EAE-608186304835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F34B43BB-28F2-A465-ABE4-77C5ECAA25C9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840DF640-20A9-0804-A3A6-3CE6A1A95035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731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E6ECD3A-7461-EF6E-46DB-81ECF3925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5C0FFAB4-2FAB-2CB4-4DD9-582777F86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31381CEB-74AE-539B-543B-D7821EB81CD8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043F662D-15E0-8D0E-38EE-D7AF0562D817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0BA154C3-5A16-05AB-E188-5D07E21FABCF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g31ceae55b83_0_327">
            <a:extLst>
              <a:ext uri="{FF2B5EF4-FFF2-40B4-BE49-F238E27FC236}">
                <a16:creationId xmlns:a16="http://schemas.microsoft.com/office/drawing/2014/main" id="{D246AEC8-8995-9875-5DB3-F801FAF46B0F}"/>
              </a:ext>
            </a:extLst>
          </p:cNvPr>
          <p:cNvGrpSpPr/>
          <p:nvPr/>
        </p:nvGrpSpPr>
        <p:grpSpPr>
          <a:xfrm>
            <a:off x="3087538" y="1662469"/>
            <a:ext cx="3466587" cy="3851908"/>
            <a:chOff x="2263425" y="1189775"/>
            <a:chExt cx="2541300" cy="3483053"/>
          </a:xfrm>
        </p:grpSpPr>
        <p:sp>
          <p:nvSpPr>
            <p:cNvPr id="109" name="Google Shape;109;g31ceae55b83_0_327">
              <a:extLst>
                <a:ext uri="{FF2B5EF4-FFF2-40B4-BE49-F238E27FC236}">
                  <a16:creationId xmlns:a16="http://schemas.microsoft.com/office/drawing/2014/main" id="{31EEB42F-9A7B-5612-F7C3-76AB366225E4}"/>
                </a:ext>
              </a:extLst>
            </p:cNvPr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Metabolite Name Mapping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g31ceae55b83_0_327">
              <a:extLst>
                <a:ext uri="{FF2B5EF4-FFF2-40B4-BE49-F238E27FC236}">
                  <a16:creationId xmlns:a16="http://schemas.microsoft.com/office/drawing/2014/main" id="{4CA84F59-CF1C-E361-D10F-4748290C93A6}"/>
                </a:ext>
              </a:extLst>
            </p:cNvPr>
            <p:cNvSpPr txBox="1"/>
            <p:nvPr/>
          </p:nvSpPr>
          <p:spPr>
            <a:xfrm>
              <a:off x="2429331" y="2057128"/>
              <a:ext cx="216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Resolved inconsistencies in metabolite names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e.g., C4 in Study 1 ≈ Butyrylcarnitine in Study 2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Used </a:t>
              </a:r>
              <a:r>
                <a:rPr lang="en-US" sz="16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The Human Metabolome Database (HMDB)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for reference.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713D661F-7B8C-DB0E-2719-723441FC3F35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56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9C1C57D-E92F-85CD-03AA-8D6036D6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9A7385E4-192C-94A8-56F4-15A3E5AEE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09AACD9E-7AD8-81F8-FBEC-12F6C0BA928E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036DE98F-77D8-9FF9-3771-6EE2CA6898F3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1C4E9F5B-7AC5-4B1F-DAEE-286C392B2702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g31ceae55b83_0_327">
            <a:extLst>
              <a:ext uri="{FF2B5EF4-FFF2-40B4-BE49-F238E27FC236}">
                <a16:creationId xmlns:a16="http://schemas.microsoft.com/office/drawing/2014/main" id="{C63A4B06-ABEB-8E0F-DCB2-02C3A3FBE6C5}"/>
              </a:ext>
            </a:extLst>
          </p:cNvPr>
          <p:cNvGrpSpPr/>
          <p:nvPr/>
        </p:nvGrpSpPr>
        <p:grpSpPr>
          <a:xfrm>
            <a:off x="3087538" y="1662469"/>
            <a:ext cx="3466587" cy="3851908"/>
            <a:chOff x="2263425" y="1189775"/>
            <a:chExt cx="2541300" cy="3483053"/>
          </a:xfrm>
        </p:grpSpPr>
        <p:sp>
          <p:nvSpPr>
            <p:cNvPr id="109" name="Google Shape;109;g31ceae55b83_0_327">
              <a:extLst>
                <a:ext uri="{FF2B5EF4-FFF2-40B4-BE49-F238E27FC236}">
                  <a16:creationId xmlns:a16="http://schemas.microsoft.com/office/drawing/2014/main" id="{F0062932-6F9A-D33E-A6A0-E4823090D58A}"/>
                </a:ext>
              </a:extLst>
            </p:cNvPr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Metabolite Name Mapping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g31ceae55b83_0_327">
              <a:extLst>
                <a:ext uri="{FF2B5EF4-FFF2-40B4-BE49-F238E27FC236}">
                  <a16:creationId xmlns:a16="http://schemas.microsoft.com/office/drawing/2014/main" id="{90B0074B-C01F-9E42-065E-F140509B4A22}"/>
                </a:ext>
              </a:extLst>
            </p:cNvPr>
            <p:cNvSpPr txBox="1"/>
            <p:nvPr/>
          </p:nvSpPr>
          <p:spPr>
            <a:xfrm>
              <a:off x="2429331" y="2057128"/>
              <a:ext cx="216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Resolved inconsistencies in metabolite names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e.g., C4 in Study 1 ≈ Butyrylcarnitine in Study 2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Used </a:t>
              </a:r>
              <a:r>
                <a:rPr lang="en-US" sz="16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The Human Metabolome Database (HMDB)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for reference.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1" name="Google Shape;111;g31ceae55b83_0_327">
            <a:extLst>
              <a:ext uri="{FF2B5EF4-FFF2-40B4-BE49-F238E27FC236}">
                <a16:creationId xmlns:a16="http://schemas.microsoft.com/office/drawing/2014/main" id="{CE074E01-E34D-C70D-D2E2-2331FAE38705}"/>
              </a:ext>
            </a:extLst>
          </p:cNvPr>
          <p:cNvGrpSpPr/>
          <p:nvPr/>
        </p:nvGrpSpPr>
        <p:grpSpPr>
          <a:xfrm>
            <a:off x="5906517" y="1662469"/>
            <a:ext cx="3466587" cy="3851909"/>
            <a:chOff x="4329974" y="1189775"/>
            <a:chExt cx="2541300" cy="3483053"/>
          </a:xfrm>
        </p:grpSpPr>
        <p:sp>
          <p:nvSpPr>
            <p:cNvPr id="112" name="Google Shape;112;g31ceae55b83_0_327">
              <a:extLst>
                <a:ext uri="{FF2B5EF4-FFF2-40B4-BE49-F238E27FC236}">
                  <a16:creationId xmlns:a16="http://schemas.microsoft.com/office/drawing/2014/main" id="{321CFDF1-3104-7CB3-2B26-C9745E85D5C0}"/>
                </a:ext>
              </a:extLst>
            </p:cNvPr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Integration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g31ceae55b83_0_327">
              <a:extLst>
                <a:ext uri="{FF2B5EF4-FFF2-40B4-BE49-F238E27FC236}">
                  <a16:creationId xmlns:a16="http://schemas.microsoft.com/office/drawing/2014/main" id="{FF60D024-9B29-C5A3-5CB6-A692268D2FB2}"/>
                </a:ext>
              </a:extLst>
            </p:cNvPr>
            <p:cNvSpPr txBox="1"/>
            <p:nvPr/>
          </p:nvSpPr>
          <p:spPr>
            <a:xfrm>
              <a:off x="4687731" y="2057128"/>
              <a:ext cx="2001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Combined metabolite data with metadata.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Merged datasets into a unified format.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6799819C-097F-D946-C9D3-FCA96D4F146F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284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E1EA4C17-E0DB-1C46-1E35-5E0F1F5C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00065A63-A215-F8AB-A7D1-C2D119506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2B9267C9-7AC7-203E-5D86-1E6789788CDC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62C61F96-BC55-4BCB-3C7B-592AC90C6AA0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5960ECBB-94ED-479F-9E7F-E5851F64D81D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g31ceae55b83_0_327">
            <a:extLst>
              <a:ext uri="{FF2B5EF4-FFF2-40B4-BE49-F238E27FC236}">
                <a16:creationId xmlns:a16="http://schemas.microsoft.com/office/drawing/2014/main" id="{5AC2FD16-4B3F-25A5-AE1C-BC877CD21E53}"/>
              </a:ext>
            </a:extLst>
          </p:cNvPr>
          <p:cNvGrpSpPr/>
          <p:nvPr/>
        </p:nvGrpSpPr>
        <p:grpSpPr>
          <a:xfrm>
            <a:off x="3087538" y="1662469"/>
            <a:ext cx="3466587" cy="3851908"/>
            <a:chOff x="2263425" y="1189775"/>
            <a:chExt cx="2541300" cy="3483053"/>
          </a:xfrm>
        </p:grpSpPr>
        <p:sp>
          <p:nvSpPr>
            <p:cNvPr id="109" name="Google Shape;109;g31ceae55b83_0_327">
              <a:extLst>
                <a:ext uri="{FF2B5EF4-FFF2-40B4-BE49-F238E27FC236}">
                  <a16:creationId xmlns:a16="http://schemas.microsoft.com/office/drawing/2014/main" id="{84A90EC7-1418-4A3B-3520-5F7E044538D0}"/>
                </a:ext>
              </a:extLst>
            </p:cNvPr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Metabolite Name Mapping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g31ceae55b83_0_327">
              <a:extLst>
                <a:ext uri="{FF2B5EF4-FFF2-40B4-BE49-F238E27FC236}">
                  <a16:creationId xmlns:a16="http://schemas.microsoft.com/office/drawing/2014/main" id="{75BD591D-80F0-4A4C-33DC-7FAD72A82A32}"/>
                </a:ext>
              </a:extLst>
            </p:cNvPr>
            <p:cNvSpPr txBox="1"/>
            <p:nvPr/>
          </p:nvSpPr>
          <p:spPr>
            <a:xfrm>
              <a:off x="2429331" y="2057128"/>
              <a:ext cx="216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Resolved inconsistencies in metabolite names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e.g., C4 in Study 1 ≈ Butyrylcarnitine in Study 2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Used </a:t>
              </a:r>
              <a:r>
                <a:rPr lang="en-US" sz="16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The Human Metabolome Database (HMDB)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for reference.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1" name="Google Shape;111;g31ceae55b83_0_327">
            <a:extLst>
              <a:ext uri="{FF2B5EF4-FFF2-40B4-BE49-F238E27FC236}">
                <a16:creationId xmlns:a16="http://schemas.microsoft.com/office/drawing/2014/main" id="{5EAF5C4D-0CED-5F1D-DAD2-2351BAAED3D6}"/>
              </a:ext>
            </a:extLst>
          </p:cNvPr>
          <p:cNvGrpSpPr/>
          <p:nvPr/>
        </p:nvGrpSpPr>
        <p:grpSpPr>
          <a:xfrm>
            <a:off x="5906517" y="1662469"/>
            <a:ext cx="3466587" cy="3851909"/>
            <a:chOff x="4329974" y="1189775"/>
            <a:chExt cx="2541300" cy="3483053"/>
          </a:xfrm>
        </p:grpSpPr>
        <p:sp>
          <p:nvSpPr>
            <p:cNvPr id="112" name="Google Shape;112;g31ceae55b83_0_327">
              <a:extLst>
                <a:ext uri="{FF2B5EF4-FFF2-40B4-BE49-F238E27FC236}">
                  <a16:creationId xmlns:a16="http://schemas.microsoft.com/office/drawing/2014/main" id="{785DD6C3-E827-98E4-F258-F74C4D40BA72}"/>
                </a:ext>
              </a:extLst>
            </p:cNvPr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Integration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g31ceae55b83_0_327">
              <a:extLst>
                <a:ext uri="{FF2B5EF4-FFF2-40B4-BE49-F238E27FC236}">
                  <a16:creationId xmlns:a16="http://schemas.microsoft.com/office/drawing/2014/main" id="{5F338292-BBA5-D0A9-ED85-B28A1349F888}"/>
                </a:ext>
              </a:extLst>
            </p:cNvPr>
            <p:cNvSpPr txBox="1"/>
            <p:nvPr/>
          </p:nvSpPr>
          <p:spPr>
            <a:xfrm>
              <a:off x="4687731" y="2057128"/>
              <a:ext cx="2001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Combined metabolite data with metadata.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Merged datasets into a unified format.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4" name="Google Shape;114;g31ceae55b83_0_327">
            <a:extLst>
              <a:ext uri="{FF2B5EF4-FFF2-40B4-BE49-F238E27FC236}">
                <a16:creationId xmlns:a16="http://schemas.microsoft.com/office/drawing/2014/main" id="{F326EC0C-EB7B-E7DE-3D85-70FF0E5A4C70}"/>
              </a:ext>
            </a:extLst>
          </p:cNvPr>
          <p:cNvGrpSpPr/>
          <p:nvPr/>
        </p:nvGrpSpPr>
        <p:grpSpPr>
          <a:xfrm>
            <a:off x="8725792" y="1662469"/>
            <a:ext cx="3466587" cy="3851909"/>
            <a:chOff x="6396739" y="1189775"/>
            <a:chExt cx="2541300" cy="3483053"/>
          </a:xfrm>
        </p:grpSpPr>
        <p:sp>
          <p:nvSpPr>
            <p:cNvPr id="115" name="Google Shape;115;g31ceae55b83_0_327">
              <a:extLst>
                <a:ext uri="{FF2B5EF4-FFF2-40B4-BE49-F238E27FC236}">
                  <a16:creationId xmlns:a16="http://schemas.microsoft.com/office/drawing/2014/main" id="{F4C988FA-860B-2FDF-511E-102D110571C4}"/>
                </a:ext>
              </a:extLst>
            </p:cNvPr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Missing Value Imputation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g31ceae55b83_0_327">
              <a:extLst>
                <a:ext uri="{FF2B5EF4-FFF2-40B4-BE49-F238E27FC236}">
                  <a16:creationId xmlns:a16="http://schemas.microsoft.com/office/drawing/2014/main" id="{B4392AA4-ADD1-8A41-48E4-C5A79954E135}"/>
                </a:ext>
              </a:extLst>
            </p:cNvPr>
            <p:cNvSpPr txBox="1"/>
            <p:nvPr/>
          </p:nvSpPr>
          <p:spPr>
            <a:xfrm>
              <a:off x="6714898" y="2057128"/>
              <a:ext cx="214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Categorical: Replaced missing values with mode.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Numerical: Replaced missing values with median.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8C4C546E-E629-34B1-F1AB-FBF81B0D3B02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830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10b57cf9_0_0"/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Metabolite data</a:t>
            </a:r>
            <a:endParaRPr/>
          </a:p>
        </p:txBody>
      </p:sp>
      <p:grpSp>
        <p:nvGrpSpPr>
          <p:cNvPr id="123" name="Google Shape;123;g31d10b57cf9_0_0"/>
          <p:cNvGrpSpPr/>
          <p:nvPr/>
        </p:nvGrpSpPr>
        <p:grpSpPr>
          <a:xfrm>
            <a:off x="7920002" y="1482988"/>
            <a:ext cx="4054859" cy="3892001"/>
            <a:chOff x="2187150" y="1154838"/>
            <a:chExt cx="5589825" cy="4548325"/>
          </a:xfrm>
        </p:grpSpPr>
        <p:pic>
          <p:nvPicPr>
            <p:cNvPr id="124" name="Google Shape;124;g31d10b57cf9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87150" y="1154838"/>
              <a:ext cx="5589825" cy="454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g31d10b57cf9_0_0"/>
            <p:cNvSpPr txBox="1"/>
            <p:nvPr/>
          </p:nvSpPr>
          <p:spPr>
            <a:xfrm>
              <a:off x="5511300" y="1690625"/>
              <a:ext cx="191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144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g31d10b57cf9_0_0"/>
            <p:cNvSpPr txBox="1"/>
            <p:nvPr/>
          </p:nvSpPr>
          <p:spPr>
            <a:xfrm>
              <a:off x="3072150" y="3140013"/>
              <a:ext cx="191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87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27" name="Google Shape;127;g31d10b57cf9_0_0"/>
          <p:cNvGrpSpPr/>
          <p:nvPr/>
        </p:nvGrpSpPr>
        <p:grpSpPr>
          <a:xfrm>
            <a:off x="537375" y="1303175"/>
            <a:ext cx="7049050" cy="3981074"/>
            <a:chOff x="0" y="1495100"/>
            <a:chExt cx="7049050" cy="3981074"/>
          </a:xfrm>
        </p:grpSpPr>
        <p:sp>
          <p:nvSpPr>
            <p:cNvPr id="128" name="Google Shape;128;g31d10b57cf9_0_0"/>
            <p:cNvSpPr/>
            <p:nvPr/>
          </p:nvSpPr>
          <p:spPr>
            <a:xfrm>
              <a:off x="1505350" y="1495100"/>
              <a:ext cx="5543700" cy="257700"/>
            </a:xfrm>
            <a:prstGeom prst="rightArrow">
              <a:avLst>
                <a:gd name="adj1" fmla="val 50000"/>
                <a:gd name="adj2" fmla="val 8562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107 Metabolites</a:t>
              </a:r>
              <a:endParaRPr/>
            </a:p>
          </p:txBody>
        </p:sp>
        <p:pic>
          <p:nvPicPr>
            <p:cNvPr id="129" name="Google Shape;129;g31d10b57cf9_0_0"/>
            <p:cNvPicPr preferRelativeResize="0"/>
            <p:nvPr/>
          </p:nvPicPr>
          <p:blipFill rotWithShape="1">
            <a:blip r:embed="rId4">
              <a:alphaModFix/>
            </a:blip>
            <a:srcRect b="16219"/>
            <a:stretch/>
          </p:blipFill>
          <p:spPr>
            <a:xfrm>
              <a:off x="0" y="1808725"/>
              <a:ext cx="7048900" cy="36674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0" name="Google Shape;130;g31d10b57cf9_0_0"/>
          <p:cNvCxnSpPr/>
          <p:nvPr/>
        </p:nvCxnSpPr>
        <p:spPr>
          <a:xfrm>
            <a:off x="909575" y="1100350"/>
            <a:ext cx="373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eae55b83_0_432"/>
          <p:cNvSpPr txBox="1">
            <a:spLocks noGrp="1"/>
          </p:cNvSpPr>
          <p:nvPr>
            <p:ph type="title"/>
          </p:nvPr>
        </p:nvSpPr>
        <p:spPr>
          <a:xfrm>
            <a:off x="854412" y="705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Hybrid 1D CNN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31ceae55b83_0_432"/>
          <p:cNvSpPr txBox="1"/>
          <p:nvPr/>
        </p:nvSpPr>
        <p:spPr>
          <a:xfrm>
            <a:off x="645050" y="1437250"/>
            <a:ext cx="65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g31ceae55b83_0_432"/>
          <p:cNvCxnSpPr/>
          <p:nvPr/>
        </p:nvCxnSpPr>
        <p:spPr>
          <a:xfrm>
            <a:off x="831650" y="895075"/>
            <a:ext cx="1055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A2E0705F-B104-26FD-E3B1-BBBC41A0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eae55b83_0_432">
            <a:extLst>
              <a:ext uri="{FF2B5EF4-FFF2-40B4-BE49-F238E27FC236}">
                <a16:creationId xmlns:a16="http://schemas.microsoft.com/office/drawing/2014/main" id="{6A32FC1B-9311-3274-AD27-9A4FBFC06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12" y="705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Hybrid 1D CNN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31ceae55b83_0_432">
            <a:extLst>
              <a:ext uri="{FF2B5EF4-FFF2-40B4-BE49-F238E27FC236}">
                <a16:creationId xmlns:a16="http://schemas.microsoft.com/office/drawing/2014/main" id="{117BE1FA-70EC-512E-E89A-EBB7788AB12E}"/>
              </a:ext>
            </a:extLst>
          </p:cNvPr>
          <p:cNvSpPr txBox="1"/>
          <p:nvPr/>
        </p:nvSpPr>
        <p:spPr>
          <a:xfrm>
            <a:off x="645050" y="1437250"/>
            <a:ext cx="65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1ceae55b83_0_432">
            <a:extLst>
              <a:ext uri="{FF2B5EF4-FFF2-40B4-BE49-F238E27FC236}">
                <a16:creationId xmlns:a16="http://schemas.microsoft.com/office/drawing/2014/main" id="{E39C2B09-4D1F-EB62-FE5B-F19A235B6F10}"/>
              </a:ext>
            </a:extLst>
          </p:cNvPr>
          <p:cNvSpPr txBox="1"/>
          <p:nvPr/>
        </p:nvSpPr>
        <p:spPr>
          <a:xfrm>
            <a:off x="515330" y="2197650"/>
            <a:ext cx="28134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Handling tabular data: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Prelinear</a:t>
            </a:r>
            <a:r>
              <a:rPr lang="en-US" dirty="0"/>
              <a:t> dense layer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Reshape layer</a:t>
            </a:r>
            <a:endParaRPr dirty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Handling Overfitting: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Dropout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L2 regularization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Class weights</a:t>
            </a:r>
            <a:endParaRPr dirty="0"/>
          </a:p>
        </p:txBody>
      </p:sp>
      <p:cxnSp>
        <p:nvCxnSpPr>
          <p:cNvPr id="139" name="Google Shape;139;g31ceae55b83_0_432">
            <a:extLst>
              <a:ext uri="{FF2B5EF4-FFF2-40B4-BE49-F238E27FC236}">
                <a16:creationId xmlns:a16="http://schemas.microsoft.com/office/drawing/2014/main" id="{33A3A87F-406C-345B-744C-B82A96BA4CBA}"/>
              </a:ext>
            </a:extLst>
          </p:cNvPr>
          <p:cNvCxnSpPr/>
          <p:nvPr/>
        </p:nvCxnSpPr>
        <p:spPr>
          <a:xfrm>
            <a:off x="3150281" y="1637700"/>
            <a:ext cx="25500" cy="3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g31ceae55b83_0_432">
            <a:extLst>
              <a:ext uri="{FF2B5EF4-FFF2-40B4-BE49-F238E27FC236}">
                <a16:creationId xmlns:a16="http://schemas.microsoft.com/office/drawing/2014/main" id="{5A736B4D-5A2C-EBD1-3B11-3E6B9F88C503}"/>
              </a:ext>
            </a:extLst>
          </p:cNvPr>
          <p:cNvCxnSpPr/>
          <p:nvPr/>
        </p:nvCxnSpPr>
        <p:spPr>
          <a:xfrm>
            <a:off x="831650" y="895075"/>
            <a:ext cx="1055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F38570D2-6CB2-F978-2074-31C7C3BC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40" y="1045567"/>
            <a:ext cx="8177210" cy="43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ceae55b83_0_6"/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65;g31ceae55b83_0_6"/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eae55b83_0_445"/>
          <p:cNvSpPr txBox="1">
            <a:spLocks noGrp="1"/>
          </p:cNvSpPr>
          <p:nvPr>
            <p:ph type="body" idx="1"/>
          </p:nvPr>
        </p:nvSpPr>
        <p:spPr>
          <a:xfrm>
            <a:off x="914400" y="2450250"/>
            <a:ext cx="5804700" cy="19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Loss Function: </a:t>
            </a:r>
            <a:r>
              <a:rPr lang="en-US" sz="2400" b="1"/>
              <a:t>Binary Cross Entropy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Optimizer: </a:t>
            </a:r>
            <a:r>
              <a:rPr lang="en-US" sz="2400" b="1"/>
              <a:t>Adam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Learning rate: </a:t>
            </a:r>
            <a:r>
              <a:rPr lang="en-US" sz="2400" b="1"/>
              <a:t>0.0001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 weights: {</a:t>
            </a:r>
            <a:r>
              <a:rPr lang="en-US" sz="2400" b="1"/>
              <a:t>0: 1.317, 1: 0.806</a:t>
            </a:r>
            <a:r>
              <a:rPr lang="en-US" sz="2400"/>
              <a:t>}</a:t>
            </a:r>
            <a:endParaRPr sz="2400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Epochs: </a:t>
            </a:r>
            <a:r>
              <a:rPr lang="en-US" sz="2400" b="1"/>
              <a:t>88</a:t>
            </a:r>
            <a:r>
              <a:rPr lang="en-US" sz="2400"/>
              <a:t>/400 (Early stopping)</a:t>
            </a:r>
            <a:endParaRPr sz="2400"/>
          </a:p>
        </p:txBody>
      </p:sp>
      <p:sp>
        <p:nvSpPr>
          <p:cNvPr id="146" name="Google Shape;146;g31ceae55b83_0_445"/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 </a:t>
            </a:r>
            <a:endParaRPr dirty="0"/>
          </a:p>
        </p:txBody>
      </p:sp>
      <p:cxnSp>
        <p:nvCxnSpPr>
          <p:cNvPr id="149" name="Google Shape;149;g31ceae55b83_0_445"/>
          <p:cNvCxnSpPr/>
          <p:nvPr/>
        </p:nvCxnSpPr>
        <p:spPr>
          <a:xfrm>
            <a:off x="985200" y="1522575"/>
            <a:ext cx="19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59F27587-3DFD-9272-AD27-D3E6CC4F5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eae55b83_0_445">
            <a:extLst>
              <a:ext uri="{FF2B5EF4-FFF2-40B4-BE49-F238E27FC236}">
                <a16:creationId xmlns:a16="http://schemas.microsoft.com/office/drawing/2014/main" id="{BE9164E6-15A6-020A-5921-4D3966661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2450250"/>
            <a:ext cx="5804700" cy="19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Loss Function: </a:t>
            </a:r>
            <a:r>
              <a:rPr lang="en-US" sz="2400" b="1"/>
              <a:t>Binary Cross Entropy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Optimizer: </a:t>
            </a:r>
            <a:r>
              <a:rPr lang="en-US" sz="2400" b="1"/>
              <a:t>Adam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Learning rate: </a:t>
            </a:r>
            <a:r>
              <a:rPr lang="en-US" sz="2400" b="1"/>
              <a:t>0.0001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 weights: {</a:t>
            </a:r>
            <a:r>
              <a:rPr lang="en-US" sz="2400" b="1"/>
              <a:t>0: 1.317, 1: 0.806</a:t>
            </a:r>
            <a:r>
              <a:rPr lang="en-US" sz="2400"/>
              <a:t>}</a:t>
            </a:r>
            <a:endParaRPr sz="2400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Epochs: </a:t>
            </a:r>
            <a:r>
              <a:rPr lang="en-US" sz="2400" b="1"/>
              <a:t>88</a:t>
            </a:r>
            <a:r>
              <a:rPr lang="en-US" sz="2400"/>
              <a:t>/400 (Early stopping)</a:t>
            </a:r>
            <a:endParaRPr sz="2400"/>
          </a:p>
        </p:txBody>
      </p:sp>
      <p:sp>
        <p:nvSpPr>
          <p:cNvPr id="146" name="Google Shape;146;g31ceae55b83_0_445">
            <a:extLst>
              <a:ext uri="{FF2B5EF4-FFF2-40B4-BE49-F238E27FC236}">
                <a16:creationId xmlns:a16="http://schemas.microsoft.com/office/drawing/2014/main" id="{5B81B187-5E22-1138-379D-88821D2F8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 </a:t>
            </a:r>
            <a:endParaRPr dirty="0"/>
          </a:p>
        </p:txBody>
      </p:sp>
      <p:graphicFrame>
        <p:nvGraphicFramePr>
          <p:cNvPr id="147" name="Google Shape;147;g31ceae55b83_0_445">
            <a:extLst>
              <a:ext uri="{FF2B5EF4-FFF2-40B4-BE49-F238E27FC236}">
                <a16:creationId xmlns:a16="http://schemas.microsoft.com/office/drawing/2014/main" id="{D2DFEBA1-8868-AC8A-613D-B56BD07828F0}"/>
              </a:ext>
            </a:extLst>
          </p:cNvPr>
          <p:cNvGraphicFramePr/>
          <p:nvPr/>
        </p:nvGraphicFramePr>
        <p:xfrm>
          <a:off x="6642900" y="715625"/>
          <a:ext cx="4699800" cy="746145"/>
        </p:xfrm>
        <a:graphic>
          <a:graphicData uri="http://schemas.openxmlformats.org/drawingml/2006/table">
            <a:tbl>
              <a:tblPr>
                <a:noFill/>
                <a:tableStyleId>{EC3F6EEB-6692-4A24-A5C2-AFD22E228E2D}</a:tableStyleId>
              </a:tblPr>
              <a:tblGrid>
                <a:gridCol w="11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Covid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0.97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8" name="Google Shape;148;g31ceae55b83_0_445">
            <a:extLst>
              <a:ext uri="{FF2B5EF4-FFF2-40B4-BE49-F238E27FC236}">
                <a16:creationId xmlns:a16="http://schemas.microsoft.com/office/drawing/2014/main" id="{4D559A1A-A2BD-7F48-2C02-C19FDB8768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900" y="1470750"/>
            <a:ext cx="4699800" cy="391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31ceae55b83_0_445">
            <a:extLst>
              <a:ext uri="{FF2B5EF4-FFF2-40B4-BE49-F238E27FC236}">
                <a16:creationId xmlns:a16="http://schemas.microsoft.com/office/drawing/2014/main" id="{F8A56C08-9967-C935-D6A6-C74B352F8E5D}"/>
              </a:ext>
            </a:extLst>
          </p:cNvPr>
          <p:cNvCxnSpPr/>
          <p:nvPr/>
        </p:nvCxnSpPr>
        <p:spPr>
          <a:xfrm>
            <a:off x="985200" y="1522575"/>
            <a:ext cx="19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g31ceae55b83_0_445">
            <a:extLst>
              <a:ext uri="{FF2B5EF4-FFF2-40B4-BE49-F238E27FC236}">
                <a16:creationId xmlns:a16="http://schemas.microsoft.com/office/drawing/2014/main" id="{F79C5E77-D9B2-F046-131D-3B38519BC2A4}"/>
              </a:ext>
            </a:extLst>
          </p:cNvPr>
          <p:cNvSpPr/>
          <p:nvPr/>
        </p:nvSpPr>
        <p:spPr>
          <a:xfrm>
            <a:off x="6642900" y="1470750"/>
            <a:ext cx="4699800" cy="391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0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31ceae55b83_0_460"/>
          <p:cNvCxnSpPr/>
          <p:nvPr/>
        </p:nvCxnSpPr>
        <p:spPr>
          <a:xfrm>
            <a:off x="941140" y="1470758"/>
            <a:ext cx="37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g31ceae55b83_0_460"/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Test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745E0150-EEBA-E8AD-84C2-039C63122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31ceae55b83_0_460">
            <a:extLst>
              <a:ext uri="{FF2B5EF4-FFF2-40B4-BE49-F238E27FC236}">
                <a16:creationId xmlns:a16="http://schemas.microsoft.com/office/drawing/2014/main" id="{3C88A177-F42D-B7F6-7199-C97B91EA4B98}"/>
              </a:ext>
            </a:extLst>
          </p:cNvPr>
          <p:cNvCxnSpPr/>
          <p:nvPr/>
        </p:nvCxnSpPr>
        <p:spPr>
          <a:xfrm>
            <a:off x="941140" y="1470758"/>
            <a:ext cx="37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g31ceae55b83_0_460">
            <a:extLst>
              <a:ext uri="{FF2B5EF4-FFF2-40B4-BE49-F238E27FC236}">
                <a16:creationId xmlns:a16="http://schemas.microsoft.com/office/drawing/2014/main" id="{A7AD59CE-3F3F-00F3-86DE-471ADE0B9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Test  </a:t>
            </a:r>
            <a:endParaRPr/>
          </a:p>
        </p:txBody>
      </p:sp>
      <p:graphicFrame>
        <p:nvGraphicFramePr>
          <p:cNvPr id="2" name="Google Shape;155;g31ceae55b83_0_460">
            <a:extLst>
              <a:ext uri="{FF2B5EF4-FFF2-40B4-BE49-F238E27FC236}">
                <a16:creationId xmlns:a16="http://schemas.microsoft.com/office/drawing/2014/main" id="{0F830C75-F45A-9FF9-B6A7-39C2BF690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893278"/>
              </p:ext>
            </p:extLst>
          </p:nvPr>
        </p:nvGraphicFramePr>
        <p:xfrm>
          <a:off x="6640900" y="702740"/>
          <a:ext cx="4699800" cy="768020"/>
        </p:xfrm>
        <a:graphic>
          <a:graphicData uri="http://schemas.openxmlformats.org/drawingml/2006/table">
            <a:tbl>
              <a:tblPr>
                <a:noFill/>
                <a:tableStyleId>{EC3F6EEB-6692-4A24-A5C2-AFD22E228E2D}</a:tableStyleId>
              </a:tblPr>
              <a:tblGrid>
                <a:gridCol w="11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Recall</a:t>
                      </a:r>
                      <a:endParaRPr b="1"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F1-Score</a:t>
                      </a:r>
                      <a:endParaRPr b="1"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1.00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0.92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0.96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Covid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0.96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1.00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0.98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0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A2E8FCFA-10A3-1F3F-EDB4-6D82150CA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g31ceae55b83_0_460">
            <a:extLst>
              <a:ext uri="{FF2B5EF4-FFF2-40B4-BE49-F238E27FC236}">
                <a16:creationId xmlns:a16="http://schemas.microsoft.com/office/drawing/2014/main" id="{712A88EC-2F10-7ADA-812B-5844547E9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015075"/>
              </p:ext>
            </p:extLst>
          </p:nvPr>
        </p:nvGraphicFramePr>
        <p:xfrm>
          <a:off x="6640900" y="702740"/>
          <a:ext cx="4699800" cy="768020"/>
        </p:xfrm>
        <a:graphic>
          <a:graphicData uri="http://schemas.openxmlformats.org/drawingml/2006/table">
            <a:tbl>
              <a:tblPr>
                <a:noFill/>
                <a:tableStyleId>{EC3F6EEB-6692-4A24-A5C2-AFD22E228E2D}</a:tableStyleId>
              </a:tblPr>
              <a:tblGrid>
                <a:gridCol w="11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Recall</a:t>
                      </a:r>
                      <a:endParaRPr b="1"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F1-Score</a:t>
                      </a:r>
                      <a:endParaRPr b="1"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1.00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0.92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0.96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Covid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0.96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1.00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0.98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6" name="Google Shape;156;g31ceae55b83_0_460">
            <a:extLst>
              <a:ext uri="{FF2B5EF4-FFF2-40B4-BE49-F238E27FC236}">
                <a16:creationId xmlns:a16="http://schemas.microsoft.com/office/drawing/2014/main" id="{C9C26A79-4689-38FF-B5D8-627B20FF8A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958" y="1522575"/>
            <a:ext cx="4699780" cy="391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31ceae55b83_0_460">
            <a:extLst>
              <a:ext uri="{FF2B5EF4-FFF2-40B4-BE49-F238E27FC236}">
                <a16:creationId xmlns:a16="http://schemas.microsoft.com/office/drawing/2014/main" id="{D5C13697-4AC2-A739-8D81-2269F405D157}"/>
              </a:ext>
            </a:extLst>
          </p:cNvPr>
          <p:cNvCxnSpPr/>
          <p:nvPr/>
        </p:nvCxnSpPr>
        <p:spPr>
          <a:xfrm>
            <a:off x="941140" y="1470758"/>
            <a:ext cx="37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g31ceae55b83_0_460">
            <a:extLst>
              <a:ext uri="{FF2B5EF4-FFF2-40B4-BE49-F238E27FC236}">
                <a16:creationId xmlns:a16="http://schemas.microsoft.com/office/drawing/2014/main" id="{FE64E1DA-7727-3D51-921D-CB8516C5A6ED}"/>
              </a:ext>
            </a:extLst>
          </p:cNvPr>
          <p:cNvSpPr/>
          <p:nvPr/>
        </p:nvSpPr>
        <p:spPr>
          <a:xfrm>
            <a:off x="6640900" y="1470750"/>
            <a:ext cx="4699800" cy="391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1ceae55b83_0_460">
            <a:extLst>
              <a:ext uri="{FF2B5EF4-FFF2-40B4-BE49-F238E27FC236}">
                <a16:creationId xmlns:a16="http://schemas.microsoft.com/office/drawing/2014/main" id="{F14095AB-AC07-1420-803F-B1E35054B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Test  </a:t>
            </a:r>
            <a:endParaRPr/>
          </a:p>
        </p:txBody>
      </p:sp>
      <p:pic>
        <p:nvPicPr>
          <p:cNvPr id="160" name="Google Shape;160;g31ceae55b83_0_460">
            <a:extLst>
              <a:ext uri="{FF2B5EF4-FFF2-40B4-BE49-F238E27FC236}">
                <a16:creationId xmlns:a16="http://schemas.microsoft.com/office/drawing/2014/main" id="{EFD5AC1A-C887-AD46-CDF8-F70985EC54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25" y="1690625"/>
            <a:ext cx="4699800" cy="3706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20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eae55b83_0_468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Insights from the Model</a:t>
            </a:r>
            <a:endParaRPr/>
          </a:p>
        </p:txBody>
      </p:sp>
      <p:cxnSp>
        <p:nvCxnSpPr>
          <p:cNvPr id="180" name="Google Shape;180;g31ceae55b83_0_468"/>
          <p:cNvCxnSpPr/>
          <p:nvPr/>
        </p:nvCxnSpPr>
        <p:spPr>
          <a:xfrm>
            <a:off x="1036375" y="1586550"/>
            <a:ext cx="83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0CE5D5E4-5417-FB04-C6FF-31B3A846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eae55b83_0_468">
            <a:extLst>
              <a:ext uri="{FF2B5EF4-FFF2-40B4-BE49-F238E27FC236}">
                <a16:creationId xmlns:a16="http://schemas.microsoft.com/office/drawing/2014/main" id="{6609F89D-E659-6AF8-6BA3-37151BF0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Insights from the Model</a:t>
            </a:r>
            <a:endParaRPr/>
          </a:p>
        </p:txBody>
      </p:sp>
      <p:sp>
        <p:nvSpPr>
          <p:cNvPr id="166" name="Google Shape;166;g31ceae55b83_0_468">
            <a:extLst>
              <a:ext uri="{FF2B5EF4-FFF2-40B4-BE49-F238E27FC236}">
                <a16:creationId xmlns:a16="http://schemas.microsoft.com/office/drawing/2014/main" id="{E06C7DEE-82A9-17C5-485F-BD74F21FDC69}"/>
              </a:ext>
            </a:extLst>
          </p:cNvPr>
          <p:cNvSpPr txBox="1"/>
          <p:nvPr/>
        </p:nvSpPr>
        <p:spPr>
          <a:xfrm>
            <a:off x="973250" y="1827938"/>
            <a:ext cx="7752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SHAP</a:t>
            </a:r>
            <a:r>
              <a:rPr lang="en-US"/>
              <a:t>: SHapley Additive exPlanations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Package which can be used to explain the output of any machine learning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Permutation explainer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Randomly permutes feature values and measures the impact on model predictions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Computationally heavy than alternative SHAP explainers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Useful when the relationship between features and predictions is complex or non-linear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g31ceae55b83_0_468">
            <a:extLst>
              <a:ext uri="{FF2B5EF4-FFF2-40B4-BE49-F238E27FC236}">
                <a16:creationId xmlns:a16="http://schemas.microsoft.com/office/drawing/2014/main" id="{0F19F28D-6DA2-A275-DE8F-70185B23AE91}"/>
              </a:ext>
            </a:extLst>
          </p:cNvPr>
          <p:cNvCxnSpPr/>
          <p:nvPr/>
        </p:nvCxnSpPr>
        <p:spPr>
          <a:xfrm>
            <a:off x="1036375" y="1586550"/>
            <a:ext cx="83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524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2BCAE891-258C-F7EF-6EA2-398C6E4B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eae55b83_0_468">
            <a:extLst>
              <a:ext uri="{FF2B5EF4-FFF2-40B4-BE49-F238E27FC236}">
                <a16:creationId xmlns:a16="http://schemas.microsoft.com/office/drawing/2014/main" id="{563104E0-07A8-46AB-044A-ABA4FF1F9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Insights from the Model</a:t>
            </a:r>
            <a:endParaRPr/>
          </a:p>
        </p:txBody>
      </p:sp>
      <p:sp>
        <p:nvSpPr>
          <p:cNvPr id="166" name="Google Shape;166;g31ceae55b83_0_468">
            <a:extLst>
              <a:ext uri="{FF2B5EF4-FFF2-40B4-BE49-F238E27FC236}">
                <a16:creationId xmlns:a16="http://schemas.microsoft.com/office/drawing/2014/main" id="{1C480962-9884-037D-1B1D-82331F0C5F7A}"/>
              </a:ext>
            </a:extLst>
          </p:cNvPr>
          <p:cNvSpPr txBox="1"/>
          <p:nvPr/>
        </p:nvSpPr>
        <p:spPr>
          <a:xfrm>
            <a:off x="973250" y="1827938"/>
            <a:ext cx="7752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SHAP</a:t>
            </a:r>
            <a:r>
              <a:rPr lang="en-US"/>
              <a:t>: SHapley Additive exPlanations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Package which can be used to explain the output of any machine learning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Permutation explainer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Randomly permutes feature values and measures the impact on model predictions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Computationally heavy than alternative SHAP explainers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Useful when the relationship between features and predictions is complex or non-linear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g31ceae55b83_0_468">
            <a:extLst>
              <a:ext uri="{FF2B5EF4-FFF2-40B4-BE49-F238E27FC236}">
                <a16:creationId xmlns:a16="http://schemas.microsoft.com/office/drawing/2014/main" id="{B4DE492A-BBF3-EA5C-3CC8-AD2CBA21F9A0}"/>
              </a:ext>
            </a:extLst>
          </p:cNvPr>
          <p:cNvCxnSpPr>
            <a:stCxn id="168" idx="3"/>
          </p:cNvCxnSpPr>
          <p:nvPr/>
        </p:nvCxnSpPr>
        <p:spPr>
          <a:xfrm>
            <a:off x="7684650" y="4416825"/>
            <a:ext cx="1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9" name="Google Shape;169;g31ceae55b83_0_468">
            <a:extLst>
              <a:ext uri="{FF2B5EF4-FFF2-40B4-BE49-F238E27FC236}">
                <a16:creationId xmlns:a16="http://schemas.microsoft.com/office/drawing/2014/main" id="{11D858D2-C6AD-7F30-896B-4786C160348A}"/>
              </a:ext>
            </a:extLst>
          </p:cNvPr>
          <p:cNvGrpSpPr/>
          <p:nvPr/>
        </p:nvGrpSpPr>
        <p:grpSpPr>
          <a:xfrm>
            <a:off x="1036375" y="4054688"/>
            <a:ext cx="9154575" cy="724313"/>
            <a:chOff x="1290050" y="3977913"/>
            <a:chExt cx="9154575" cy="724313"/>
          </a:xfrm>
        </p:grpSpPr>
        <p:sp>
          <p:nvSpPr>
            <p:cNvPr id="170" name="Google Shape;170;g31ceae55b83_0_468">
              <a:extLst>
                <a:ext uri="{FF2B5EF4-FFF2-40B4-BE49-F238E27FC236}">
                  <a16:creationId xmlns:a16="http://schemas.microsoft.com/office/drawing/2014/main" id="{BCE698DD-8020-2F01-C888-1596CD17C78E}"/>
                </a:ext>
              </a:extLst>
            </p:cNvPr>
            <p:cNvSpPr/>
            <p:nvPr/>
          </p:nvSpPr>
          <p:spPr>
            <a:xfrm>
              <a:off x="2614175" y="3983538"/>
              <a:ext cx="1222200" cy="71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Permutation Explainer</a:t>
              </a:r>
              <a:endParaRPr/>
            </a:p>
          </p:txBody>
        </p:sp>
        <p:sp>
          <p:nvSpPr>
            <p:cNvPr id="171" name="Google Shape;171;g31ceae55b83_0_468">
              <a:extLst>
                <a:ext uri="{FF2B5EF4-FFF2-40B4-BE49-F238E27FC236}">
                  <a16:creationId xmlns:a16="http://schemas.microsoft.com/office/drawing/2014/main" id="{4F39D65D-D034-27FD-82D9-BCE4DB6C53AC}"/>
                </a:ext>
              </a:extLst>
            </p:cNvPr>
            <p:cNvSpPr/>
            <p:nvPr/>
          </p:nvSpPr>
          <p:spPr>
            <a:xfrm>
              <a:off x="4153250" y="3977950"/>
              <a:ext cx="1278775" cy="7242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Shapley Values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(35, 110, 2)</a:t>
              </a:r>
              <a:endParaRPr/>
            </a:p>
          </p:txBody>
        </p:sp>
        <p:sp>
          <p:nvSpPr>
            <p:cNvPr id="172" name="Google Shape;172;g31ceae55b83_0_468">
              <a:extLst>
                <a:ext uri="{FF2B5EF4-FFF2-40B4-BE49-F238E27FC236}">
                  <a16:creationId xmlns:a16="http://schemas.microsoft.com/office/drawing/2014/main" id="{6F3EA777-C9B4-2DBD-3E34-E9EFFCCD53A5}"/>
                </a:ext>
              </a:extLst>
            </p:cNvPr>
            <p:cNvSpPr txBox="1"/>
            <p:nvPr/>
          </p:nvSpPr>
          <p:spPr>
            <a:xfrm>
              <a:off x="5465488" y="4047575"/>
              <a:ext cx="1165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Helvetica Neue"/>
                  <a:ea typeface="Helvetica Neue"/>
                  <a:cs typeface="Helvetica Neue"/>
                  <a:sym typeface="Helvetica Neue"/>
                </a:rPr>
                <a:t>Mean across samples</a:t>
              </a:r>
              <a:endParaRPr sz="13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g31ceae55b83_0_468">
              <a:extLst>
                <a:ext uri="{FF2B5EF4-FFF2-40B4-BE49-F238E27FC236}">
                  <a16:creationId xmlns:a16="http://schemas.microsoft.com/office/drawing/2014/main" id="{9E3611DA-B282-2100-1F8E-39DD1B9C4900}"/>
                </a:ext>
              </a:extLst>
            </p:cNvPr>
            <p:cNvSpPr/>
            <p:nvPr/>
          </p:nvSpPr>
          <p:spPr>
            <a:xfrm>
              <a:off x="6659550" y="3977913"/>
              <a:ext cx="1278775" cy="7242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Mean Values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(110, 2)</a:t>
              </a:r>
              <a:endParaRPr/>
            </a:p>
          </p:txBody>
        </p:sp>
        <p:cxnSp>
          <p:nvCxnSpPr>
            <p:cNvPr id="173" name="Google Shape;173;g31ceae55b83_0_468">
              <a:extLst>
                <a:ext uri="{FF2B5EF4-FFF2-40B4-BE49-F238E27FC236}">
                  <a16:creationId xmlns:a16="http://schemas.microsoft.com/office/drawing/2014/main" id="{114A6BC3-4B6E-E602-AAC3-F777CC711EFA}"/>
                </a:ext>
              </a:extLst>
            </p:cNvPr>
            <p:cNvCxnSpPr>
              <a:stCxn id="174" idx="3"/>
              <a:endCxn id="170" idx="1"/>
            </p:cNvCxnSpPr>
            <p:nvPr/>
          </p:nvCxnSpPr>
          <p:spPr>
            <a:xfrm>
              <a:off x="2195375" y="4340088"/>
              <a:ext cx="41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g31ceae55b83_0_468">
              <a:extLst>
                <a:ext uri="{FF2B5EF4-FFF2-40B4-BE49-F238E27FC236}">
                  <a16:creationId xmlns:a16="http://schemas.microsoft.com/office/drawing/2014/main" id="{6A405962-871E-D3B7-0D93-CD863F3263D0}"/>
                </a:ext>
              </a:extLst>
            </p:cNvPr>
            <p:cNvCxnSpPr>
              <a:stCxn id="170" idx="3"/>
              <a:endCxn id="171" idx="1"/>
            </p:cNvCxnSpPr>
            <p:nvPr/>
          </p:nvCxnSpPr>
          <p:spPr>
            <a:xfrm>
              <a:off x="3836375" y="4340088"/>
              <a:ext cx="316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g31ceae55b83_0_468">
              <a:extLst>
                <a:ext uri="{FF2B5EF4-FFF2-40B4-BE49-F238E27FC236}">
                  <a16:creationId xmlns:a16="http://schemas.microsoft.com/office/drawing/2014/main" id="{6A1E2DE2-B3C2-E310-5FB2-C6A95ED339CA}"/>
                </a:ext>
              </a:extLst>
            </p:cNvPr>
            <p:cNvCxnSpPr>
              <a:stCxn id="171" idx="3"/>
              <a:endCxn id="168" idx="1"/>
            </p:cNvCxnSpPr>
            <p:nvPr/>
          </p:nvCxnSpPr>
          <p:spPr>
            <a:xfrm>
              <a:off x="5432025" y="4340088"/>
              <a:ext cx="122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" name="Google Shape;177;g31ceae55b83_0_468">
              <a:extLst>
                <a:ext uri="{FF2B5EF4-FFF2-40B4-BE49-F238E27FC236}">
                  <a16:creationId xmlns:a16="http://schemas.microsoft.com/office/drawing/2014/main" id="{FB5A9A56-8A9B-BF3D-2595-67109FD0F501}"/>
                </a:ext>
              </a:extLst>
            </p:cNvPr>
            <p:cNvSpPr/>
            <p:nvPr/>
          </p:nvSpPr>
          <p:spPr>
            <a:xfrm>
              <a:off x="9165850" y="3977925"/>
              <a:ext cx="1278775" cy="7242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Aggregate Values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(110)</a:t>
              </a:r>
              <a:endParaRPr/>
            </a:p>
          </p:txBody>
        </p:sp>
        <p:sp>
          <p:nvSpPr>
            <p:cNvPr id="178" name="Google Shape;178;g31ceae55b83_0_468">
              <a:extLst>
                <a:ext uri="{FF2B5EF4-FFF2-40B4-BE49-F238E27FC236}">
                  <a16:creationId xmlns:a16="http://schemas.microsoft.com/office/drawing/2014/main" id="{230D7AB8-CEDF-1E0F-4EDE-5DA32B17B1A6}"/>
                </a:ext>
              </a:extLst>
            </p:cNvPr>
            <p:cNvSpPr txBox="1"/>
            <p:nvPr/>
          </p:nvSpPr>
          <p:spPr>
            <a:xfrm>
              <a:off x="7969175" y="4047538"/>
              <a:ext cx="1165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Helvetica Neue"/>
                  <a:ea typeface="Helvetica Neue"/>
                  <a:cs typeface="Helvetica Neue"/>
                  <a:sym typeface="Helvetica Neue"/>
                </a:rPr>
                <a:t>Max from 2 Classes</a:t>
              </a:r>
              <a:endParaRPr sz="13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g31ceae55b83_0_468">
              <a:extLst>
                <a:ext uri="{FF2B5EF4-FFF2-40B4-BE49-F238E27FC236}">
                  <a16:creationId xmlns:a16="http://schemas.microsoft.com/office/drawing/2014/main" id="{26167B76-D07A-8D91-BA01-635ECCFB6D7E}"/>
                </a:ext>
              </a:extLst>
            </p:cNvPr>
            <p:cNvSpPr txBox="1"/>
            <p:nvPr/>
          </p:nvSpPr>
          <p:spPr>
            <a:xfrm>
              <a:off x="1290050" y="4032250"/>
              <a:ext cx="905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Model +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Test data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80" name="Google Shape;180;g31ceae55b83_0_468">
            <a:extLst>
              <a:ext uri="{FF2B5EF4-FFF2-40B4-BE49-F238E27FC236}">
                <a16:creationId xmlns:a16="http://schemas.microsoft.com/office/drawing/2014/main" id="{D0F91245-75D7-7166-C5F1-8D1EF721DED1}"/>
              </a:ext>
            </a:extLst>
          </p:cNvPr>
          <p:cNvCxnSpPr/>
          <p:nvPr/>
        </p:nvCxnSpPr>
        <p:spPr>
          <a:xfrm>
            <a:off x="1036375" y="1586550"/>
            <a:ext cx="83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486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eae55b83_0_673"/>
          <p:cNvSpPr txBox="1">
            <a:spLocks noGrp="1"/>
          </p:cNvSpPr>
          <p:nvPr>
            <p:ph type="title"/>
          </p:nvPr>
        </p:nvSpPr>
        <p:spPr>
          <a:xfrm>
            <a:off x="854400" y="-2"/>
            <a:ext cx="10483200" cy="73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g31ceae55b83_0_673"/>
          <p:cNvCxnSpPr/>
          <p:nvPr/>
        </p:nvCxnSpPr>
        <p:spPr>
          <a:xfrm>
            <a:off x="1100350" y="670200"/>
            <a:ext cx="10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890C6195-8B17-294C-9ABF-D19296BB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eae55b83_0_673">
            <a:extLst>
              <a:ext uri="{FF2B5EF4-FFF2-40B4-BE49-F238E27FC236}">
                <a16:creationId xmlns:a16="http://schemas.microsoft.com/office/drawing/2014/main" id="{D1223726-79DF-A5FD-0665-3B78AF49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-2"/>
            <a:ext cx="10483200" cy="73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g31ceae55b83_0_673">
            <a:extLst>
              <a:ext uri="{FF2B5EF4-FFF2-40B4-BE49-F238E27FC236}">
                <a16:creationId xmlns:a16="http://schemas.microsoft.com/office/drawing/2014/main" id="{2E88F4D1-51CC-476C-D215-9B1F37F7CA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223"/>
          <a:stretch/>
        </p:blipFill>
        <p:spPr>
          <a:xfrm>
            <a:off x="0" y="820790"/>
            <a:ext cx="5488674" cy="4657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31ceae55b83_0_673">
            <a:extLst>
              <a:ext uri="{FF2B5EF4-FFF2-40B4-BE49-F238E27FC236}">
                <a16:creationId xmlns:a16="http://schemas.microsoft.com/office/drawing/2014/main" id="{4D1BBD4F-30A4-9EF7-CD29-8FF4F413F454}"/>
              </a:ext>
            </a:extLst>
          </p:cNvPr>
          <p:cNvCxnSpPr/>
          <p:nvPr/>
        </p:nvCxnSpPr>
        <p:spPr>
          <a:xfrm>
            <a:off x="1100350" y="670200"/>
            <a:ext cx="10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84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CAE24B4-A575-DD3B-55BE-0C0E355A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eae55b83_0_6">
            <a:extLst>
              <a:ext uri="{FF2B5EF4-FFF2-40B4-BE49-F238E27FC236}">
                <a16:creationId xmlns:a16="http://schemas.microsoft.com/office/drawing/2014/main" id="{BFB638C4-A14B-A722-6485-49B2CA7EC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52375"/>
            <a:ext cx="10515600" cy="1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Indicators of biological states or conditions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Early detection of severe cases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Monitoring disease progression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Identify potential targets for therapy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ceae55b83_0_6">
            <a:extLst>
              <a:ext uri="{FF2B5EF4-FFF2-40B4-BE49-F238E27FC236}">
                <a16:creationId xmlns:a16="http://schemas.microsoft.com/office/drawing/2014/main" id="{797B5864-B223-CAF5-E38E-F4FDA9D81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65;g31ceae55b83_0_6">
            <a:extLst>
              <a:ext uri="{FF2B5EF4-FFF2-40B4-BE49-F238E27FC236}">
                <a16:creationId xmlns:a16="http://schemas.microsoft.com/office/drawing/2014/main" id="{8D5FFD7C-ED1D-DBC4-19F9-78346C2D6A4F}"/>
              </a:ext>
            </a:extLst>
          </p:cNvPr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078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D7F36ED4-D719-DA72-2337-5CAD14BCA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eae55b83_0_673">
            <a:extLst>
              <a:ext uri="{FF2B5EF4-FFF2-40B4-BE49-F238E27FC236}">
                <a16:creationId xmlns:a16="http://schemas.microsoft.com/office/drawing/2014/main" id="{73E28170-5990-00DB-84D5-8B61D55E4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-2"/>
            <a:ext cx="10483200" cy="73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g31ceae55b83_0_673">
            <a:extLst>
              <a:ext uri="{FF2B5EF4-FFF2-40B4-BE49-F238E27FC236}">
                <a16:creationId xmlns:a16="http://schemas.microsoft.com/office/drawing/2014/main" id="{B2651FF5-B10D-E8B0-7A2D-9414532AA3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223"/>
          <a:stretch/>
        </p:blipFill>
        <p:spPr>
          <a:xfrm>
            <a:off x="0" y="820790"/>
            <a:ext cx="5488674" cy="46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1ceae55b83_0_673">
            <a:extLst>
              <a:ext uri="{FF2B5EF4-FFF2-40B4-BE49-F238E27FC236}">
                <a16:creationId xmlns:a16="http://schemas.microsoft.com/office/drawing/2014/main" id="{6D667D21-1007-141D-6891-DBBEC2B961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140" b="-1568"/>
          <a:stretch/>
        </p:blipFill>
        <p:spPr>
          <a:xfrm>
            <a:off x="6295175" y="780475"/>
            <a:ext cx="5820625" cy="4748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31ceae55b83_0_673">
            <a:extLst>
              <a:ext uri="{FF2B5EF4-FFF2-40B4-BE49-F238E27FC236}">
                <a16:creationId xmlns:a16="http://schemas.microsoft.com/office/drawing/2014/main" id="{EE3694E9-56CF-7FDC-4527-7C283133BBC4}"/>
              </a:ext>
            </a:extLst>
          </p:cNvPr>
          <p:cNvCxnSpPr/>
          <p:nvPr/>
        </p:nvCxnSpPr>
        <p:spPr>
          <a:xfrm>
            <a:off x="1100350" y="670200"/>
            <a:ext cx="10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2962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31ceae55b83_0_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" y="581751"/>
            <a:ext cx="5040099" cy="486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1ceae55b83_0_6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94" y="596175"/>
            <a:ext cx="5040107" cy="483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1ceae55b83_0_692"/>
          <p:cNvSpPr txBox="1"/>
          <p:nvPr/>
        </p:nvSpPr>
        <p:spPr>
          <a:xfrm>
            <a:off x="339325" y="136950"/>
            <a:ext cx="511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Helvetica Neue"/>
                <a:ea typeface="Helvetica Neue"/>
                <a:cs typeface="Helvetica Neue"/>
                <a:sym typeface="Helvetica Neue"/>
              </a:rPr>
              <a:t>High Impact Metabolites for Control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g31ceae55b83_0_692"/>
          <p:cNvSpPr txBox="1"/>
          <p:nvPr/>
        </p:nvSpPr>
        <p:spPr>
          <a:xfrm>
            <a:off x="6773050" y="136950"/>
            <a:ext cx="498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Impact Metabolites for Covid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" name="Google Shape;197;g31ceae55b83_0_692"/>
          <p:cNvCxnSpPr/>
          <p:nvPr/>
        </p:nvCxnSpPr>
        <p:spPr>
          <a:xfrm>
            <a:off x="511800" y="575771"/>
            <a:ext cx="479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31ceae55b83_0_692"/>
          <p:cNvCxnSpPr/>
          <p:nvPr/>
        </p:nvCxnSpPr>
        <p:spPr>
          <a:xfrm>
            <a:off x="6986700" y="575771"/>
            <a:ext cx="456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ae55b83_0_708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Case vs Control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ceae55b83_0_708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ceae55b83_0_708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g31ceae55b83_0_708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F96E2E4-F193-CADD-F5D5-B00CFB140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ae55b83_0_708">
            <a:extLst>
              <a:ext uri="{FF2B5EF4-FFF2-40B4-BE49-F238E27FC236}">
                <a16:creationId xmlns:a16="http://schemas.microsoft.com/office/drawing/2014/main" id="{CD5B509E-49AD-60DD-64D3-FB7B8C3E9155}"/>
              </a:ext>
            </a:extLst>
          </p:cNvPr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Case vs Control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ceae55b83_0_708">
            <a:extLst>
              <a:ext uri="{FF2B5EF4-FFF2-40B4-BE49-F238E27FC236}">
                <a16:creationId xmlns:a16="http://schemas.microsoft.com/office/drawing/2014/main" id="{818E61C4-A984-8AC2-80F1-AD50B75F9AFE}"/>
              </a:ext>
            </a:extLst>
          </p:cNvPr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ceae55b83_0_708">
            <a:extLst>
              <a:ext uri="{FF2B5EF4-FFF2-40B4-BE49-F238E27FC236}">
                <a16:creationId xmlns:a16="http://schemas.microsoft.com/office/drawing/2014/main" id="{248F71BB-AC2C-AF74-3835-029A4EA7B40A}"/>
              </a:ext>
            </a:extLst>
          </p:cNvPr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g31ceae55b83_0_708">
            <a:extLst>
              <a:ext uri="{FF2B5EF4-FFF2-40B4-BE49-F238E27FC236}">
                <a16:creationId xmlns:a16="http://schemas.microsoft.com/office/drawing/2014/main" id="{CE08D8A3-6FD6-8F9F-93FC-23E98C5CD984}"/>
              </a:ext>
            </a:extLst>
          </p:cNvPr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207;g31ceae55b83_0_708">
            <a:extLst>
              <a:ext uri="{FF2B5EF4-FFF2-40B4-BE49-F238E27FC236}">
                <a16:creationId xmlns:a16="http://schemas.microsoft.com/office/drawing/2014/main" id="{41702F27-BD55-279C-F72C-010DDB8C1B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37" y="687751"/>
            <a:ext cx="8466527" cy="479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862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2DA5FC66-2C76-C92F-1006-F80FAE37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ae55b83_0_708">
            <a:extLst>
              <a:ext uri="{FF2B5EF4-FFF2-40B4-BE49-F238E27FC236}">
                <a16:creationId xmlns:a16="http://schemas.microsoft.com/office/drawing/2014/main" id="{71E263D0-77B9-85A1-0C24-2D3270228038}"/>
              </a:ext>
            </a:extLst>
          </p:cNvPr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Case vs Control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ceae55b83_0_708">
            <a:extLst>
              <a:ext uri="{FF2B5EF4-FFF2-40B4-BE49-F238E27FC236}">
                <a16:creationId xmlns:a16="http://schemas.microsoft.com/office/drawing/2014/main" id="{3C465E49-4871-4C0D-659D-391B78A9337B}"/>
              </a:ext>
            </a:extLst>
          </p:cNvPr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ceae55b83_0_708">
            <a:extLst>
              <a:ext uri="{FF2B5EF4-FFF2-40B4-BE49-F238E27FC236}">
                <a16:creationId xmlns:a16="http://schemas.microsoft.com/office/drawing/2014/main" id="{865784B0-0B3A-864C-EA56-170FD878B494}"/>
              </a:ext>
            </a:extLst>
          </p:cNvPr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g31ceae55b83_0_708">
            <a:extLst>
              <a:ext uri="{FF2B5EF4-FFF2-40B4-BE49-F238E27FC236}">
                <a16:creationId xmlns:a16="http://schemas.microsoft.com/office/drawing/2014/main" id="{935F0BA4-A63D-A5AC-67AB-4CAA94A23287}"/>
              </a:ext>
            </a:extLst>
          </p:cNvPr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7" name="Google Shape;207;g31ceae55b83_0_708">
            <a:extLst>
              <a:ext uri="{FF2B5EF4-FFF2-40B4-BE49-F238E27FC236}">
                <a16:creationId xmlns:a16="http://schemas.microsoft.com/office/drawing/2014/main" id="{7C019024-0F8B-52BE-3B56-EB8211EC41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37" y="687751"/>
            <a:ext cx="8466527" cy="4796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g31ceae55b83_0_708">
            <a:extLst>
              <a:ext uri="{FF2B5EF4-FFF2-40B4-BE49-F238E27FC236}">
                <a16:creationId xmlns:a16="http://schemas.microsoft.com/office/drawing/2014/main" id="{E5133710-BF88-2894-DB9B-2BFBA8EC9264}"/>
              </a:ext>
            </a:extLst>
          </p:cNvPr>
          <p:cNvGrpSpPr/>
          <p:nvPr/>
        </p:nvGrpSpPr>
        <p:grpSpPr>
          <a:xfrm>
            <a:off x="2090529" y="885275"/>
            <a:ext cx="8026721" cy="4249032"/>
            <a:chOff x="2090529" y="885275"/>
            <a:chExt cx="8026721" cy="4249032"/>
          </a:xfrm>
        </p:grpSpPr>
        <p:sp>
          <p:nvSpPr>
            <p:cNvPr id="209" name="Google Shape;209;g31ceae55b83_0_708">
              <a:extLst>
                <a:ext uri="{FF2B5EF4-FFF2-40B4-BE49-F238E27FC236}">
                  <a16:creationId xmlns:a16="http://schemas.microsoft.com/office/drawing/2014/main" id="{BD4E9D15-162B-711A-8326-4F866B2D6947}"/>
                </a:ext>
              </a:extLst>
            </p:cNvPr>
            <p:cNvSpPr/>
            <p:nvPr/>
          </p:nvSpPr>
          <p:spPr>
            <a:xfrm>
              <a:off x="2091650" y="8852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31ceae55b83_0_708">
              <a:extLst>
                <a:ext uri="{FF2B5EF4-FFF2-40B4-BE49-F238E27FC236}">
                  <a16:creationId xmlns:a16="http://schemas.microsoft.com/office/drawing/2014/main" id="{75008DB7-9321-4BE5-ED93-CE260BDB56DF}"/>
                </a:ext>
              </a:extLst>
            </p:cNvPr>
            <p:cNvSpPr/>
            <p:nvPr/>
          </p:nvSpPr>
          <p:spPr>
            <a:xfrm>
              <a:off x="2091650" y="10940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31ceae55b83_0_708">
              <a:extLst>
                <a:ext uri="{FF2B5EF4-FFF2-40B4-BE49-F238E27FC236}">
                  <a16:creationId xmlns:a16="http://schemas.microsoft.com/office/drawing/2014/main" id="{F909B11C-4962-2553-9247-70026402BFC5}"/>
                </a:ext>
              </a:extLst>
            </p:cNvPr>
            <p:cNvSpPr/>
            <p:nvPr/>
          </p:nvSpPr>
          <p:spPr>
            <a:xfrm>
              <a:off x="2091650" y="236812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31ceae55b83_0_708">
              <a:extLst>
                <a:ext uri="{FF2B5EF4-FFF2-40B4-BE49-F238E27FC236}">
                  <a16:creationId xmlns:a16="http://schemas.microsoft.com/office/drawing/2014/main" id="{FEDD971A-CFCF-010E-AB4D-272C3ADABCB0}"/>
                </a:ext>
              </a:extLst>
            </p:cNvPr>
            <p:cNvSpPr/>
            <p:nvPr/>
          </p:nvSpPr>
          <p:spPr>
            <a:xfrm>
              <a:off x="2091650" y="2584894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31ceae55b83_0_708">
              <a:extLst>
                <a:ext uri="{FF2B5EF4-FFF2-40B4-BE49-F238E27FC236}">
                  <a16:creationId xmlns:a16="http://schemas.microsoft.com/office/drawing/2014/main" id="{EFB0CAEB-CD17-64CB-F4A9-A76D5FCECAE7}"/>
                </a:ext>
              </a:extLst>
            </p:cNvPr>
            <p:cNvSpPr/>
            <p:nvPr/>
          </p:nvSpPr>
          <p:spPr>
            <a:xfrm>
              <a:off x="2091650" y="3434457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31ceae55b83_0_708">
              <a:extLst>
                <a:ext uri="{FF2B5EF4-FFF2-40B4-BE49-F238E27FC236}">
                  <a16:creationId xmlns:a16="http://schemas.microsoft.com/office/drawing/2014/main" id="{6F8D67C9-2363-02CE-9B10-920B0B020392}"/>
                </a:ext>
              </a:extLst>
            </p:cNvPr>
            <p:cNvSpPr/>
            <p:nvPr/>
          </p:nvSpPr>
          <p:spPr>
            <a:xfrm>
              <a:off x="2090529" y="4925507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4860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d10b57cf9_0_571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g31d10b57cf9_0_571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g31d10b57cf9_0_571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2" name="Google Shape;222;g31d10b57cf9_0_571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" name="Google Shape;223;g31d10b57cf9_0_571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24" name="Google Shape;224;g31d10b57cf9_0_5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g31d10b57cf9_0_571"/>
            <p:cNvSpPr/>
            <p:nvPr/>
          </p:nvSpPr>
          <p:spPr>
            <a:xfrm>
              <a:off x="2091650" y="8852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Google Shape;226;g31d10b57cf9_0_5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00" y="3122600"/>
            <a:ext cx="3796300" cy="16467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7" name="Google Shape;227;g31d10b57cf9_0_5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00" y="1160750"/>
            <a:ext cx="3796299" cy="19618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d10b57cf9_0_606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31d10b57cf9_0_606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g31d10b57cf9_0_606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5" name="Google Shape;235;g31d10b57cf9_0_606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" name="Google Shape;236;g31d10b57cf9_0_606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37" name="Google Shape;237;g31d10b57cf9_0_6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g31d10b57cf9_0_606"/>
            <p:cNvSpPr/>
            <p:nvPr/>
          </p:nvSpPr>
          <p:spPr>
            <a:xfrm>
              <a:off x="2083200" y="10884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9" name="Google Shape;239;g31d10b57cf9_0_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00" y="1382505"/>
            <a:ext cx="5113324" cy="2643401"/>
          </a:xfrm>
          <a:prstGeom prst="rect">
            <a:avLst/>
          </a:pr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d10b57cf9_0_619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g31d10b57cf9_0_619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g31d10b57cf9_0_619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7" name="Google Shape;247;g31d10b57cf9_0_619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" name="Google Shape;248;g31d10b57cf9_0_619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49" name="Google Shape;249;g31d10b57cf9_0_6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g31d10b57cf9_0_619"/>
            <p:cNvSpPr/>
            <p:nvPr/>
          </p:nvSpPr>
          <p:spPr>
            <a:xfrm>
              <a:off x="2083200" y="236812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1" name="Google Shape;251;g31d10b57cf9_0_6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75" y="2663825"/>
            <a:ext cx="5176476" cy="24923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d10b57cf9_0_631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g31d10b57cf9_0_631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1d10b57cf9_0_631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9" name="Google Shape;259;g31d10b57cf9_0_631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0" name="Google Shape;260;g31d10b57cf9_0_631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61" name="Google Shape;261;g31d10b57cf9_0_6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g31d10b57cf9_0_631"/>
            <p:cNvSpPr/>
            <p:nvPr/>
          </p:nvSpPr>
          <p:spPr>
            <a:xfrm>
              <a:off x="2083200" y="3460200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3" name="Google Shape;263;g31d10b57cf9_0_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00" y="687750"/>
            <a:ext cx="4707998" cy="27158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d10b57cf9_0_643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g31d10b57cf9_0_643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g31d10b57cf9_0_643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1" name="Google Shape;271;g31d10b57cf9_0_643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g31d10b57cf9_0_643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73" name="Google Shape;273;g31d10b57cf9_0_6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g31d10b57cf9_0_643"/>
            <p:cNvSpPr/>
            <p:nvPr/>
          </p:nvSpPr>
          <p:spPr>
            <a:xfrm>
              <a:off x="2083200" y="4933400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5" name="Google Shape;275;g31d10b57cf9_0_6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625" y="910450"/>
            <a:ext cx="5846376" cy="3875149"/>
          </a:xfrm>
          <a:prstGeom prst="rect">
            <a:avLst/>
          </a:pr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BE98C4D9-8F3C-D831-96D0-12DD5C15B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eae55b83_0_6">
            <a:extLst>
              <a:ext uri="{FF2B5EF4-FFF2-40B4-BE49-F238E27FC236}">
                <a16:creationId xmlns:a16="http://schemas.microsoft.com/office/drawing/2014/main" id="{688C4F28-C31A-1FA2-0C36-0767B84DE5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52375"/>
            <a:ext cx="10515600" cy="1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Indicators of biological states or conditions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Early detection of severe cases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Monitoring disease progression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Identify potential targets for therapy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ceae55b83_0_6">
            <a:extLst>
              <a:ext uri="{FF2B5EF4-FFF2-40B4-BE49-F238E27FC236}">
                <a16:creationId xmlns:a16="http://schemas.microsoft.com/office/drawing/2014/main" id="{8267DF90-86EB-B801-6F66-EB6CDB42A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g31ceae55b83_0_6">
            <a:extLst>
              <a:ext uri="{FF2B5EF4-FFF2-40B4-BE49-F238E27FC236}">
                <a16:creationId xmlns:a16="http://schemas.microsoft.com/office/drawing/2014/main" id="{C306C5FD-A633-879B-A097-E7DA7B53CE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0" y="457200"/>
            <a:ext cx="4075549" cy="44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31ceae55b83_0_6">
            <a:extLst>
              <a:ext uri="{FF2B5EF4-FFF2-40B4-BE49-F238E27FC236}">
                <a16:creationId xmlns:a16="http://schemas.microsoft.com/office/drawing/2014/main" id="{6311E9FE-6AE8-3C43-E0DD-F98FFBAAFA44}"/>
              </a:ext>
            </a:extLst>
          </p:cNvPr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4723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ceae55b83_0_7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Identify exactly how these metabolites affect the body (pathway enrichment analysis)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Identify the threshold / cutoff for these biomarkers for diagnostic purposes.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1000"/>
              </a:spcAft>
              <a:buSzPts val="2800"/>
              <a:buChar char="●"/>
            </a:pPr>
            <a:r>
              <a:rPr lang="en-US"/>
              <a:t>Identify if any of these biomarkers could lead to potential treatments.</a:t>
            </a:r>
            <a:endParaRPr/>
          </a:p>
        </p:txBody>
      </p:sp>
      <p:sp>
        <p:nvSpPr>
          <p:cNvPr id="281" name="Google Shape;281;g31ceae55b83_0_779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further analysis can be done?</a:t>
            </a:r>
            <a:endParaRPr/>
          </a:p>
        </p:txBody>
      </p:sp>
      <p:cxnSp>
        <p:nvCxnSpPr>
          <p:cNvPr id="282" name="Google Shape;282;g31ceae55b83_0_779"/>
          <p:cNvCxnSpPr/>
          <p:nvPr/>
        </p:nvCxnSpPr>
        <p:spPr>
          <a:xfrm>
            <a:off x="1016000" y="1473200"/>
            <a:ext cx="83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A041CDA-BCFB-93EE-10D4-764576E5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eae55b83_0_6">
            <a:extLst>
              <a:ext uri="{FF2B5EF4-FFF2-40B4-BE49-F238E27FC236}">
                <a16:creationId xmlns:a16="http://schemas.microsoft.com/office/drawing/2014/main" id="{A76FC525-C781-6C9B-7149-01E732FBE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52375"/>
            <a:ext cx="10515600" cy="1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Indicators of biological states or conditions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Early detection of severe cases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Monitoring disease progression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Identify potential targets for therapy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ceae55b83_0_6">
            <a:extLst>
              <a:ext uri="{FF2B5EF4-FFF2-40B4-BE49-F238E27FC236}">
                <a16:creationId xmlns:a16="http://schemas.microsoft.com/office/drawing/2014/main" id="{BF3DB23E-CF62-8B3A-C35B-1FD09D27E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g31ceae55b83_0_6">
            <a:extLst>
              <a:ext uri="{FF2B5EF4-FFF2-40B4-BE49-F238E27FC236}">
                <a16:creationId xmlns:a16="http://schemas.microsoft.com/office/drawing/2014/main" id="{5A4846B0-4D2E-A46B-BD65-9CECC3333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3960900"/>
            <a:ext cx="10515600" cy="133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Small molecules (e.g., glucose, vitamins)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Involved in biochemical reactions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Infections correlates with metabolic changes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g31ceae55b83_0_6">
            <a:extLst>
              <a:ext uri="{FF2B5EF4-FFF2-40B4-BE49-F238E27FC236}">
                <a16:creationId xmlns:a16="http://schemas.microsoft.com/office/drawing/2014/main" id="{A29F0656-946A-F8D1-E1C8-A844E44DEE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01889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Metabolites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g31ceae55b83_0_6">
            <a:extLst>
              <a:ext uri="{FF2B5EF4-FFF2-40B4-BE49-F238E27FC236}">
                <a16:creationId xmlns:a16="http://schemas.microsoft.com/office/drawing/2014/main" id="{EB62329A-511C-625B-FFFA-5FC831AE60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0" y="457200"/>
            <a:ext cx="4075549" cy="44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31ceae55b83_0_6">
            <a:extLst>
              <a:ext uri="{FF2B5EF4-FFF2-40B4-BE49-F238E27FC236}">
                <a16:creationId xmlns:a16="http://schemas.microsoft.com/office/drawing/2014/main" id="{F0F90B67-2CFE-E971-429A-CFDDC2294D8E}"/>
              </a:ext>
            </a:extLst>
          </p:cNvPr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g31ceae55b83_0_6">
            <a:extLst>
              <a:ext uri="{FF2B5EF4-FFF2-40B4-BE49-F238E27FC236}">
                <a16:creationId xmlns:a16="http://schemas.microsoft.com/office/drawing/2014/main" id="{A3353030-A95C-01DD-2C48-61E6F3621650}"/>
              </a:ext>
            </a:extLst>
          </p:cNvPr>
          <p:cNvCxnSpPr/>
          <p:nvPr/>
        </p:nvCxnSpPr>
        <p:spPr>
          <a:xfrm rot="10800000" flipH="1">
            <a:off x="960175" y="3775800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79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B142D3B1-EC57-41E3-2857-BCE254FE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eae55b83_0_39">
            <a:extLst>
              <a:ext uri="{FF2B5EF4-FFF2-40B4-BE49-F238E27FC236}">
                <a16:creationId xmlns:a16="http://schemas.microsoft.com/office/drawing/2014/main" id="{7272ECC6-5F01-83A5-3C8A-A801D2B50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>
            <a:extLst>
              <a:ext uri="{FF2B5EF4-FFF2-40B4-BE49-F238E27FC236}">
                <a16:creationId xmlns:a16="http://schemas.microsoft.com/office/drawing/2014/main" id="{A4B43636-DF59-F4EC-B4F8-5B583EC3E531}"/>
              </a:ext>
            </a:extLst>
          </p:cNvPr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811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ae55b83_0_39"/>
          <p:cNvSpPr txBox="1">
            <a:spLocks noGrp="1"/>
          </p:cNvSpPr>
          <p:nvPr>
            <p:ph type="body" idx="1"/>
          </p:nvPr>
        </p:nvSpPr>
        <p:spPr>
          <a:xfrm>
            <a:off x="854400" y="1784125"/>
            <a:ext cx="10734000" cy="4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g31ceae55b83_0_39"/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/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7970C200-659A-E7C1-9B11-523A8FE9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ae55b83_0_39">
            <a:extLst>
              <a:ext uri="{FF2B5EF4-FFF2-40B4-BE49-F238E27FC236}">
                <a16:creationId xmlns:a16="http://schemas.microsoft.com/office/drawing/2014/main" id="{1FA58C76-E6A3-9C75-3ACE-71F539631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4400" y="1784125"/>
            <a:ext cx="10734000" cy="4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g31ceae55b83_0_39">
            <a:extLst>
              <a:ext uri="{FF2B5EF4-FFF2-40B4-BE49-F238E27FC236}">
                <a16:creationId xmlns:a16="http://schemas.microsoft.com/office/drawing/2014/main" id="{A62BF173-18C5-FB45-9A96-78228A3E7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3" name="Google Shape;73;g31ceae55b83_0_39">
            <a:extLst>
              <a:ext uri="{FF2B5EF4-FFF2-40B4-BE49-F238E27FC236}">
                <a16:creationId xmlns:a16="http://schemas.microsoft.com/office/drawing/2014/main" id="{AD1FF94D-96CB-3613-1F13-8B13071884E3}"/>
              </a:ext>
            </a:extLst>
          </p:cNvPr>
          <p:cNvGrpSpPr/>
          <p:nvPr/>
        </p:nvGrpSpPr>
        <p:grpSpPr>
          <a:xfrm>
            <a:off x="976428" y="3071783"/>
            <a:ext cx="2143216" cy="2245494"/>
            <a:chOff x="468050" y="2338900"/>
            <a:chExt cx="2385327" cy="2414250"/>
          </a:xfrm>
        </p:grpSpPr>
        <p:pic>
          <p:nvPicPr>
            <p:cNvPr id="74" name="Google Shape;74;g31ceae55b83_0_39">
              <a:extLst>
                <a:ext uri="{FF2B5EF4-FFF2-40B4-BE49-F238E27FC236}">
                  <a16:creationId xmlns:a16="http://schemas.microsoft.com/office/drawing/2014/main" id="{06FDBBCC-C7AC-9AF3-6FD2-91A16A97A4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2474" t="992" r="32470" b="52638"/>
            <a:stretch/>
          </p:blipFill>
          <p:spPr>
            <a:xfrm>
              <a:off x="468050" y="2545700"/>
              <a:ext cx="2385327" cy="220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31ceae55b83_0_39">
              <a:extLst>
                <a:ext uri="{FF2B5EF4-FFF2-40B4-BE49-F238E27FC236}">
                  <a16:creationId xmlns:a16="http://schemas.microsoft.com/office/drawing/2014/main" id="{85031381-59B7-79C6-D7AC-976169C410D3}"/>
                </a:ext>
              </a:extLst>
            </p:cNvPr>
            <p:cNvSpPr txBox="1"/>
            <p:nvPr/>
          </p:nvSpPr>
          <p:spPr>
            <a:xfrm>
              <a:off x="468050" y="2338900"/>
              <a:ext cx="23205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PLS-DA</a:t>
              </a:r>
              <a:endParaRPr/>
            </a:p>
          </p:txBody>
        </p:sp>
      </p:grpSp>
      <p:grpSp>
        <p:nvGrpSpPr>
          <p:cNvPr id="76" name="Google Shape;76;g31ceae55b83_0_39">
            <a:extLst>
              <a:ext uri="{FF2B5EF4-FFF2-40B4-BE49-F238E27FC236}">
                <a16:creationId xmlns:a16="http://schemas.microsoft.com/office/drawing/2014/main" id="{7C80B2B8-2AFF-F870-48F5-933688353637}"/>
              </a:ext>
            </a:extLst>
          </p:cNvPr>
          <p:cNvGrpSpPr/>
          <p:nvPr/>
        </p:nvGrpSpPr>
        <p:grpSpPr>
          <a:xfrm>
            <a:off x="5844743" y="3104371"/>
            <a:ext cx="2093839" cy="2180309"/>
            <a:chOff x="2992775" y="2338900"/>
            <a:chExt cx="2385326" cy="2414250"/>
          </a:xfrm>
        </p:grpSpPr>
        <p:pic>
          <p:nvPicPr>
            <p:cNvPr id="77" name="Google Shape;77;g31ceae55b83_0_39">
              <a:extLst>
                <a:ext uri="{FF2B5EF4-FFF2-40B4-BE49-F238E27FC236}">
                  <a16:creationId xmlns:a16="http://schemas.microsoft.com/office/drawing/2014/main" id="{A925A9D9-4798-E8C1-4527-D8DC84AEBB5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49877"/>
            <a:stretch/>
          </p:blipFill>
          <p:spPr>
            <a:xfrm>
              <a:off x="2992775" y="2662900"/>
              <a:ext cx="2385326" cy="209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31ceae55b83_0_39">
              <a:extLst>
                <a:ext uri="{FF2B5EF4-FFF2-40B4-BE49-F238E27FC236}">
                  <a16:creationId xmlns:a16="http://schemas.microsoft.com/office/drawing/2014/main" id="{9A45890E-0CB6-B438-95DF-BAB5EE708CE3}"/>
                </a:ext>
              </a:extLst>
            </p:cNvPr>
            <p:cNvSpPr txBox="1"/>
            <p:nvPr/>
          </p:nvSpPr>
          <p:spPr>
            <a:xfrm>
              <a:off x="2992775" y="2338900"/>
              <a:ext cx="2320500" cy="4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SVM</a:t>
              </a:r>
              <a:endParaRPr/>
            </a:p>
          </p:txBody>
        </p:sp>
      </p:grpSp>
      <p:grpSp>
        <p:nvGrpSpPr>
          <p:cNvPr id="79" name="Google Shape;79;g31ceae55b83_0_39">
            <a:extLst>
              <a:ext uri="{FF2B5EF4-FFF2-40B4-BE49-F238E27FC236}">
                <a16:creationId xmlns:a16="http://schemas.microsoft.com/office/drawing/2014/main" id="{D260E870-1A77-048E-E25C-2F96C4ECD003}"/>
              </a:ext>
            </a:extLst>
          </p:cNvPr>
          <p:cNvGrpSpPr/>
          <p:nvPr/>
        </p:nvGrpSpPr>
        <p:grpSpPr>
          <a:xfrm>
            <a:off x="3377575" y="3100589"/>
            <a:ext cx="2335200" cy="2187861"/>
            <a:chOff x="5019275" y="2712639"/>
            <a:chExt cx="2335200" cy="2187861"/>
          </a:xfrm>
        </p:grpSpPr>
        <p:pic>
          <p:nvPicPr>
            <p:cNvPr id="80" name="Google Shape;80;g31ceae55b83_0_39">
              <a:extLst>
                <a:ext uri="{FF2B5EF4-FFF2-40B4-BE49-F238E27FC236}">
                  <a16:creationId xmlns:a16="http://schemas.microsoft.com/office/drawing/2014/main" id="{BD7A263B-D9F9-59B5-33B8-8E9A53084F4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9275" y="2913000"/>
              <a:ext cx="2335200" cy="1987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oogle Shape;81;g31ceae55b83_0_39">
              <a:extLst>
                <a:ext uri="{FF2B5EF4-FFF2-40B4-BE49-F238E27FC236}">
                  <a16:creationId xmlns:a16="http://schemas.microsoft.com/office/drawing/2014/main" id="{538DB979-A069-EEFC-58B4-6C2271232455}"/>
                </a:ext>
              </a:extLst>
            </p:cNvPr>
            <p:cNvGrpSpPr/>
            <p:nvPr/>
          </p:nvGrpSpPr>
          <p:grpSpPr>
            <a:xfrm>
              <a:off x="5115269" y="2712639"/>
              <a:ext cx="2143214" cy="1987650"/>
              <a:chOff x="5365100" y="1543150"/>
              <a:chExt cx="2320500" cy="2245425"/>
            </a:xfrm>
          </p:grpSpPr>
          <p:sp>
            <p:nvSpPr>
              <p:cNvPr id="82" name="Google Shape;82;g31ceae55b83_0_39">
                <a:extLst>
                  <a:ext uri="{FF2B5EF4-FFF2-40B4-BE49-F238E27FC236}">
                    <a16:creationId xmlns:a16="http://schemas.microsoft.com/office/drawing/2014/main" id="{AC1FE18C-2C2B-3B13-BECF-C262E4777E87}"/>
                  </a:ext>
                </a:extLst>
              </p:cNvPr>
              <p:cNvSpPr/>
              <p:nvPr/>
            </p:nvSpPr>
            <p:spPr>
              <a:xfrm>
                <a:off x="5365100" y="1973575"/>
                <a:ext cx="2320500" cy="1815000"/>
              </a:xfrm>
              <a:prstGeom prst="rect">
                <a:avLst/>
              </a:prstGeom>
              <a:noFill/>
              <a:ln w="9525" cap="flat" cmpd="sng">
                <a:solidFill>
                  <a:srgbClr val="88888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g31ceae55b83_0_39">
                <a:extLst>
                  <a:ext uri="{FF2B5EF4-FFF2-40B4-BE49-F238E27FC236}">
                    <a16:creationId xmlns:a16="http://schemas.microsoft.com/office/drawing/2014/main" id="{893CD0F3-81A5-7F89-5B63-AFD40A02062F}"/>
                  </a:ext>
                </a:extLst>
              </p:cNvPr>
              <p:cNvSpPr txBox="1"/>
              <p:nvPr/>
            </p:nvSpPr>
            <p:spPr>
              <a:xfrm>
                <a:off x="5365100" y="1543150"/>
                <a:ext cx="2320500" cy="4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Random Forests</a:t>
                </a:r>
                <a:endParaRPr/>
              </a:p>
            </p:txBody>
          </p:sp>
        </p:grpSp>
      </p:grpSp>
      <p:cxnSp>
        <p:nvCxnSpPr>
          <p:cNvPr id="86" name="Google Shape;86;g31ceae55b83_0_39">
            <a:extLst>
              <a:ext uri="{FF2B5EF4-FFF2-40B4-BE49-F238E27FC236}">
                <a16:creationId xmlns:a16="http://schemas.microsoft.com/office/drawing/2014/main" id="{A33B7E0D-9CBF-4B64-93CB-87DF9052135A}"/>
              </a:ext>
            </a:extLst>
          </p:cNvPr>
          <p:cNvCxnSpPr>
            <a:stCxn id="75" idx="0"/>
            <a:endCxn id="78" idx="0"/>
          </p:cNvCxnSpPr>
          <p:nvPr/>
        </p:nvCxnSpPr>
        <p:spPr>
          <a:xfrm rot="-5400000" flipH="1">
            <a:off x="4424763" y="665933"/>
            <a:ext cx="32700" cy="4844400"/>
          </a:xfrm>
          <a:prstGeom prst="bentConnector3">
            <a:avLst>
              <a:gd name="adj1" fmla="val -728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g31ceae55b83_0_39">
            <a:extLst>
              <a:ext uri="{FF2B5EF4-FFF2-40B4-BE49-F238E27FC236}">
                <a16:creationId xmlns:a16="http://schemas.microsoft.com/office/drawing/2014/main" id="{732BEFB1-A1AC-B1A2-0101-C5696FFD62D9}"/>
              </a:ext>
            </a:extLst>
          </p:cNvPr>
          <p:cNvCxnSpPr/>
          <p:nvPr/>
        </p:nvCxnSpPr>
        <p:spPr>
          <a:xfrm rot="10800000">
            <a:off x="4413575" y="2489825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g31ceae55b83_0_39">
            <a:extLst>
              <a:ext uri="{FF2B5EF4-FFF2-40B4-BE49-F238E27FC236}">
                <a16:creationId xmlns:a16="http://schemas.microsoft.com/office/drawing/2014/main" id="{4EAA4AE6-651F-EDDE-16FC-3AC07062C12A}"/>
              </a:ext>
            </a:extLst>
          </p:cNvPr>
          <p:cNvSpPr txBox="1"/>
          <p:nvPr/>
        </p:nvSpPr>
        <p:spPr>
          <a:xfrm>
            <a:off x="3898625" y="2108788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>
            <a:extLst>
              <a:ext uri="{FF2B5EF4-FFF2-40B4-BE49-F238E27FC236}">
                <a16:creationId xmlns:a16="http://schemas.microsoft.com/office/drawing/2014/main" id="{F75662D4-EC6C-81DC-4E9D-5C072D9333AC}"/>
              </a:ext>
            </a:extLst>
          </p:cNvPr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433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C59A4FA6-B28C-B465-C424-06E1F5DB4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ae55b83_0_39">
            <a:extLst>
              <a:ext uri="{FF2B5EF4-FFF2-40B4-BE49-F238E27FC236}">
                <a16:creationId xmlns:a16="http://schemas.microsoft.com/office/drawing/2014/main" id="{1224222B-AB36-08C4-75FF-62B59F2E1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4400" y="1784125"/>
            <a:ext cx="10734000" cy="4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g31ceae55b83_0_39">
            <a:extLst>
              <a:ext uri="{FF2B5EF4-FFF2-40B4-BE49-F238E27FC236}">
                <a16:creationId xmlns:a16="http://schemas.microsoft.com/office/drawing/2014/main" id="{B0CF893E-3D77-F181-F683-C5C3D3D32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3" name="Google Shape;73;g31ceae55b83_0_39">
            <a:extLst>
              <a:ext uri="{FF2B5EF4-FFF2-40B4-BE49-F238E27FC236}">
                <a16:creationId xmlns:a16="http://schemas.microsoft.com/office/drawing/2014/main" id="{706B7E33-7AD0-5B74-DD64-95304CE4DECE}"/>
              </a:ext>
            </a:extLst>
          </p:cNvPr>
          <p:cNvGrpSpPr/>
          <p:nvPr/>
        </p:nvGrpSpPr>
        <p:grpSpPr>
          <a:xfrm>
            <a:off x="976428" y="3071783"/>
            <a:ext cx="2143216" cy="2245494"/>
            <a:chOff x="468050" y="2338900"/>
            <a:chExt cx="2385327" cy="2414250"/>
          </a:xfrm>
        </p:grpSpPr>
        <p:pic>
          <p:nvPicPr>
            <p:cNvPr id="74" name="Google Shape;74;g31ceae55b83_0_39">
              <a:extLst>
                <a:ext uri="{FF2B5EF4-FFF2-40B4-BE49-F238E27FC236}">
                  <a16:creationId xmlns:a16="http://schemas.microsoft.com/office/drawing/2014/main" id="{5FC08688-E81E-5A4F-455F-EEE84BB0B0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2474" t="992" r="32470" b="52638"/>
            <a:stretch/>
          </p:blipFill>
          <p:spPr>
            <a:xfrm>
              <a:off x="468050" y="2545700"/>
              <a:ext cx="2385327" cy="220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31ceae55b83_0_39">
              <a:extLst>
                <a:ext uri="{FF2B5EF4-FFF2-40B4-BE49-F238E27FC236}">
                  <a16:creationId xmlns:a16="http://schemas.microsoft.com/office/drawing/2014/main" id="{1AA1F176-20A3-5CD7-C27C-22F82E0C4972}"/>
                </a:ext>
              </a:extLst>
            </p:cNvPr>
            <p:cNvSpPr txBox="1"/>
            <p:nvPr/>
          </p:nvSpPr>
          <p:spPr>
            <a:xfrm>
              <a:off x="468050" y="2338900"/>
              <a:ext cx="23205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PLS-DA</a:t>
              </a:r>
              <a:endParaRPr/>
            </a:p>
          </p:txBody>
        </p:sp>
      </p:grpSp>
      <p:grpSp>
        <p:nvGrpSpPr>
          <p:cNvPr id="76" name="Google Shape;76;g31ceae55b83_0_39">
            <a:extLst>
              <a:ext uri="{FF2B5EF4-FFF2-40B4-BE49-F238E27FC236}">
                <a16:creationId xmlns:a16="http://schemas.microsoft.com/office/drawing/2014/main" id="{0A009E9A-F13F-DF1F-B2FB-FAFC6C998D0C}"/>
              </a:ext>
            </a:extLst>
          </p:cNvPr>
          <p:cNvGrpSpPr/>
          <p:nvPr/>
        </p:nvGrpSpPr>
        <p:grpSpPr>
          <a:xfrm>
            <a:off x="5844743" y="3104371"/>
            <a:ext cx="2093839" cy="2180309"/>
            <a:chOff x="2992775" y="2338900"/>
            <a:chExt cx="2385326" cy="2414250"/>
          </a:xfrm>
        </p:grpSpPr>
        <p:pic>
          <p:nvPicPr>
            <p:cNvPr id="77" name="Google Shape;77;g31ceae55b83_0_39">
              <a:extLst>
                <a:ext uri="{FF2B5EF4-FFF2-40B4-BE49-F238E27FC236}">
                  <a16:creationId xmlns:a16="http://schemas.microsoft.com/office/drawing/2014/main" id="{0D3B12BF-7991-A944-4BBF-F87F765D5A7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49877"/>
            <a:stretch/>
          </p:blipFill>
          <p:spPr>
            <a:xfrm>
              <a:off x="2992775" y="2662900"/>
              <a:ext cx="2385326" cy="209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31ceae55b83_0_39">
              <a:extLst>
                <a:ext uri="{FF2B5EF4-FFF2-40B4-BE49-F238E27FC236}">
                  <a16:creationId xmlns:a16="http://schemas.microsoft.com/office/drawing/2014/main" id="{E2ABFC2F-F94A-8A25-BE23-B4F5866EF9AA}"/>
                </a:ext>
              </a:extLst>
            </p:cNvPr>
            <p:cNvSpPr txBox="1"/>
            <p:nvPr/>
          </p:nvSpPr>
          <p:spPr>
            <a:xfrm>
              <a:off x="2992775" y="2338900"/>
              <a:ext cx="2320500" cy="4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SVM</a:t>
              </a:r>
              <a:endParaRPr/>
            </a:p>
          </p:txBody>
        </p:sp>
      </p:grpSp>
      <p:grpSp>
        <p:nvGrpSpPr>
          <p:cNvPr id="79" name="Google Shape;79;g31ceae55b83_0_39">
            <a:extLst>
              <a:ext uri="{FF2B5EF4-FFF2-40B4-BE49-F238E27FC236}">
                <a16:creationId xmlns:a16="http://schemas.microsoft.com/office/drawing/2014/main" id="{9DE95E5C-F592-BFC9-D0C4-91A3ABF7E208}"/>
              </a:ext>
            </a:extLst>
          </p:cNvPr>
          <p:cNvGrpSpPr/>
          <p:nvPr/>
        </p:nvGrpSpPr>
        <p:grpSpPr>
          <a:xfrm>
            <a:off x="3377575" y="3100589"/>
            <a:ext cx="2335200" cy="2187861"/>
            <a:chOff x="5019275" y="2712639"/>
            <a:chExt cx="2335200" cy="2187861"/>
          </a:xfrm>
        </p:grpSpPr>
        <p:pic>
          <p:nvPicPr>
            <p:cNvPr id="80" name="Google Shape;80;g31ceae55b83_0_39">
              <a:extLst>
                <a:ext uri="{FF2B5EF4-FFF2-40B4-BE49-F238E27FC236}">
                  <a16:creationId xmlns:a16="http://schemas.microsoft.com/office/drawing/2014/main" id="{18193B3C-BC35-72FA-33A3-5A109031FDE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9275" y="2913000"/>
              <a:ext cx="2335200" cy="1987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oogle Shape;81;g31ceae55b83_0_39">
              <a:extLst>
                <a:ext uri="{FF2B5EF4-FFF2-40B4-BE49-F238E27FC236}">
                  <a16:creationId xmlns:a16="http://schemas.microsoft.com/office/drawing/2014/main" id="{1BFED70C-7138-632C-339F-7459530A71AC}"/>
                </a:ext>
              </a:extLst>
            </p:cNvPr>
            <p:cNvGrpSpPr/>
            <p:nvPr/>
          </p:nvGrpSpPr>
          <p:grpSpPr>
            <a:xfrm>
              <a:off x="5115269" y="2712639"/>
              <a:ext cx="2143214" cy="1987650"/>
              <a:chOff x="5365100" y="1543150"/>
              <a:chExt cx="2320500" cy="2245425"/>
            </a:xfrm>
          </p:grpSpPr>
          <p:sp>
            <p:nvSpPr>
              <p:cNvPr id="82" name="Google Shape;82;g31ceae55b83_0_39">
                <a:extLst>
                  <a:ext uri="{FF2B5EF4-FFF2-40B4-BE49-F238E27FC236}">
                    <a16:creationId xmlns:a16="http://schemas.microsoft.com/office/drawing/2014/main" id="{763BC480-2726-0232-DCCC-9E6D4D6126CF}"/>
                  </a:ext>
                </a:extLst>
              </p:cNvPr>
              <p:cNvSpPr/>
              <p:nvPr/>
            </p:nvSpPr>
            <p:spPr>
              <a:xfrm>
                <a:off x="5365100" y="1973575"/>
                <a:ext cx="2320500" cy="1815000"/>
              </a:xfrm>
              <a:prstGeom prst="rect">
                <a:avLst/>
              </a:prstGeom>
              <a:noFill/>
              <a:ln w="9525" cap="flat" cmpd="sng">
                <a:solidFill>
                  <a:srgbClr val="88888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g31ceae55b83_0_39">
                <a:extLst>
                  <a:ext uri="{FF2B5EF4-FFF2-40B4-BE49-F238E27FC236}">
                    <a16:creationId xmlns:a16="http://schemas.microsoft.com/office/drawing/2014/main" id="{BF18B4CC-8B1C-0BF0-F694-23929F3E9777}"/>
                  </a:ext>
                </a:extLst>
              </p:cNvPr>
              <p:cNvSpPr txBox="1"/>
              <p:nvPr/>
            </p:nvSpPr>
            <p:spPr>
              <a:xfrm>
                <a:off x="5365100" y="1543150"/>
                <a:ext cx="2320500" cy="4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Random Forests</a:t>
                </a:r>
                <a:endParaRPr/>
              </a:p>
            </p:txBody>
          </p:sp>
        </p:grpSp>
      </p:grpSp>
      <p:pic>
        <p:nvPicPr>
          <p:cNvPr id="84" name="Google Shape;84;g31ceae55b83_0_39">
            <a:extLst>
              <a:ext uri="{FF2B5EF4-FFF2-40B4-BE49-F238E27FC236}">
                <a16:creationId xmlns:a16="http://schemas.microsoft.com/office/drawing/2014/main" id="{AED39EE0-7981-B311-39E1-D6D8D305535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53951" y="3341066"/>
            <a:ext cx="1824300" cy="18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31ceae55b83_0_39">
            <a:extLst>
              <a:ext uri="{FF2B5EF4-FFF2-40B4-BE49-F238E27FC236}">
                <a16:creationId xmlns:a16="http://schemas.microsoft.com/office/drawing/2014/main" id="{1F0ED6AA-9205-5AF9-8BE0-EA99B1DF312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413" y="3381528"/>
            <a:ext cx="1506574" cy="17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g31ceae55b83_0_39">
            <a:extLst>
              <a:ext uri="{FF2B5EF4-FFF2-40B4-BE49-F238E27FC236}">
                <a16:creationId xmlns:a16="http://schemas.microsoft.com/office/drawing/2014/main" id="{35588282-25E1-D27A-68A3-D61BD02A83C0}"/>
              </a:ext>
            </a:extLst>
          </p:cNvPr>
          <p:cNvCxnSpPr>
            <a:stCxn id="75" idx="0"/>
            <a:endCxn id="78" idx="0"/>
          </p:cNvCxnSpPr>
          <p:nvPr/>
        </p:nvCxnSpPr>
        <p:spPr>
          <a:xfrm rot="-5400000" flipH="1">
            <a:off x="4424763" y="665933"/>
            <a:ext cx="32700" cy="4844400"/>
          </a:xfrm>
          <a:prstGeom prst="bentConnector3">
            <a:avLst>
              <a:gd name="adj1" fmla="val -728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g31ceae55b83_0_39">
            <a:extLst>
              <a:ext uri="{FF2B5EF4-FFF2-40B4-BE49-F238E27FC236}">
                <a16:creationId xmlns:a16="http://schemas.microsoft.com/office/drawing/2014/main" id="{26682060-99E1-DFC4-44D2-4864609DD53D}"/>
              </a:ext>
            </a:extLst>
          </p:cNvPr>
          <p:cNvCxnSpPr/>
          <p:nvPr/>
        </p:nvCxnSpPr>
        <p:spPr>
          <a:xfrm rot="10800000">
            <a:off x="4413575" y="2489825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g31ceae55b83_0_39">
            <a:extLst>
              <a:ext uri="{FF2B5EF4-FFF2-40B4-BE49-F238E27FC236}">
                <a16:creationId xmlns:a16="http://schemas.microsoft.com/office/drawing/2014/main" id="{4F703391-AEC7-3325-70AB-74AA71C22BB9}"/>
              </a:ext>
            </a:extLst>
          </p:cNvPr>
          <p:cNvCxnSpPr>
            <a:stCxn id="85" idx="0"/>
            <a:endCxn id="84" idx="0"/>
          </p:cNvCxnSpPr>
          <p:nvPr/>
        </p:nvCxnSpPr>
        <p:spPr>
          <a:xfrm rot="-5400000">
            <a:off x="9938700" y="2354028"/>
            <a:ext cx="40500" cy="2014500"/>
          </a:xfrm>
          <a:prstGeom prst="bentConnector3">
            <a:avLst>
              <a:gd name="adj1" fmla="val 687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g31ceae55b83_0_39">
            <a:extLst>
              <a:ext uri="{FF2B5EF4-FFF2-40B4-BE49-F238E27FC236}">
                <a16:creationId xmlns:a16="http://schemas.microsoft.com/office/drawing/2014/main" id="{BCCD04CA-6513-D4B2-7EBF-D0EA1D8CCB32}"/>
              </a:ext>
            </a:extLst>
          </p:cNvPr>
          <p:cNvCxnSpPr>
            <a:endCxn id="90" idx="2"/>
          </p:cNvCxnSpPr>
          <p:nvPr/>
        </p:nvCxnSpPr>
        <p:spPr>
          <a:xfrm rot="10800000">
            <a:off x="10053950" y="2508988"/>
            <a:ext cx="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g31ceae55b83_0_39">
            <a:extLst>
              <a:ext uri="{FF2B5EF4-FFF2-40B4-BE49-F238E27FC236}">
                <a16:creationId xmlns:a16="http://schemas.microsoft.com/office/drawing/2014/main" id="{909B2759-E2E9-34FA-A6C3-72AC5D02839B}"/>
              </a:ext>
            </a:extLst>
          </p:cNvPr>
          <p:cNvSpPr txBox="1"/>
          <p:nvPr/>
        </p:nvSpPr>
        <p:spPr>
          <a:xfrm>
            <a:off x="3898625" y="2108788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g31ceae55b83_0_39">
            <a:extLst>
              <a:ext uri="{FF2B5EF4-FFF2-40B4-BE49-F238E27FC236}">
                <a16:creationId xmlns:a16="http://schemas.microsoft.com/office/drawing/2014/main" id="{0E31257A-BF17-303E-3572-4B13D656EC9C}"/>
              </a:ext>
            </a:extLst>
          </p:cNvPr>
          <p:cNvSpPr txBox="1"/>
          <p:nvPr/>
        </p:nvSpPr>
        <p:spPr>
          <a:xfrm>
            <a:off x="9539000" y="2108788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>
            <a:extLst>
              <a:ext uri="{FF2B5EF4-FFF2-40B4-BE49-F238E27FC236}">
                <a16:creationId xmlns:a16="http://schemas.microsoft.com/office/drawing/2014/main" id="{BF7D9AEB-5C79-67A4-BAB8-C41510F5B49B}"/>
              </a:ext>
            </a:extLst>
          </p:cNvPr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180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894</Words>
  <Application>Microsoft Macintosh PowerPoint</Application>
  <PresentationFormat>Widescreen</PresentationFormat>
  <Paragraphs>208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Helvetica Neue</vt:lpstr>
      <vt:lpstr>Arial</vt:lpstr>
      <vt:lpstr>Office Theme</vt:lpstr>
      <vt:lpstr>Deep Learning based biomarker analysis for COVID-19</vt:lpstr>
      <vt:lpstr>Biomarkers</vt:lpstr>
      <vt:lpstr>Biomarkers</vt:lpstr>
      <vt:lpstr>Biomarkers</vt:lpstr>
      <vt:lpstr>Biomarkers</vt:lpstr>
      <vt:lpstr>Are there alternative ways to do this?</vt:lpstr>
      <vt:lpstr>Are there alternative ways to do this?</vt:lpstr>
      <vt:lpstr>Are there alternative ways to do this?</vt:lpstr>
      <vt:lpstr>Are there alternative ways to do this?</vt:lpstr>
      <vt:lpstr>Why Deep Learning?</vt:lpstr>
      <vt:lpstr>Why Deep Learning?</vt:lpstr>
      <vt:lpstr>Data Processing</vt:lpstr>
      <vt:lpstr>Data Processing</vt:lpstr>
      <vt:lpstr>Data Processing</vt:lpstr>
      <vt:lpstr>Data Processing</vt:lpstr>
      <vt:lpstr>Data Processing</vt:lpstr>
      <vt:lpstr>Metabolite data</vt:lpstr>
      <vt:lpstr>Hybrid 1D CNN</vt:lpstr>
      <vt:lpstr>Hybrid 1D CNN</vt:lpstr>
      <vt:lpstr>Model Training  </vt:lpstr>
      <vt:lpstr>Model Training  </vt:lpstr>
      <vt:lpstr>Results on Test  </vt:lpstr>
      <vt:lpstr>Results on Test  </vt:lpstr>
      <vt:lpstr>Results on Test  </vt:lpstr>
      <vt:lpstr>Extracting Insights from the Model</vt:lpstr>
      <vt:lpstr>Extracting Insights from the Model</vt:lpstr>
      <vt:lpstr>Extracting Insights from the Model</vt:lpstr>
      <vt:lpstr>Top Features</vt:lpstr>
      <vt:lpstr>Top Features</vt:lpstr>
      <vt:lpstr>Top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further analysis can be done?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Healy, Devin Marie</dc:creator>
  <cp:lastModifiedBy>Mahangade, Vedant A</cp:lastModifiedBy>
  <cp:revision>7</cp:revision>
  <dcterms:created xsi:type="dcterms:W3CDTF">2020-03-10T16:22:03Z</dcterms:created>
  <dcterms:modified xsi:type="dcterms:W3CDTF">2024-12-09T15:09:54Z</dcterms:modified>
</cp:coreProperties>
</file>