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3" r:id="rId4"/>
  </p:sldMasterIdLst>
  <p:notesMasterIdLst>
    <p:notesMasterId r:id="rId34"/>
  </p:notesMasterIdLst>
  <p:handoutMasterIdLst>
    <p:handoutMasterId r:id="rId35"/>
  </p:handoutMasterIdLst>
  <p:sldIdLst>
    <p:sldId id="280" r:id="rId5"/>
    <p:sldId id="299" r:id="rId6"/>
    <p:sldId id="300" r:id="rId7"/>
    <p:sldId id="301" r:id="rId8"/>
    <p:sldId id="277" r:id="rId9"/>
    <p:sldId id="286" r:id="rId10"/>
    <p:sldId id="287" r:id="rId11"/>
    <p:sldId id="278" r:id="rId12"/>
    <p:sldId id="292" r:id="rId13"/>
    <p:sldId id="302" r:id="rId14"/>
    <p:sldId id="298" r:id="rId15"/>
    <p:sldId id="303" r:id="rId16"/>
    <p:sldId id="304" r:id="rId17"/>
    <p:sldId id="276" r:id="rId18"/>
    <p:sldId id="258" r:id="rId19"/>
    <p:sldId id="305" r:id="rId20"/>
    <p:sldId id="283" r:id="rId21"/>
    <p:sldId id="306" r:id="rId22"/>
    <p:sldId id="307" r:id="rId23"/>
    <p:sldId id="308" r:id="rId24"/>
    <p:sldId id="290" r:id="rId25"/>
    <p:sldId id="291" r:id="rId26"/>
    <p:sldId id="275" r:id="rId27"/>
    <p:sldId id="256" r:id="rId28"/>
    <p:sldId id="260" r:id="rId29"/>
    <p:sldId id="294" r:id="rId30"/>
    <p:sldId id="295" r:id="rId31"/>
    <p:sldId id="296" r:id="rId32"/>
    <p:sldId id="29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0F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5033" autoAdjust="0"/>
  </p:normalViewPr>
  <p:slideViewPr>
    <p:cSldViewPr snapToGrid="0" snapToObjects="1">
      <p:cViewPr varScale="1">
        <p:scale>
          <a:sx n="78" d="100"/>
          <a:sy n="78" d="100"/>
        </p:scale>
        <p:origin x="883"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ikibit.it/n/cosa-significa-nfc-929/" TargetMode="External"/><Relationship Id="rId1" Type="http://schemas.openxmlformats.org/officeDocument/2006/relationships/image" Target="../media/image10.jp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wikibit.it/n/cosa-significa-nfc-929/" TargetMode="External"/><Relationship Id="rId1" Type="http://schemas.openxmlformats.org/officeDocument/2006/relationships/image" Target="../media/image10.jp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A589A-46DE-0F49-B460-E7914F3E440D}"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15B1A768-2666-4AB4-BDA7-F0E3C4160D59}">
      <dgm:prSet/>
      <dgm:spPr/>
      <dgm:t>
        <a:bodyPr/>
        <a:lstStyle/>
        <a:p>
          <a:pPr>
            <a:lnSpc>
              <a:spcPct val="100000"/>
            </a:lnSpc>
          </a:pPr>
          <a:r>
            <a:rPr lang="en-US" dirty="0"/>
            <a:t>Data Analytics</a:t>
          </a:r>
        </a:p>
      </dgm:t>
    </dgm:pt>
    <dgm:pt modelId="{D47033D3-4E41-485A-B515-A02A8C3B404A}" type="parTrans" cxnId="{08DEC938-538C-403B-80C3-828B96DAFF82}">
      <dgm:prSet/>
      <dgm:spPr/>
      <dgm:t>
        <a:bodyPr/>
        <a:lstStyle/>
        <a:p>
          <a:endParaRPr lang="en-US"/>
        </a:p>
      </dgm:t>
    </dgm:pt>
    <dgm:pt modelId="{72FFCBD4-DD9D-4E06-81E4-54307F97A3F0}" type="sibTrans" cxnId="{08DEC938-538C-403B-80C3-828B96DAFF82}">
      <dgm:prSet/>
      <dgm:spPr/>
      <dgm:t>
        <a:bodyPr/>
        <a:lstStyle/>
        <a:p>
          <a:pPr>
            <a:lnSpc>
              <a:spcPct val="100000"/>
            </a:lnSpc>
          </a:pPr>
          <a:endParaRPr lang="en-US"/>
        </a:p>
      </dgm:t>
    </dgm:pt>
    <dgm:pt modelId="{12F930DC-B316-4AF7-B000-6DCDBDF17E35}">
      <dgm:prSet custT="1"/>
      <dgm:spPr/>
      <dgm:t>
        <a:bodyPr/>
        <a:lstStyle/>
        <a:p>
          <a:pPr>
            <a:lnSpc>
              <a:spcPct val="100000"/>
            </a:lnSpc>
          </a:pPr>
          <a:r>
            <a:rPr lang="en-US" sz="1400" dirty="0"/>
            <a:t>BARCODE SYSTEM</a:t>
          </a:r>
        </a:p>
      </dgm:t>
    </dgm:pt>
    <dgm:pt modelId="{190EF467-DD38-47C6-B6E4-481C797637E7}" type="parTrans" cxnId="{2E87E08B-9919-4ED9-BF8A-6D1DD9E31E22}">
      <dgm:prSet/>
      <dgm:spPr/>
      <dgm:t>
        <a:bodyPr/>
        <a:lstStyle/>
        <a:p>
          <a:endParaRPr lang="en-US"/>
        </a:p>
      </dgm:t>
    </dgm:pt>
    <dgm:pt modelId="{1E0529C6-DCD2-40C8-9AB3-D8DE718F9AC8}" type="sibTrans" cxnId="{2E87E08B-9919-4ED9-BF8A-6D1DD9E31E22}">
      <dgm:prSet/>
      <dgm:spPr/>
      <dgm:t>
        <a:bodyPr/>
        <a:lstStyle/>
        <a:p>
          <a:pPr>
            <a:lnSpc>
              <a:spcPct val="100000"/>
            </a:lnSpc>
          </a:pPr>
          <a:endParaRPr lang="en-US"/>
        </a:p>
      </dgm:t>
    </dgm:pt>
    <dgm:pt modelId="{B80C9CF3-C6BB-48D7-8AE1-5002D62D3761}" type="pres">
      <dgm:prSet presAssocID="{489A589A-46DE-0F49-B460-E7914F3E440D}" presName="root" presStyleCnt="0">
        <dgm:presLayoutVars>
          <dgm:dir/>
          <dgm:resizeHandles val="exact"/>
        </dgm:presLayoutVars>
      </dgm:prSet>
      <dgm:spPr/>
    </dgm:pt>
    <dgm:pt modelId="{326FDCF2-F375-4C3F-9814-C84BA9388F92}" type="pres">
      <dgm:prSet presAssocID="{489A589A-46DE-0F49-B460-E7914F3E440D}" presName="container" presStyleCnt="0">
        <dgm:presLayoutVars>
          <dgm:dir/>
          <dgm:resizeHandles val="exact"/>
        </dgm:presLayoutVars>
      </dgm:prSet>
      <dgm:spPr/>
    </dgm:pt>
    <dgm:pt modelId="{53403109-D067-45D5-A7C2-95F4AADE5413}" type="pres">
      <dgm:prSet presAssocID="{12F930DC-B316-4AF7-B000-6DCDBDF17E35}" presName="compNode" presStyleCnt="0"/>
      <dgm:spPr/>
    </dgm:pt>
    <dgm:pt modelId="{76BE38DF-D4A2-47C0-9B3C-42895CAF8B28}" type="pres">
      <dgm:prSet presAssocID="{12F930DC-B316-4AF7-B000-6DCDBDF17E35}" presName="iconBgRect" presStyleLbl="bgShp" presStyleIdx="0" presStyleCnt="2"/>
      <dgm:spPr/>
    </dgm:pt>
    <dgm:pt modelId="{7A2BB17A-1024-4C4C-8986-3EC97E74A604}" type="pres">
      <dgm:prSet presAssocID="{12F930DC-B316-4AF7-B000-6DCDBDF17E35}" presName="iconRect" presStyleLbl="node1" presStyleIdx="0" presStyleCnt="2" custLinFactNeighborY="15666"/>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F5A5D05A-D3A5-45E0-89B4-9872C906D944}" type="pres">
      <dgm:prSet presAssocID="{12F930DC-B316-4AF7-B000-6DCDBDF17E35}" presName="spaceRect" presStyleCnt="0"/>
      <dgm:spPr/>
    </dgm:pt>
    <dgm:pt modelId="{714FC411-E6BE-4367-9EFE-36DEEA660B07}" type="pres">
      <dgm:prSet presAssocID="{12F930DC-B316-4AF7-B000-6DCDBDF17E35}" presName="textRect" presStyleLbl="revTx" presStyleIdx="0" presStyleCnt="2" custScaleX="109432">
        <dgm:presLayoutVars>
          <dgm:chMax val="1"/>
          <dgm:chPref val="1"/>
        </dgm:presLayoutVars>
      </dgm:prSet>
      <dgm:spPr/>
    </dgm:pt>
    <dgm:pt modelId="{63DB21F2-5560-457A-8475-0A4C0EF4759D}" type="pres">
      <dgm:prSet presAssocID="{1E0529C6-DCD2-40C8-9AB3-D8DE718F9AC8}" presName="sibTrans" presStyleLbl="sibTrans2D1" presStyleIdx="0" presStyleCnt="0"/>
      <dgm:spPr/>
    </dgm:pt>
    <dgm:pt modelId="{495B68A9-1523-4F46-9B02-682098319643}" type="pres">
      <dgm:prSet presAssocID="{15B1A768-2666-4AB4-BDA7-F0E3C4160D59}" presName="compNode" presStyleCnt="0"/>
      <dgm:spPr/>
    </dgm:pt>
    <dgm:pt modelId="{2CA4BD4C-87EF-4944-9E57-97154B3B633C}" type="pres">
      <dgm:prSet presAssocID="{15B1A768-2666-4AB4-BDA7-F0E3C4160D59}" presName="iconBgRect" presStyleLbl="bgShp" presStyleIdx="1" presStyleCnt="2"/>
      <dgm:spPr/>
    </dgm:pt>
    <dgm:pt modelId="{D99F53AC-3AF2-437B-A5AB-1239ADEC0676}" type="pres">
      <dgm:prSet presAssocID="{15B1A768-2666-4AB4-BDA7-F0E3C4160D5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in head"/>
        </a:ext>
      </dgm:extLst>
    </dgm:pt>
    <dgm:pt modelId="{EB4519A6-2EF6-4A3F-90AD-24C511B10908}" type="pres">
      <dgm:prSet presAssocID="{15B1A768-2666-4AB4-BDA7-F0E3C4160D59}" presName="spaceRect" presStyleCnt="0"/>
      <dgm:spPr/>
    </dgm:pt>
    <dgm:pt modelId="{D203E058-79E0-456E-A0FD-258E317D3D6A}" type="pres">
      <dgm:prSet presAssocID="{15B1A768-2666-4AB4-BDA7-F0E3C4160D59}" presName="textRect" presStyleLbl="revTx" presStyleIdx="1" presStyleCnt="2">
        <dgm:presLayoutVars>
          <dgm:chMax val="1"/>
          <dgm:chPref val="1"/>
        </dgm:presLayoutVars>
      </dgm:prSet>
      <dgm:spPr/>
    </dgm:pt>
  </dgm:ptLst>
  <dgm:cxnLst>
    <dgm:cxn modelId="{08DEC938-538C-403B-80C3-828B96DAFF82}" srcId="{489A589A-46DE-0F49-B460-E7914F3E440D}" destId="{15B1A768-2666-4AB4-BDA7-F0E3C4160D59}" srcOrd="1" destOrd="0" parTransId="{D47033D3-4E41-485A-B515-A02A8C3B404A}" sibTransId="{72FFCBD4-DD9D-4E06-81E4-54307F97A3F0}"/>
    <dgm:cxn modelId="{6CA71B7B-0F0A-4F9A-A0EC-CFB6FFD8DA98}" type="presOf" srcId="{15B1A768-2666-4AB4-BDA7-F0E3C4160D59}" destId="{D203E058-79E0-456E-A0FD-258E317D3D6A}" srcOrd="0" destOrd="0" presId="urn:microsoft.com/office/officeart/2018/2/layout/IconCircleList"/>
    <dgm:cxn modelId="{2E87E08B-9919-4ED9-BF8A-6D1DD9E31E22}" srcId="{489A589A-46DE-0F49-B460-E7914F3E440D}" destId="{12F930DC-B316-4AF7-B000-6DCDBDF17E35}" srcOrd="0" destOrd="0" parTransId="{190EF467-DD38-47C6-B6E4-481C797637E7}" sibTransId="{1E0529C6-DCD2-40C8-9AB3-D8DE718F9AC8}"/>
    <dgm:cxn modelId="{0D34FCB2-3F4C-42A6-BB2D-60FA9564F405}" type="presOf" srcId="{489A589A-46DE-0F49-B460-E7914F3E440D}" destId="{B80C9CF3-C6BB-48D7-8AE1-5002D62D3761}" srcOrd="0" destOrd="0" presId="urn:microsoft.com/office/officeart/2018/2/layout/IconCircleList"/>
    <dgm:cxn modelId="{8C78F5E4-A330-4A30-AF95-8BB1E9A8DEBE}" type="presOf" srcId="{12F930DC-B316-4AF7-B000-6DCDBDF17E35}" destId="{714FC411-E6BE-4367-9EFE-36DEEA660B07}" srcOrd="0" destOrd="0" presId="urn:microsoft.com/office/officeart/2018/2/layout/IconCircleList"/>
    <dgm:cxn modelId="{EFAC15F7-306B-4810-918D-144E11477E49}" type="presOf" srcId="{1E0529C6-DCD2-40C8-9AB3-D8DE718F9AC8}" destId="{63DB21F2-5560-457A-8475-0A4C0EF4759D}" srcOrd="0" destOrd="0" presId="urn:microsoft.com/office/officeart/2018/2/layout/IconCircleList"/>
    <dgm:cxn modelId="{BF36CAD1-B688-447E-A701-12D1A5EB1C61}" type="presParOf" srcId="{B80C9CF3-C6BB-48D7-8AE1-5002D62D3761}" destId="{326FDCF2-F375-4C3F-9814-C84BA9388F92}" srcOrd="0" destOrd="0" presId="urn:microsoft.com/office/officeart/2018/2/layout/IconCircleList"/>
    <dgm:cxn modelId="{B3F414A5-4B80-4407-8500-5D4A3DCED250}" type="presParOf" srcId="{326FDCF2-F375-4C3F-9814-C84BA9388F92}" destId="{53403109-D067-45D5-A7C2-95F4AADE5413}" srcOrd="0" destOrd="0" presId="urn:microsoft.com/office/officeart/2018/2/layout/IconCircleList"/>
    <dgm:cxn modelId="{DBF5E824-AC40-4048-8282-4132A4BEFAB3}" type="presParOf" srcId="{53403109-D067-45D5-A7C2-95F4AADE5413}" destId="{76BE38DF-D4A2-47C0-9B3C-42895CAF8B28}" srcOrd="0" destOrd="0" presId="urn:microsoft.com/office/officeart/2018/2/layout/IconCircleList"/>
    <dgm:cxn modelId="{B390D501-261C-44E6-921F-7B22800BF036}" type="presParOf" srcId="{53403109-D067-45D5-A7C2-95F4AADE5413}" destId="{7A2BB17A-1024-4C4C-8986-3EC97E74A604}" srcOrd="1" destOrd="0" presId="urn:microsoft.com/office/officeart/2018/2/layout/IconCircleList"/>
    <dgm:cxn modelId="{58902D81-5CFC-4BFF-9737-3043B13461D7}" type="presParOf" srcId="{53403109-D067-45D5-A7C2-95F4AADE5413}" destId="{F5A5D05A-D3A5-45E0-89B4-9872C906D944}" srcOrd="2" destOrd="0" presId="urn:microsoft.com/office/officeart/2018/2/layout/IconCircleList"/>
    <dgm:cxn modelId="{10045C09-CB74-4D11-A99C-3D041FEDD197}" type="presParOf" srcId="{53403109-D067-45D5-A7C2-95F4AADE5413}" destId="{714FC411-E6BE-4367-9EFE-36DEEA660B07}" srcOrd="3" destOrd="0" presId="urn:microsoft.com/office/officeart/2018/2/layout/IconCircleList"/>
    <dgm:cxn modelId="{1F01EAEE-6BCF-461B-9433-8C329F500B93}" type="presParOf" srcId="{326FDCF2-F375-4C3F-9814-C84BA9388F92}" destId="{63DB21F2-5560-457A-8475-0A4C0EF4759D}" srcOrd="1" destOrd="0" presId="urn:microsoft.com/office/officeart/2018/2/layout/IconCircleList"/>
    <dgm:cxn modelId="{9A1A1CE7-53B9-4F66-85DD-738EBE878B5F}" type="presParOf" srcId="{326FDCF2-F375-4C3F-9814-C84BA9388F92}" destId="{495B68A9-1523-4F46-9B02-682098319643}" srcOrd="2" destOrd="0" presId="urn:microsoft.com/office/officeart/2018/2/layout/IconCircleList"/>
    <dgm:cxn modelId="{51E1DD61-7673-4090-B8AB-CF4901AEC858}" type="presParOf" srcId="{495B68A9-1523-4F46-9B02-682098319643}" destId="{2CA4BD4C-87EF-4944-9E57-97154B3B633C}" srcOrd="0" destOrd="0" presId="urn:microsoft.com/office/officeart/2018/2/layout/IconCircleList"/>
    <dgm:cxn modelId="{747A4180-A006-422E-B421-0130C380E284}" type="presParOf" srcId="{495B68A9-1523-4F46-9B02-682098319643}" destId="{D99F53AC-3AF2-437B-A5AB-1239ADEC0676}" srcOrd="1" destOrd="0" presId="urn:microsoft.com/office/officeart/2018/2/layout/IconCircleList"/>
    <dgm:cxn modelId="{2B3206DF-6911-4471-9CE4-6E444117F923}" type="presParOf" srcId="{495B68A9-1523-4F46-9B02-682098319643}" destId="{EB4519A6-2EF6-4A3F-90AD-24C511B10908}" srcOrd="2" destOrd="0" presId="urn:microsoft.com/office/officeart/2018/2/layout/IconCircleList"/>
    <dgm:cxn modelId="{BFF8DE16-9137-451C-BFC4-D4EE82781F8E}" type="presParOf" srcId="{495B68A9-1523-4F46-9B02-682098319643}" destId="{D203E058-79E0-456E-A0FD-258E317D3D6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E38DF-D4A2-47C0-9B3C-42895CAF8B28}">
      <dsp:nvSpPr>
        <dsp:cNvPr id="0" name=""/>
        <dsp:cNvSpPr/>
      </dsp:nvSpPr>
      <dsp:spPr>
        <a:xfrm>
          <a:off x="1014" y="433821"/>
          <a:ext cx="536287" cy="5362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BB17A-1024-4C4C-8986-3EC97E74A604}">
      <dsp:nvSpPr>
        <dsp:cNvPr id="0" name=""/>
        <dsp:cNvSpPr/>
      </dsp:nvSpPr>
      <dsp:spPr>
        <a:xfrm>
          <a:off x="113634" y="595170"/>
          <a:ext cx="311046" cy="311046"/>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FC411-E6BE-4367-9EFE-36DEEA660B07}">
      <dsp:nvSpPr>
        <dsp:cNvPr id="0" name=""/>
        <dsp:cNvSpPr/>
      </dsp:nvSpPr>
      <dsp:spPr>
        <a:xfrm>
          <a:off x="592605" y="433821"/>
          <a:ext cx="1383336" cy="53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t>BARCODE SYSTEM</a:t>
          </a:r>
        </a:p>
      </dsp:txBody>
      <dsp:txXfrm>
        <a:off x="592605" y="433821"/>
        <a:ext cx="1383336" cy="536287"/>
      </dsp:txXfrm>
    </dsp:sp>
    <dsp:sp modelId="{2CA4BD4C-87EF-4944-9E57-97154B3B633C}">
      <dsp:nvSpPr>
        <dsp:cNvPr id="0" name=""/>
        <dsp:cNvSpPr/>
      </dsp:nvSpPr>
      <dsp:spPr>
        <a:xfrm>
          <a:off x="2196203" y="433821"/>
          <a:ext cx="536287" cy="5362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9F53AC-3AF2-437B-A5AB-1239ADEC0676}">
      <dsp:nvSpPr>
        <dsp:cNvPr id="0" name=""/>
        <dsp:cNvSpPr/>
      </dsp:nvSpPr>
      <dsp:spPr>
        <a:xfrm>
          <a:off x="2308823" y="546442"/>
          <a:ext cx="311046" cy="3110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203E058-79E0-456E-A0FD-258E317D3D6A}">
      <dsp:nvSpPr>
        <dsp:cNvPr id="0" name=""/>
        <dsp:cNvSpPr/>
      </dsp:nvSpPr>
      <dsp:spPr>
        <a:xfrm>
          <a:off x="2847409" y="433821"/>
          <a:ext cx="1264106" cy="53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dirty="0"/>
            <a:t>Data Analytics</a:t>
          </a:r>
        </a:p>
      </dsp:txBody>
      <dsp:txXfrm>
        <a:off x="2847409" y="433821"/>
        <a:ext cx="1264106" cy="5362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7/12/2024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27</a:t>
            </a:fld>
            <a:endParaRPr lang="en-US" dirty="0"/>
          </a:p>
        </p:txBody>
      </p:sp>
    </p:spTree>
    <p:extLst>
      <p:ext uri="{BB962C8B-B14F-4D97-AF65-F5344CB8AC3E}">
        <p14:creationId xmlns:p14="http://schemas.microsoft.com/office/powerpoint/2010/main" val="22225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28</a:t>
            </a:fld>
            <a:endParaRPr lang="en-US" dirty="0"/>
          </a:p>
        </p:txBody>
      </p:sp>
    </p:spTree>
    <p:extLst>
      <p:ext uri="{BB962C8B-B14F-4D97-AF65-F5344CB8AC3E}">
        <p14:creationId xmlns:p14="http://schemas.microsoft.com/office/powerpoint/2010/main" val="2391351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29</a:t>
            </a:fld>
            <a:endParaRPr lang="en-US" dirty="0"/>
          </a:p>
        </p:txBody>
      </p:sp>
    </p:spTree>
    <p:extLst>
      <p:ext uri="{BB962C8B-B14F-4D97-AF65-F5344CB8AC3E}">
        <p14:creationId xmlns:p14="http://schemas.microsoft.com/office/powerpoint/2010/main" val="707902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12</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58764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24</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25</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26</a:t>
            </a:fld>
            <a:endParaRPr lang="en-US" dirty="0"/>
          </a:p>
        </p:txBody>
      </p:sp>
    </p:spTree>
    <p:extLst>
      <p:ext uri="{BB962C8B-B14F-4D97-AF65-F5344CB8AC3E}">
        <p14:creationId xmlns:p14="http://schemas.microsoft.com/office/powerpoint/2010/main" val="625961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50368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32855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12443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25351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43284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5443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17495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11258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39330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66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62327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4516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92818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7133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16699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7/12/2024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9049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53371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38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7/12/2024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783648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www.salvisjuribus.it/le-modalita-alternative-delludienza-civile-ai-tempi-del-covid-19/" TargetMode="Externa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xhere.com/en/photo/1575603"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4.jp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ieeexplore.ieee.org/document/7275082/references#reference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DBB4F4-A21B-4A70-8AC2-86812C02EFF7}"/>
              </a:ext>
            </a:extLst>
          </p:cNvPr>
          <p:cNvSpPr>
            <a:spLocks noGrp="1"/>
          </p:cNvSpPr>
          <p:nvPr>
            <p:ph type="title"/>
          </p:nvPr>
        </p:nvSpPr>
        <p:spPr>
          <a:xfrm>
            <a:off x="2290483" y="451002"/>
            <a:ext cx="10131425" cy="1261884"/>
          </a:xfrm>
          <a:prstGeom prst="rect">
            <a:avLst/>
          </a:prstGeom>
        </p:spPr>
        <p:txBody>
          <a:bodyPr>
            <a:spAutoFit/>
          </a:bodyPr>
          <a:lstStyle/>
          <a:p>
            <a:r>
              <a:rPr lang="en-IN" sz="2000" b="1" dirty="0">
                <a:latin typeface="Times New Roman" panose="02020603050405020304" pitchFamily="18" charset="0"/>
                <a:cs typeface="Times New Roman" panose="02020603050405020304" pitchFamily="18" charset="0"/>
              </a:rPr>
              <a:t>Department of Artificial Intelligence and Data Science</a:t>
            </a:r>
            <a:br>
              <a:rPr lang="en-IN"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Dr. D Y Patil College of Engineering &amp; Innovation </a:t>
            </a:r>
            <a:r>
              <a:rPr lang="en-US" sz="2000" b="1" dirty="0" err="1">
                <a:latin typeface="Times New Roman" panose="02020603050405020304" pitchFamily="18" charset="0"/>
                <a:cs typeface="Times New Roman" panose="02020603050405020304" pitchFamily="18" charset="0"/>
              </a:rPr>
              <a:t>Varale</a:t>
            </a:r>
            <a:r>
              <a:rPr lang="en-US" sz="2000" b="1" dirty="0">
                <a:latin typeface="Times New Roman" panose="02020603050405020304" pitchFamily="18" charset="0"/>
                <a:cs typeface="Times New Roman" panose="02020603050405020304" pitchFamily="18" charset="0"/>
              </a:rPr>
              <a:t>,</a:t>
            </a:r>
            <a:br>
              <a:rPr lang="en-IN" sz="2000" b="1" dirty="0">
                <a:latin typeface="Times New Roman" panose="02020603050405020304" pitchFamily="18" charset="0"/>
                <a:cs typeface="Times New Roman" panose="02020603050405020304" pitchFamily="18" charset="0"/>
              </a:rPr>
            </a:br>
            <a:r>
              <a:rPr lang="en-IN" sz="2000" b="1" dirty="0" err="1">
                <a:latin typeface="Times New Roman" panose="02020603050405020304" pitchFamily="18" charset="0"/>
                <a:cs typeface="Times New Roman" panose="02020603050405020304" pitchFamily="18" charset="0"/>
              </a:rPr>
              <a:t>Talegoan</a:t>
            </a:r>
            <a:r>
              <a:rPr lang="en-IN" sz="2000" b="1" dirty="0">
                <a:latin typeface="Times New Roman" panose="02020603050405020304" pitchFamily="18" charset="0"/>
                <a:cs typeface="Times New Roman" panose="02020603050405020304" pitchFamily="18" charset="0"/>
              </a:rPr>
              <a:t> Pune,</a:t>
            </a:r>
            <a:br>
              <a:rPr lang="en-IN" sz="20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Affiliated to Savitribai Phule Pune University</a:t>
            </a:r>
            <a:endParaRPr lang="en-US" sz="2000" dirty="0"/>
          </a:p>
        </p:txBody>
      </p:sp>
      <p:sp>
        <p:nvSpPr>
          <p:cNvPr id="6" name="Content Placeholder 5">
            <a:extLst>
              <a:ext uri="{FF2B5EF4-FFF2-40B4-BE49-F238E27FC236}">
                <a16:creationId xmlns:a16="http://schemas.microsoft.com/office/drawing/2014/main" id="{36FB798F-D147-4ED9-BCD2-568A1C4D5CDE}"/>
              </a:ext>
            </a:extLst>
          </p:cNvPr>
          <p:cNvSpPr>
            <a:spLocks noGrp="1"/>
          </p:cNvSpPr>
          <p:nvPr>
            <p:ph idx="4294967295"/>
          </p:nvPr>
        </p:nvSpPr>
        <p:spPr>
          <a:xfrm>
            <a:off x="1151082" y="2273444"/>
            <a:ext cx="11849261" cy="2606466"/>
          </a:xfrm>
        </p:spPr>
        <p:txBody>
          <a:bodyPr>
            <a:normAutofit fontScale="92500" lnSpcReduction="10000"/>
          </a:bodyPr>
          <a:lstStyle/>
          <a:p>
            <a:pPr marL="0" indent="0" algn="ctr">
              <a:spcAft>
                <a:spcPts val="0"/>
              </a:spcAft>
              <a:buClrTx/>
              <a:buSzTx/>
              <a:buNone/>
            </a:pPr>
            <a:r>
              <a:rPr lang="en-US" sz="3200" b="1" dirty="0">
                <a:solidFill>
                  <a:schemeClr val="accent6">
                    <a:lumMod val="50000"/>
                  </a:schemeClr>
                </a:solidFill>
                <a:latin typeface="Algerian" panose="04020705040A02060702" pitchFamily="82" charset="0"/>
              </a:rPr>
              <a:t>Presentation  for project topic selection</a:t>
            </a:r>
            <a:r>
              <a:rPr lang="en-US" sz="3200" b="1" dirty="0">
                <a:latin typeface="Algerian" panose="04020705040A02060702" pitchFamily="82" charset="0"/>
              </a:rPr>
              <a:t> </a:t>
            </a:r>
          </a:p>
          <a:p>
            <a:pPr marL="0" lvl="0" indent="0" algn="ctr">
              <a:spcAft>
                <a:spcPts val="0"/>
              </a:spcAft>
              <a:buClrTx/>
              <a:buSzTx/>
              <a:buNone/>
            </a:pPr>
            <a:r>
              <a:rPr lang="en-US" sz="2000" b="1" dirty="0">
                <a:latin typeface="Algerian" panose="04020705040A02060702" pitchFamily="82" charset="0"/>
              </a:rPr>
              <a:t>By </a:t>
            </a:r>
          </a:p>
          <a:p>
            <a:pPr marL="0" lvl="0" indent="0" algn="ctr">
              <a:spcAft>
                <a:spcPts val="0"/>
              </a:spcAft>
              <a:buClrTx/>
              <a:buSzTx/>
              <a:buNone/>
            </a:pPr>
            <a:r>
              <a:rPr lang="en-US" b="1" dirty="0">
                <a:latin typeface="Aptos Display" panose="020B0004020202020204" pitchFamily="34" charset="0"/>
              </a:rPr>
              <a:t>Following BE Students of Dep. Artificial Intelligence and data science</a:t>
            </a:r>
            <a:endParaRPr lang="en-US" sz="2800" b="1" u="sng" dirty="0">
              <a:latin typeface="Aptos Display" panose="020B0004020202020204" pitchFamily="34" charset="0"/>
            </a:endParaRPr>
          </a:p>
          <a:p>
            <a:pPr marL="0" indent="0" algn="ctr">
              <a:buNone/>
            </a:pPr>
            <a:r>
              <a:rPr lang="en-US" sz="1900" b="1" dirty="0"/>
              <a:t>Coordinated by Prof. Suraj </a:t>
            </a:r>
            <a:r>
              <a:rPr lang="en-US" sz="1900" b="1" dirty="0" err="1"/>
              <a:t>Bhoite</a:t>
            </a:r>
            <a:endParaRPr lang="en-US" sz="1900" b="1" dirty="0"/>
          </a:p>
          <a:p>
            <a:pPr marL="0" indent="0" algn="ctr">
              <a:buNone/>
            </a:pPr>
            <a:r>
              <a:rPr lang="en-US" sz="1600" b="1" dirty="0">
                <a:latin typeface="Aptos Display" panose="020B0004020202020204" pitchFamily="34" charset="0"/>
              </a:rPr>
              <a:t>Group member names :- </a:t>
            </a:r>
            <a:endParaRPr lang="en-US" b="1" dirty="0">
              <a:latin typeface="Aptos Display" panose="020B0004020202020204" pitchFamily="34" charset="0"/>
            </a:endParaRPr>
          </a:p>
          <a:p>
            <a:pPr marL="0" indent="0" algn="ctr">
              <a:buNone/>
            </a:pPr>
            <a:endParaRPr lang="en-US" sz="1200" dirty="0"/>
          </a:p>
          <a:p>
            <a:pPr marL="0" indent="0" algn="ctr">
              <a:buNone/>
            </a:pPr>
            <a:r>
              <a:rPr lang="en-US" dirty="0"/>
              <a:t>                                            </a:t>
            </a:r>
          </a:p>
        </p:txBody>
      </p:sp>
      <p:pic>
        <p:nvPicPr>
          <p:cNvPr id="9" name="Picture 8">
            <a:extLst>
              <a:ext uri="{FF2B5EF4-FFF2-40B4-BE49-F238E27FC236}">
                <a16:creationId xmlns:a16="http://schemas.microsoft.com/office/drawing/2014/main" id="{55D95438-1042-46D0-8AA9-8CD79EB5F81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41823" y="158476"/>
            <a:ext cx="1885405" cy="2080185"/>
          </a:xfrm>
          <a:prstGeom prst="rect">
            <a:avLst/>
          </a:prstGeom>
        </p:spPr>
      </p:pic>
      <p:sp>
        <p:nvSpPr>
          <p:cNvPr id="2" name="TextBox 1">
            <a:extLst>
              <a:ext uri="{FF2B5EF4-FFF2-40B4-BE49-F238E27FC236}">
                <a16:creationId xmlns:a16="http://schemas.microsoft.com/office/drawing/2014/main" id="{BD787013-969A-933F-D73A-EEA16788730B}"/>
              </a:ext>
            </a:extLst>
          </p:cNvPr>
          <p:cNvSpPr txBox="1"/>
          <p:nvPr/>
        </p:nvSpPr>
        <p:spPr>
          <a:xfrm>
            <a:off x="4873687" y="4047699"/>
            <a:ext cx="4404050" cy="1323439"/>
          </a:xfrm>
          <a:prstGeom prst="rect">
            <a:avLst/>
          </a:prstGeom>
          <a:noFill/>
        </p:spPr>
        <p:txBody>
          <a:bodyPr wrap="square" rtlCol="0">
            <a:spAutoFit/>
          </a:bodyPr>
          <a:lstStyle/>
          <a:p>
            <a:pPr marL="0" indent="0">
              <a:buNone/>
            </a:pPr>
            <a:r>
              <a:rPr lang="en-US" sz="2000" dirty="0">
                <a:latin typeface="Bahnschrift" panose="020B0502040204020203" pitchFamily="34" charset="0"/>
              </a:rPr>
              <a:t>Vedant </a:t>
            </a:r>
            <a:r>
              <a:rPr lang="en-US" sz="2000" dirty="0" err="1">
                <a:latin typeface="Bahnschrift" panose="020B0502040204020203" pitchFamily="34" charset="0"/>
              </a:rPr>
              <a:t>Sase</a:t>
            </a:r>
            <a:r>
              <a:rPr lang="en-US" sz="2000" dirty="0">
                <a:latin typeface="Bahnschrift" panose="020B0502040204020203" pitchFamily="34" charset="0"/>
              </a:rPr>
              <a:t>            </a:t>
            </a:r>
            <a:r>
              <a:rPr lang="en-US" sz="1400" dirty="0">
                <a:latin typeface="Bahnschrift" panose="020B0502040204020203" pitchFamily="34" charset="0"/>
              </a:rPr>
              <a:t>(</a:t>
            </a:r>
            <a:r>
              <a:rPr lang="en-US" sz="1400" dirty="0" err="1">
                <a:latin typeface="Bahnschrift" panose="020B0502040204020203" pitchFamily="34" charset="0"/>
              </a:rPr>
              <a:t>BE,Roll</a:t>
            </a:r>
            <a:r>
              <a:rPr lang="en-US" sz="1400" dirty="0">
                <a:latin typeface="Bahnschrift" panose="020B0502040204020203" pitchFamily="34" charset="0"/>
              </a:rPr>
              <a:t> no:- 24155)</a:t>
            </a:r>
          </a:p>
          <a:p>
            <a:pPr marL="0" indent="0">
              <a:buNone/>
            </a:pPr>
            <a:r>
              <a:rPr lang="en-US" sz="2000" dirty="0">
                <a:latin typeface="Bahnschrift" panose="020B0502040204020203" pitchFamily="34" charset="0"/>
              </a:rPr>
              <a:t>Prasad Patil            </a:t>
            </a:r>
            <a:r>
              <a:rPr lang="en-US" sz="1400" dirty="0">
                <a:latin typeface="Bahnschrift" panose="020B0502040204020203" pitchFamily="34" charset="0"/>
              </a:rPr>
              <a:t>(</a:t>
            </a:r>
            <a:r>
              <a:rPr lang="en-US" sz="1400" dirty="0" err="1">
                <a:latin typeface="Bahnschrift" panose="020B0502040204020203" pitchFamily="34" charset="0"/>
              </a:rPr>
              <a:t>BE,Roll</a:t>
            </a:r>
            <a:r>
              <a:rPr lang="en-US" sz="1400" dirty="0">
                <a:latin typeface="Bahnschrift" panose="020B0502040204020203" pitchFamily="34" charset="0"/>
              </a:rPr>
              <a:t> no:- 24152)</a:t>
            </a:r>
          </a:p>
          <a:p>
            <a:r>
              <a:rPr lang="en-US" sz="2000" dirty="0">
                <a:latin typeface="Bahnschrift" panose="020B0502040204020203" pitchFamily="34" charset="0"/>
              </a:rPr>
              <a:t>Sunny </a:t>
            </a:r>
            <a:r>
              <a:rPr lang="en-US" sz="2000" dirty="0" err="1">
                <a:latin typeface="Bahnschrift" panose="020B0502040204020203" pitchFamily="34" charset="0"/>
              </a:rPr>
              <a:t>Gangurde</a:t>
            </a:r>
            <a:r>
              <a:rPr lang="en-US" sz="2000" dirty="0">
                <a:latin typeface="Bahnschrift" panose="020B0502040204020203" pitchFamily="34" charset="0"/>
              </a:rPr>
              <a:t>     </a:t>
            </a:r>
            <a:r>
              <a:rPr lang="en-US" sz="1400" dirty="0">
                <a:latin typeface="Bahnschrift" panose="020B0502040204020203" pitchFamily="34" charset="0"/>
              </a:rPr>
              <a:t>(</a:t>
            </a:r>
            <a:r>
              <a:rPr lang="en-US" sz="1400" dirty="0" err="1">
                <a:latin typeface="Bahnschrift" panose="020B0502040204020203" pitchFamily="34" charset="0"/>
              </a:rPr>
              <a:t>BE,Roll</a:t>
            </a:r>
            <a:r>
              <a:rPr lang="en-US" sz="1400" dirty="0">
                <a:latin typeface="Bahnschrift" panose="020B0502040204020203" pitchFamily="34" charset="0"/>
              </a:rPr>
              <a:t> no:- 24159)</a:t>
            </a:r>
          </a:p>
          <a:p>
            <a:r>
              <a:rPr lang="en-US" sz="2000" dirty="0">
                <a:latin typeface="Bahnschrift" panose="020B0502040204020203" pitchFamily="34" charset="0"/>
              </a:rPr>
              <a:t>Somesh Chaudhari </a:t>
            </a:r>
            <a:r>
              <a:rPr lang="en-US" sz="1400" dirty="0">
                <a:latin typeface="Bahnschrift" panose="020B0502040204020203" pitchFamily="34" charset="0"/>
              </a:rPr>
              <a:t>(BE , Roll no:- 241)</a:t>
            </a:r>
          </a:p>
        </p:txBody>
      </p:sp>
      <p:sp>
        <p:nvSpPr>
          <p:cNvPr id="3" name="TextBox 2">
            <a:extLst>
              <a:ext uri="{FF2B5EF4-FFF2-40B4-BE49-F238E27FC236}">
                <a16:creationId xmlns:a16="http://schemas.microsoft.com/office/drawing/2014/main" id="{94DE3A37-7F93-50CB-CE53-C10B77D0B343}"/>
              </a:ext>
            </a:extLst>
          </p:cNvPr>
          <p:cNvSpPr txBox="1"/>
          <p:nvPr/>
        </p:nvSpPr>
        <p:spPr>
          <a:xfrm>
            <a:off x="5834740" y="5580427"/>
            <a:ext cx="2481943" cy="646331"/>
          </a:xfrm>
          <a:prstGeom prst="rect">
            <a:avLst/>
          </a:prstGeom>
          <a:noFill/>
        </p:spPr>
        <p:txBody>
          <a:bodyPr wrap="square" rtlCol="0">
            <a:spAutoFit/>
          </a:bodyPr>
          <a:lstStyle/>
          <a:p>
            <a:r>
              <a:rPr lang="en-IN" dirty="0"/>
              <a:t>Under the Guidance of </a:t>
            </a:r>
            <a:br>
              <a:rPr lang="en-IN" dirty="0"/>
            </a:br>
            <a:r>
              <a:rPr lang="en-IN" b="1" dirty="0"/>
              <a:t>Prof. Mrs. Asmita Mali</a:t>
            </a:r>
          </a:p>
        </p:txBody>
      </p:sp>
    </p:spTree>
    <p:extLst>
      <p:ext uri="{BB962C8B-B14F-4D97-AF65-F5344CB8AC3E}">
        <p14:creationId xmlns:p14="http://schemas.microsoft.com/office/powerpoint/2010/main" val="1252432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u="sng" dirty="0">
                <a:latin typeface="Algerian" panose="04020705040A02060702" pitchFamily="82" charset="0"/>
              </a:rPr>
              <a:t>Topic : 2</a:t>
            </a:r>
            <a:br>
              <a:rPr lang="en-US" b="1" u="sng" dirty="0">
                <a:solidFill>
                  <a:schemeClr val="accent6">
                    <a:lumMod val="75000"/>
                  </a:schemeClr>
                </a:solidFill>
                <a:latin typeface="Algerian" panose="04020705040A02060702" pitchFamily="82" charset="0"/>
              </a:rPr>
            </a:br>
            <a:r>
              <a:rPr lang="en-US" b="1" u="sng" dirty="0">
                <a:solidFill>
                  <a:schemeClr val="accent6">
                    <a:lumMod val="75000"/>
                  </a:schemeClr>
                </a:solidFill>
                <a:latin typeface="Algerian" panose="04020705040A02060702" pitchFamily="82" charset="0"/>
              </a:rPr>
              <a:t>Problem Statement</a:t>
            </a:r>
          </a:p>
        </p:txBody>
      </p:sp>
      <p:sp>
        <p:nvSpPr>
          <p:cNvPr id="3" name="Content Placeholder 2"/>
          <p:cNvSpPr>
            <a:spLocks noGrp="1"/>
          </p:cNvSpPr>
          <p:nvPr>
            <p:ph idx="1"/>
          </p:nvPr>
        </p:nvSpPr>
        <p:spPr>
          <a:xfrm>
            <a:off x="1484311" y="2349843"/>
            <a:ext cx="9022709" cy="2158314"/>
          </a:xfrm>
        </p:spPr>
        <p:txBody>
          <a:bodyPr>
            <a:normAutofit/>
          </a:bodyPr>
          <a:lstStyle/>
          <a:p>
            <a:pPr algn="just"/>
            <a:r>
              <a:rPr lang="en-US" sz="2000" b="1" dirty="0"/>
              <a:t>Current Challenge in Attendance Management:</a:t>
            </a:r>
            <a:r>
              <a:rPr lang="en-US" sz="2000" dirty="0"/>
              <a:t> Traditional attendance management systems, relying on manual entry, paper-based records, etc. and potential for misuse. These outdated methods lead to substantial time wastage, administrative burden, and issues in data reliability and integrity.</a:t>
            </a:r>
          </a:p>
        </p:txBody>
      </p:sp>
    </p:spTree>
    <p:extLst>
      <p:ext uri="{BB962C8B-B14F-4D97-AF65-F5344CB8AC3E}">
        <p14:creationId xmlns:p14="http://schemas.microsoft.com/office/powerpoint/2010/main" val="140753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5320" y="955587"/>
            <a:ext cx="10882183" cy="4585871"/>
          </a:xfrm>
          <a:prstGeom prst="rect">
            <a:avLst/>
          </a:prstGeom>
        </p:spPr>
        <p:txBody>
          <a:bodyPr wrap="square">
            <a:spAutoFit/>
          </a:bodyPr>
          <a:lstStyle/>
          <a:p>
            <a:endParaRPr lang="en-US" dirty="0"/>
          </a:p>
          <a:p>
            <a:endParaRPr lang="en-US" dirty="0"/>
          </a:p>
          <a:p>
            <a:pPr marL="342900" indent="-342900">
              <a:buFont typeface="Wingdings" panose="05000000000000000000" pitchFamily="2" charset="2"/>
              <a:buChar char="§"/>
            </a:pPr>
            <a:r>
              <a:rPr lang="en-US" sz="2000" dirty="0"/>
              <a:t> Enhance Accuracy and Efficiency</a:t>
            </a:r>
          </a:p>
          <a:p>
            <a:endParaRPr lang="en-US" sz="2000" dirty="0"/>
          </a:p>
          <a:p>
            <a:pPr marL="342900" indent="-342900">
              <a:buFont typeface="Wingdings" panose="05000000000000000000" pitchFamily="2" charset="2"/>
              <a:buChar char="§"/>
            </a:pPr>
            <a:r>
              <a:rPr lang="en-US" sz="2000" dirty="0"/>
              <a:t> Improve Security</a:t>
            </a:r>
          </a:p>
          <a:p>
            <a:endParaRPr lang="en-US" sz="2000" dirty="0"/>
          </a:p>
          <a:p>
            <a:pPr marL="342900" indent="-342900">
              <a:buFont typeface="Wingdings" panose="05000000000000000000" pitchFamily="2" charset="2"/>
              <a:buChar char="§"/>
            </a:pPr>
            <a:r>
              <a:rPr lang="en-US" sz="2000" dirty="0"/>
              <a:t>Data Analytics and Reporting</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Scalability and Flexibility</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Enhance User Experience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a:p>
          <a:p>
            <a:endParaRPr lang="en-US" dirty="0"/>
          </a:p>
          <a:p>
            <a:endParaRPr lang="en-US" dirty="0"/>
          </a:p>
        </p:txBody>
      </p:sp>
      <p:sp>
        <p:nvSpPr>
          <p:cNvPr id="3" name="Rectangle 2"/>
          <p:cNvSpPr/>
          <p:nvPr/>
        </p:nvSpPr>
        <p:spPr>
          <a:xfrm>
            <a:off x="5272216" y="343238"/>
            <a:ext cx="3146853" cy="461665"/>
          </a:xfrm>
          <a:prstGeom prst="rect">
            <a:avLst/>
          </a:prstGeom>
        </p:spPr>
        <p:txBody>
          <a:bodyPr wrap="square">
            <a:spAutoFit/>
          </a:bodyPr>
          <a:lstStyle/>
          <a:p>
            <a:r>
              <a:rPr lang="en-US" sz="2400" dirty="0">
                <a:solidFill>
                  <a:srgbClr val="FF0000"/>
                </a:solidFill>
                <a:latin typeface="Algerian" panose="04020705040A02060702" pitchFamily="82" charset="0"/>
              </a:rPr>
              <a:t>Objectives</a:t>
            </a:r>
          </a:p>
        </p:txBody>
      </p:sp>
    </p:spTree>
    <p:extLst>
      <p:ext uri="{BB962C8B-B14F-4D97-AF65-F5344CB8AC3E}">
        <p14:creationId xmlns:p14="http://schemas.microsoft.com/office/powerpoint/2010/main" val="1553139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30479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66435" y="694988"/>
            <a:ext cx="6716889" cy="4559507"/>
          </a:xfrm>
        </p:spPr>
        <p:txBody>
          <a:bodyPr>
            <a:noAutofit/>
          </a:bodyPr>
          <a:lstStyle/>
          <a:p>
            <a:pPr algn="l"/>
            <a:r>
              <a:rPr lang="en-US" sz="2400" u="sng" dirty="0">
                <a:solidFill>
                  <a:srgbClr val="C00000"/>
                </a:solidFill>
                <a:effectLst>
                  <a:outerShdw blurRad="38100" dist="38100" dir="2700000" algn="tl">
                    <a:srgbClr val="000000">
                      <a:alpha val="43137"/>
                    </a:srgbClr>
                  </a:outerShdw>
                </a:effectLst>
                <a:latin typeface="Algerian" panose="04020705040A02060702" pitchFamily="82" charset="0"/>
              </a:rPr>
              <a:t>Introduction</a:t>
            </a:r>
            <a:br>
              <a:rPr lang="en-US" sz="2000" dirty="0">
                <a:effectLst>
                  <a:outerShdw blurRad="38100" dist="38100" dir="2700000" algn="tl">
                    <a:srgbClr val="000000">
                      <a:alpha val="43137"/>
                    </a:srgbClr>
                  </a:outerShdw>
                </a:effectLst>
                <a:latin typeface="+mn-lt"/>
              </a:rPr>
            </a:br>
            <a:br>
              <a:rPr lang="en-US" sz="2000" dirty="0">
                <a:effectLst>
                  <a:outerShdw blurRad="38100" dist="38100" dir="2700000" algn="tl">
                    <a:srgbClr val="000000">
                      <a:alpha val="43137"/>
                    </a:srgbClr>
                  </a:outerShdw>
                </a:effectLst>
                <a:latin typeface="+mn-lt"/>
              </a:rPr>
            </a:br>
            <a:r>
              <a:rPr lang="en-US" sz="2000" dirty="0">
                <a:effectLst>
                  <a:outerShdw blurRad="38100" dist="38100" dir="2700000" algn="tl">
                    <a:srgbClr val="000000">
                      <a:alpha val="43137"/>
                    </a:srgbClr>
                  </a:outerShdw>
                </a:effectLst>
                <a:latin typeface="+mn-lt"/>
              </a:rPr>
              <a:t>Today we're going to talk about attendance tracking, a topic that affects us all in one way or another. Whether you're a student, a teacher, or an employer, keeping track of attendance is crucial for ensuring accountability and productivity.</a:t>
            </a:r>
            <a:br>
              <a:rPr lang="en-US" sz="2000" dirty="0">
                <a:effectLst>
                  <a:outerShdw blurRad="38100" dist="38100" dir="2700000" algn="tl">
                    <a:srgbClr val="000000">
                      <a:alpha val="43137"/>
                    </a:srgbClr>
                  </a:outerShdw>
                </a:effectLst>
                <a:latin typeface="+mn-lt"/>
              </a:rPr>
            </a:br>
            <a:br>
              <a:rPr lang="en-US" sz="2000" dirty="0">
                <a:effectLst>
                  <a:outerShdw blurRad="38100" dist="38100" dir="2700000" algn="tl">
                    <a:srgbClr val="000000">
                      <a:alpha val="43137"/>
                    </a:srgbClr>
                  </a:outerShdw>
                </a:effectLst>
                <a:latin typeface="+mn-lt"/>
              </a:rPr>
            </a:br>
            <a:r>
              <a:rPr lang="en-US" sz="2000" dirty="0">
                <a:effectLst>
                  <a:outerShdw blurRad="38100" dist="38100" dir="2700000" algn="tl">
                    <a:srgbClr val="000000">
                      <a:alpha val="43137"/>
                    </a:srgbClr>
                  </a:outerShdw>
                </a:effectLst>
                <a:latin typeface="+mn-lt"/>
              </a:rPr>
              <a:t>Attendance tracking has been around for centuries, but with advancements in technology, we now have more efficient and effective ways of doing it. In this presentation, we'll explore the latest methods and technologies used for</a:t>
            </a:r>
            <a:br>
              <a:rPr lang="en-US" sz="2000" dirty="0">
                <a:effectLst>
                  <a:outerShdw blurRad="38100" dist="38100" dir="2700000" algn="tl">
                    <a:srgbClr val="000000">
                      <a:alpha val="43137"/>
                    </a:srgbClr>
                  </a:outerShdw>
                </a:effectLst>
                <a:latin typeface="+mn-lt"/>
              </a:rPr>
            </a:br>
            <a:r>
              <a:rPr lang="en-US" sz="2000" dirty="0">
                <a:effectLst>
                  <a:outerShdw blurRad="38100" dist="38100" dir="2700000" algn="tl">
                    <a:srgbClr val="000000">
                      <a:alpha val="43137"/>
                    </a:srgbClr>
                  </a:outerShdw>
                </a:effectLst>
                <a:latin typeface="+mn-lt"/>
              </a:rPr>
              <a:t> attendance tracking, including the use of </a:t>
            </a:r>
            <a:r>
              <a:rPr lang="en-US" sz="2000" u="sng" dirty="0">
                <a:effectLst>
                  <a:outerShdw blurRad="38100" dist="38100" dir="2700000" algn="tl">
                    <a:srgbClr val="000000">
                      <a:alpha val="43137"/>
                    </a:srgbClr>
                  </a:outerShdw>
                </a:effectLst>
                <a:latin typeface="+mn-lt"/>
              </a:rPr>
              <a:t>smartphones with GPS and One time Barcode Generation.</a:t>
            </a:r>
          </a:p>
        </p:txBody>
      </p:sp>
      <p:pic>
        <p:nvPicPr>
          <p:cNvPr id="10" name="Picture 9">
            <a:extLst>
              <a:ext uri="{FF2B5EF4-FFF2-40B4-BE49-F238E27FC236}">
                <a16:creationId xmlns:a16="http://schemas.microsoft.com/office/drawing/2014/main" id="{57F18A9A-1A69-477A-8AC4-C6784F875E60}"/>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25203" y="1439621"/>
            <a:ext cx="4210755" cy="3369168"/>
          </a:xfrm>
          <a:prstGeom prst="rect">
            <a:avLst/>
          </a:prstGeom>
        </p:spPr>
      </p:pic>
    </p:spTree>
    <p:extLst>
      <p:ext uri="{BB962C8B-B14F-4D97-AF65-F5344CB8AC3E}">
        <p14:creationId xmlns:p14="http://schemas.microsoft.com/office/powerpoint/2010/main" val="47545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9C957-75A9-410E-A38E-D665E2441522}"/>
              </a:ext>
            </a:extLst>
          </p:cNvPr>
          <p:cNvSpPr>
            <a:spLocks noGrp="1"/>
          </p:cNvSpPr>
          <p:nvPr>
            <p:ph type="title"/>
          </p:nvPr>
        </p:nvSpPr>
        <p:spPr>
          <a:xfrm>
            <a:off x="883764" y="0"/>
            <a:ext cx="10131425" cy="1456267"/>
          </a:xfrm>
        </p:spPr>
        <p:txBody>
          <a:bodyPr>
            <a:normAutofit/>
          </a:bodyPr>
          <a:lstStyle/>
          <a:p>
            <a:r>
              <a:rPr lang="en-US" sz="2400" u="sng" dirty="0">
                <a:solidFill>
                  <a:srgbClr val="C00000"/>
                </a:solidFill>
                <a:effectLst>
                  <a:outerShdw blurRad="38100" dist="38100" dir="2700000" algn="tl">
                    <a:srgbClr val="000000">
                      <a:alpha val="43137"/>
                    </a:srgbClr>
                  </a:outerShdw>
                </a:effectLst>
                <a:latin typeface="Algerian" panose="04020705040A02060702" pitchFamily="82" charset="0"/>
              </a:rPr>
              <a:t>LITERATURE SURVAY</a:t>
            </a:r>
          </a:p>
        </p:txBody>
      </p:sp>
      <p:sp>
        <p:nvSpPr>
          <p:cNvPr id="7" name="Title 1">
            <a:extLst>
              <a:ext uri="{FF2B5EF4-FFF2-40B4-BE49-F238E27FC236}">
                <a16:creationId xmlns:a16="http://schemas.microsoft.com/office/drawing/2014/main" id="{201C4E57-20D1-4EAF-889A-7B07D7B8F4EB}"/>
              </a:ext>
            </a:extLst>
          </p:cNvPr>
          <p:cNvSpPr>
            <a:spLocks noGrp="1"/>
          </p:cNvSpPr>
          <p:nvPr>
            <p:ph idx="1"/>
          </p:nvPr>
        </p:nvSpPr>
        <p:spPr>
          <a:xfrm>
            <a:off x="1448660" y="1483228"/>
            <a:ext cx="10131425" cy="4326995"/>
          </a:xfrm>
        </p:spPr>
        <p:txBody>
          <a:bodyPr>
            <a:normAutofit/>
          </a:bodyPr>
          <a:lstStyle/>
          <a:p>
            <a:pPr algn="just"/>
            <a:r>
              <a:rPr lang="en-US" sz="2000" dirty="0"/>
              <a:t>In order to develop an effective attendance tracking system, it is important to first understand the existing literature on the subject. A thorough review of the literature reveals that </a:t>
            </a:r>
            <a:r>
              <a:rPr lang="en-US" sz="2000" u="sng" dirty="0"/>
              <a:t>traditional methods </a:t>
            </a:r>
            <a:r>
              <a:rPr lang="en-US" sz="2000" dirty="0"/>
              <a:t>of attendance tracking are often </a:t>
            </a:r>
            <a:r>
              <a:rPr lang="en-US" sz="2000" u="sng" dirty="0"/>
              <a:t>time-consuming</a:t>
            </a:r>
            <a:r>
              <a:rPr lang="en-US" sz="2000" dirty="0"/>
              <a:t> and </a:t>
            </a:r>
            <a:r>
              <a:rPr lang="en-US" sz="2000" u="sng" dirty="0"/>
              <a:t>inaccurate</a:t>
            </a:r>
            <a:r>
              <a:rPr lang="en-US" sz="2000" dirty="0"/>
              <a:t>. Additionally, manual tracking methods can be </a:t>
            </a:r>
            <a:r>
              <a:rPr lang="en-US" sz="2000" u="sng" dirty="0"/>
              <a:t>prone to errors</a:t>
            </a:r>
            <a:r>
              <a:rPr lang="en-US" sz="2000" dirty="0"/>
              <a:t> and can lead to </a:t>
            </a:r>
            <a:r>
              <a:rPr lang="en-US" sz="2000" u="sng" dirty="0"/>
              <a:t>discrepancies in </a:t>
            </a:r>
            <a:r>
              <a:rPr lang="en-US" sz="2000" dirty="0"/>
              <a:t>attendance records.</a:t>
            </a:r>
          </a:p>
          <a:p>
            <a:pPr algn="just"/>
            <a:r>
              <a:rPr lang="en-US" sz="2000" dirty="0"/>
              <a:t>However, recent advancements in technology have made it possible to develop more efficient and accurate attendance tracking systems. For example, using smartphones with </a:t>
            </a:r>
            <a:r>
              <a:rPr lang="en-US" sz="2000" u="sng" dirty="0"/>
              <a:t>GPS and OTBG technology </a:t>
            </a:r>
            <a:r>
              <a:rPr lang="en-US" sz="2000" dirty="0"/>
              <a:t>can provide a convenient and reliable way to track attendance. By leveraging these technologies, attendance can be tracked </a:t>
            </a:r>
            <a:r>
              <a:rPr lang="en-US" sz="2000" u="sng" dirty="0"/>
              <a:t>in real-time</a:t>
            </a:r>
            <a:r>
              <a:rPr lang="en-US" sz="2000" dirty="0"/>
              <a:t>, providing </a:t>
            </a:r>
            <a:r>
              <a:rPr lang="en-US" sz="2000" u="sng" dirty="0"/>
              <a:t>instant feedback to both students and teachers</a:t>
            </a:r>
          </a:p>
          <a:p>
            <a:pPr algn="just"/>
            <a:endParaRPr lang="en-US" sz="3200" dirty="0"/>
          </a:p>
        </p:txBody>
      </p:sp>
    </p:spTree>
    <p:extLst>
      <p:ext uri="{BB962C8B-B14F-4D97-AF65-F5344CB8AC3E}">
        <p14:creationId xmlns:p14="http://schemas.microsoft.com/office/powerpoint/2010/main" val="1144272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5F29-C12F-4579-B817-7091AA49AE15}"/>
              </a:ext>
            </a:extLst>
          </p:cNvPr>
          <p:cNvSpPr>
            <a:spLocks noGrp="1"/>
          </p:cNvSpPr>
          <p:nvPr>
            <p:ph type="title"/>
          </p:nvPr>
        </p:nvSpPr>
        <p:spPr>
          <a:xfrm>
            <a:off x="1155988" y="1051217"/>
            <a:ext cx="5991262" cy="1468048"/>
          </a:xfrm>
        </p:spPr>
        <p:txBody>
          <a:bodyPr>
            <a:normAutofit/>
          </a:bodyPr>
          <a:lstStyle/>
          <a:p>
            <a:r>
              <a:rPr lang="en-US" sz="2000" u="sng" dirty="0">
                <a:effectLst>
                  <a:outerShdw blurRad="38100" dist="38100" dir="2700000" algn="tl">
                    <a:srgbClr val="000000">
                      <a:alpha val="43137"/>
                    </a:srgbClr>
                  </a:outerShdw>
                </a:effectLst>
                <a:latin typeface="Algerian" panose="04020705040A02060702" pitchFamily="82" charset="0"/>
              </a:rPr>
              <a:t>The Solution: </a:t>
            </a:r>
            <a:br>
              <a:rPr lang="en-US" sz="2400" u="sng" dirty="0">
                <a:solidFill>
                  <a:srgbClr val="C00000"/>
                </a:solidFill>
                <a:effectLst>
                  <a:outerShdw blurRad="38100" dist="38100" dir="2700000" algn="tl">
                    <a:srgbClr val="000000">
                      <a:alpha val="43137"/>
                    </a:srgbClr>
                  </a:outerShdw>
                </a:effectLst>
                <a:latin typeface="Algerian" panose="04020705040A02060702" pitchFamily="82" charset="0"/>
              </a:rPr>
            </a:br>
            <a:r>
              <a:rPr lang="en-US" sz="2400" u="sng" dirty="0">
                <a:solidFill>
                  <a:srgbClr val="C00000"/>
                </a:solidFill>
                <a:effectLst>
                  <a:outerShdw blurRad="38100" dist="38100" dir="2700000" algn="tl">
                    <a:srgbClr val="000000">
                      <a:alpha val="43137"/>
                    </a:srgbClr>
                  </a:outerShdw>
                </a:effectLst>
                <a:latin typeface="Algerian" panose="04020705040A02060702" pitchFamily="82" charset="0"/>
              </a:rPr>
              <a:t>Smartphone Attendance Tracking</a:t>
            </a:r>
            <a:br>
              <a:rPr lang="en-US" sz="2400" b="1" dirty="0"/>
            </a:br>
            <a:endParaRPr lang="en-US" sz="2400" dirty="0"/>
          </a:p>
        </p:txBody>
      </p:sp>
      <p:sp>
        <p:nvSpPr>
          <p:cNvPr id="3" name="Content Placeholder 2">
            <a:extLst>
              <a:ext uri="{FF2B5EF4-FFF2-40B4-BE49-F238E27FC236}">
                <a16:creationId xmlns:a16="http://schemas.microsoft.com/office/drawing/2014/main" id="{8106ADDE-39D3-49E1-9AA5-9E96120BB956}"/>
              </a:ext>
            </a:extLst>
          </p:cNvPr>
          <p:cNvSpPr>
            <a:spLocks noGrp="1"/>
          </p:cNvSpPr>
          <p:nvPr>
            <p:ph idx="1"/>
          </p:nvPr>
        </p:nvSpPr>
        <p:spPr>
          <a:xfrm>
            <a:off x="1660849" y="2519265"/>
            <a:ext cx="10131425" cy="4116403"/>
          </a:xfrm>
        </p:spPr>
        <p:txBody>
          <a:bodyPr/>
          <a:lstStyle/>
          <a:p>
            <a:pPr algn="just"/>
            <a:r>
              <a:rPr lang="en-US" sz="2000" dirty="0"/>
              <a:t>Smartphone attendance tracking is the future of attendance management. By utilizing the </a:t>
            </a:r>
            <a:r>
              <a:rPr lang="en-US" sz="2000" u="sng" dirty="0"/>
              <a:t>GPS and One time barcode generation </a:t>
            </a:r>
            <a:r>
              <a:rPr lang="en-US" sz="2000" dirty="0"/>
              <a:t>capabilities of smartphones, we can create a seamless and efficient attendance tracking system that eliminates the need for manual processes.</a:t>
            </a:r>
          </a:p>
          <a:p>
            <a:pPr algn="just"/>
            <a:r>
              <a:rPr lang="en-US" sz="2000" dirty="0"/>
              <a:t>With this system, students simply have to tap their phone on an barcode reader when they enter the classroom, and their attendance is automatically recorded. The GPS feature ensures that the student is actually present in the classroom, rather than just </a:t>
            </a:r>
            <a:r>
              <a:rPr lang="en-US" sz="2000" u="sng" dirty="0"/>
              <a:t>tapping their phone outside the door.</a:t>
            </a:r>
            <a:r>
              <a:rPr lang="en-US" sz="2000" dirty="0"/>
              <a:t> This not only saves time but also reduces errors and inaccuracies in attendance records.</a:t>
            </a:r>
          </a:p>
          <a:p>
            <a:endParaRPr lang="en-US" dirty="0"/>
          </a:p>
        </p:txBody>
      </p:sp>
      <p:pic>
        <p:nvPicPr>
          <p:cNvPr id="5" name="Picture 4">
            <a:extLst>
              <a:ext uri="{FF2B5EF4-FFF2-40B4-BE49-F238E27FC236}">
                <a16:creationId xmlns:a16="http://schemas.microsoft.com/office/drawing/2014/main" id="{FD980252-69FC-4A84-B75F-A2A8F0475C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221466" y="585360"/>
            <a:ext cx="4389576" cy="2202072"/>
          </a:xfrm>
          <a:prstGeom prst="rect">
            <a:avLst/>
          </a:prstGeom>
        </p:spPr>
      </p:pic>
    </p:spTree>
    <p:extLst>
      <p:ext uri="{BB962C8B-B14F-4D97-AF65-F5344CB8AC3E}">
        <p14:creationId xmlns:p14="http://schemas.microsoft.com/office/powerpoint/2010/main" val="1429515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4170852" y="4382903"/>
            <a:ext cx="3850294" cy="1270772"/>
          </a:xfrm>
        </p:spPr>
        <p:txBody>
          <a:bodyPr>
            <a:normAutofit/>
          </a:bodyPr>
          <a:lstStyle/>
          <a:p>
            <a:br>
              <a:rPr lang="en-US" sz="2800" dirty="0"/>
            </a:br>
            <a:r>
              <a:rPr lang="en-US" sz="2400" dirty="0"/>
              <a:t>Global</a:t>
            </a:r>
            <a:br>
              <a:rPr lang="en-US" sz="2400" dirty="0"/>
            </a:br>
            <a:r>
              <a:rPr lang="en-US" sz="2400" dirty="0"/>
              <a:t>technology :-</a:t>
            </a:r>
            <a:endParaRPr lang="ru-RU" sz="2400" dirty="0"/>
          </a:p>
        </p:txBody>
      </p:sp>
      <p:graphicFrame>
        <p:nvGraphicFramePr>
          <p:cNvPr id="5" name="Content Placeholder 4" descr="SmartArt graphic">
            <a:extLst>
              <a:ext uri="{FF2B5EF4-FFF2-40B4-BE49-F238E27FC236}">
                <a16:creationId xmlns:a16="http://schemas.microsoft.com/office/drawing/2014/main" id="{C983627E-F26C-354F-BF0A-ECCD7E968A2B}"/>
              </a:ext>
            </a:extLst>
          </p:cNvPr>
          <p:cNvGraphicFramePr>
            <a:graphicFrameLocks noGrp="1"/>
          </p:cNvGraphicFramePr>
          <p:nvPr>
            <p:ph idx="1"/>
          </p:nvPr>
        </p:nvGraphicFramePr>
        <p:xfrm>
          <a:off x="4257029" y="5520667"/>
          <a:ext cx="4112530" cy="1403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8"/>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9"/>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3" name="Rectangle 2">
            <a:extLst>
              <a:ext uri="{FF2B5EF4-FFF2-40B4-BE49-F238E27FC236}">
                <a16:creationId xmlns:a16="http://schemas.microsoft.com/office/drawing/2014/main" id="{179F8ADD-BCED-4688-8CAB-BCC909E7A964}"/>
              </a:ext>
            </a:extLst>
          </p:cNvPr>
          <p:cNvSpPr/>
          <p:nvPr/>
        </p:nvSpPr>
        <p:spPr>
          <a:xfrm>
            <a:off x="966214" y="18980"/>
            <a:ext cx="7319439" cy="4493538"/>
          </a:xfrm>
          <a:prstGeom prst="rect">
            <a:avLst/>
          </a:prstGeom>
        </p:spPr>
        <p:txBody>
          <a:bodyPr wrap="square">
            <a:spAutoFit/>
          </a:bodyPr>
          <a:lstStyle/>
          <a:p>
            <a:pPr algn="just"/>
            <a:r>
              <a:rPr lang="en-US" sz="2800" b="1" dirty="0">
                <a:solidFill>
                  <a:schemeClr val="accent6">
                    <a:lumMod val="75000"/>
                  </a:schemeClr>
                </a:solidFill>
                <a:latin typeface="Algerian" panose="04020705040A02060702" pitchFamily="82" charset="0"/>
              </a:rPr>
              <a:t>                  </a:t>
            </a:r>
            <a:r>
              <a:rPr lang="en-US" sz="2800" b="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 </a:t>
            </a:r>
            <a:r>
              <a:rPr lang="en-US" sz="2400" b="1" u="sng" dirty="0">
                <a:solidFill>
                  <a:srgbClr val="FF0000"/>
                </a:solidFill>
                <a:latin typeface="Algerian" panose="04020705040A02060702" pitchFamily="82" charset="0"/>
              </a:rPr>
              <a:t>ARCHITECTURE</a:t>
            </a:r>
          </a:p>
          <a:p>
            <a:endParaRPr lang="en-US" b="1" dirty="0">
              <a:latin typeface="clcicgqyw0002obe2xroteu2c"/>
            </a:endParaRPr>
          </a:p>
          <a:p>
            <a:r>
              <a:rPr lang="en-US" sz="2000" dirty="0"/>
              <a:t>The attendance tracking system using smartphones with GPS and       one time barcode generation is built on </a:t>
            </a:r>
            <a:r>
              <a:rPr lang="en-US" sz="2000" u="sng" dirty="0"/>
              <a:t>a client-server architecture</a:t>
            </a:r>
            <a:r>
              <a:rPr lang="en-US" sz="2000" dirty="0"/>
              <a:t>. The client-side  application runs on the smartphone and communicates with the server-side application through REST APIs. The </a:t>
            </a:r>
            <a:r>
              <a:rPr lang="en-US" sz="2000" u="sng" dirty="0"/>
              <a:t>server-side application </a:t>
            </a:r>
            <a:r>
              <a:rPr lang="en-US" sz="2000" dirty="0"/>
              <a:t>is responsible for processing the </a:t>
            </a:r>
            <a:r>
              <a:rPr lang="en-US" sz="2000" u="sng" dirty="0"/>
              <a:t>attendance data and generating reports</a:t>
            </a:r>
            <a:r>
              <a:rPr lang="en-US" sz="2000" dirty="0"/>
              <a:t>.</a:t>
            </a:r>
          </a:p>
          <a:p>
            <a:r>
              <a:rPr lang="en-US" sz="2000" dirty="0"/>
              <a:t>The server-side application is hosted on a cloud-based platform that provides scalability and availability. The use of cloud-based services allows the attendance tracking system to handle a large number of users without compromising performance. The system also uses advanced security measures such as </a:t>
            </a:r>
            <a:r>
              <a:rPr lang="en-US" sz="2000" u="sng" dirty="0"/>
              <a:t>encryption and authentication </a:t>
            </a:r>
            <a:r>
              <a:rPr lang="en-US" sz="2000" dirty="0"/>
              <a:t>to ensure the privacy and integrity of the attendance data.</a:t>
            </a:r>
            <a:endParaRPr lang="en-US" sz="2000" i="0" dirty="0">
              <a:effectLst/>
            </a:endParaRPr>
          </a:p>
        </p:txBody>
      </p:sp>
    </p:spTree>
    <p:extLst>
      <p:ext uri="{BB962C8B-B14F-4D97-AF65-F5344CB8AC3E}">
        <p14:creationId xmlns:p14="http://schemas.microsoft.com/office/powerpoint/2010/main" val="291382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428-9A1B-4825-AF8F-0F120AC4269A}"/>
              </a:ext>
            </a:extLst>
          </p:cNvPr>
          <p:cNvSpPr>
            <a:spLocks noGrp="1"/>
          </p:cNvSpPr>
          <p:nvPr>
            <p:ph type="title"/>
          </p:nvPr>
        </p:nvSpPr>
        <p:spPr>
          <a:xfrm>
            <a:off x="186179" y="-78557"/>
            <a:ext cx="10131425" cy="1456267"/>
          </a:xfrm>
        </p:spPr>
        <p:txBody>
          <a:bodyPr>
            <a:normAutofit/>
          </a:bodyPr>
          <a:lstStyle/>
          <a:p>
            <a:r>
              <a:rPr lang="en-US" sz="2400" b="1" u="sng" dirty="0">
                <a:solidFill>
                  <a:srgbClr val="FF0000"/>
                </a:solidFill>
                <a:latin typeface="Algerian" panose="04020705040A02060702" pitchFamily="82" charset="0"/>
              </a:rPr>
              <a:t>Development Process</a:t>
            </a:r>
            <a:br>
              <a:rPr lang="en-US" sz="2400" b="1" dirty="0">
                <a:solidFill>
                  <a:srgbClr val="FF0000"/>
                </a:solidFill>
              </a:rPr>
            </a:br>
            <a:endParaRPr lang="en-US" sz="2400" dirty="0">
              <a:solidFill>
                <a:srgbClr val="FF0000"/>
              </a:solidFill>
            </a:endParaRPr>
          </a:p>
        </p:txBody>
      </p:sp>
      <p:pic>
        <p:nvPicPr>
          <p:cNvPr id="4" name="Picture 3">
            <a:extLst>
              <a:ext uri="{FF2B5EF4-FFF2-40B4-BE49-F238E27FC236}">
                <a16:creationId xmlns:a16="http://schemas.microsoft.com/office/drawing/2014/main" id="{4DE54780-12A3-4230-8E00-5E97F2C29B2C}"/>
              </a:ext>
            </a:extLst>
          </p:cNvPr>
          <p:cNvPicPr>
            <a:picLocks noChangeAspect="1"/>
          </p:cNvPicPr>
          <p:nvPr/>
        </p:nvPicPr>
        <p:blipFill>
          <a:blip r:embed="rId2"/>
          <a:stretch>
            <a:fillRect/>
          </a:stretch>
        </p:blipFill>
        <p:spPr>
          <a:xfrm>
            <a:off x="1874396" y="1210352"/>
            <a:ext cx="8343889" cy="3914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580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8A78DF-2F82-4D81-B483-6029FA045641}"/>
              </a:ext>
            </a:extLst>
          </p:cNvPr>
          <p:cNvPicPr>
            <a:picLocks noChangeAspect="1"/>
          </p:cNvPicPr>
          <p:nvPr/>
        </p:nvPicPr>
        <p:blipFill rotWithShape="1">
          <a:blip r:embed="rId2"/>
          <a:srcRect l="30814" t="29059" r="31822" b="45805"/>
          <a:stretch/>
        </p:blipFill>
        <p:spPr>
          <a:xfrm>
            <a:off x="2143125" y="1847850"/>
            <a:ext cx="8486776" cy="3152775"/>
          </a:xfrm>
          <a:prstGeom prst="rect">
            <a:avLst/>
          </a:prstGeom>
          <a:ln w="889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11593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1"/>
            <a:ext cx="4571999" cy="6857999"/>
          </a:xfrm>
          <a:prstGeom prst="rect">
            <a:avLst/>
          </a:prstGeom>
        </p:spPr>
      </p:pic>
      <p:pic>
        <p:nvPicPr>
          <p:cNvPr id="5" name="Image 2" descr="preencoded.png"/>
          <p:cNvPicPr>
            <a:picLocks noChangeAspect="1"/>
          </p:cNvPicPr>
          <p:nvPr/>
        </p:nvPicPr>
        <p:blipFill>
          <a:blip r:embed="rId5"/>
          <a:stretch>
            <a:fillRect/>
          </a:stretch>
        </p:blipFill>
        <p:spPr>
          <a:xfrm>
            <a:off x="232867" y="1882279"/>
            <a:ext cx="4106268" cy="3093443"/>
          </a:xfrm>
          <a:prstGeom prst="rect">
            <a:avLst/>
          </a:prstGeom>
        </p:spPr>
      </p:pic>
      <p:sp>
        <p:nvSpPr>
          <p:cNvPr id="6" name="Text 1"/>
          <p:cNvSpPr/>
          <p:nvPr/>
        </p:nvSpPr>
        <p:spPr>
          <a:xfrm>
            <a:off x="5223868" y="661195"/>
            <a:ext cx="6316266" cy="1164034"/>
          </a:xfrm>
          <a:prstGeom prst="rect">
            <a:avLst/>
          </a:prstGeom>
          <a:noFill/>
          <a:ln/>
        </p:spPr>
        <p:txBody>
          <a:bodyPr wrap="square" rtlCol="0" anchor="t"/>
          <a:lstStyle/>
          <a:p>
            <a:pPr>
              <a:lnSpc>
                <a:spcPts val="4583"/>
              </a:lnSpc>
            </a:pPr>
            <a:r>
              <a:rPr lang="en-US" sz="3667" b="1" dirty="0">
                <a:solidFill>
                  <a:srgbClr val="403C4E"/>
                </a:solidFill>
                <a:latin typeface="Merriweather" pitchFamily="34" charset="0"/>
                <a:ea typeface="Merriweather" pitchFamily="34" charset="-122"/>
                <a:cs typeface="Merriweather" pitchFamily="34" charset="-120"/>
              </a:rPr>
              <a:t>What are One-Time Barcodes?</a:t>
            </a:r>
            <a:endParaRPr lang="en-US" sz="3667" dirty="0"/>
          </a:p>
        </p:txBody>
      </p:sp>
      <p:sp>
        <p:nvSpPr>
          <p:cNvPr id="7" name="Shape 2"/>
          <p:cNvSpPr/>
          <p:nvPr/>
        </p:nvSpPr>
        <p:spPr>
          <a:xfrm>
            <a:off x="5223868" y="2313980"/>
            <a:ext cx="419001" cy="419001"/>
          </a:xfrm>
          <a:prstGeom prst="roundRect">
            <a:avLst>
              <a:gd name="adj" fmla="val 20004"/>
            </a:avLst>
          </a:prstGeom>
          <a:solidFill>
            <a:srgbClr val="FFD8CC"/>
          </a:solidFill>
          <a:ln w="7620">
            <a:solidFill>
              <a:srgbClr val="E5BEB2"/>
            </a:solidFill>
            <a:prstDash val="solid"/>
          </a:ln>
        </p:spPr>
      </p:sp>
      <p:sp>
        <p:nvSpPr>
          <p:cNvPr id="8" name="Text 3"/>
          <p:cNvSpPr/>
          <p:nvPr/>
        </p:nvSpPr>
        <p:spPr>
          <a:xfrm>
            <a:off x="5369322" y="2383731"/>
            <a:ext cx="127993" cy="279400"/>
          </a:xfrm>
          <a:prstGeom prst="rect">
            <a:avLst/>
          </a:prstGeom>
          <a:noFill/>
          <a:ln/>
        </p:spPr>
        <p:txBody>
          <a:bodyPr wrap="none" rtlCol="0" anchor="t"/>
          <a:lstStyle/>
          <a:p>
            <a:pPr algn="ctr">
              <a:lnSpc>
                <a:spcPts val="2200"/>
              </a:lnSpc>
            </a:pPr>
            <a:r>
              <a:rPr lang="en-US" sz="2200" b="1" dirty="0">
                <a:solidFill>
                  <a:srgbClr val="403C4E"/>
                </a:solidFill>
                <a:latin typeface="Merriweather" pitchFamily="34" charset="0"/>
                <a:ea typeface="Merriweather" pitchFamily="34" charset="-122"/>
                <a:cs typeface="Merriweather" pitchFamily="34" charset="-120"/>
              </a:rPr>
              <a:t>1</a:t>
            </a:r>
            <a:endParaRPr lang="en-US" sz="2200" dirty="0"/>
          </a:p>
        </p:txBody>
      </p:sp>
      <p:sp>
        <p:nvSpPr>
          <p:cNvPr id="9" name="Text 4"/>
          <p:cNvSpPr/>
          <p:nvPr/>
        </p:nvSpPr>
        <p:spPr>
          <a:xfrm>
            <a:off x="5829102" y="2313980"/>
            <a:ext cx="2328268" cy="291008"/>
          </a:xfrm>
          <a:prstGeom prst="rect">
            <a:avLst/>
          </a:prstGeom>
          <a:noFill/>
          <a:ln/>
        </p:spPr>
        <p:txBody>
          <a:bodyPr wrap="none" rtlCol="0" anchor="t"/>
          <a:lstStyle/>
          <a:p>
            <a:pPr>
              <a:lnSpc>
                <a:spcPts val="2292"/>
              </a:lnSpc>
            </a:pPr>
            <a:r>
              <a:rPr lang="en-US" sz="1833" b="1" dirty="0">
                <a:solidFill>
                  <a:srgbClr val="403C4E"/>
                </a:solidFill>
                <a:latin typeface="Merriweather" pitchFamily="34" charset="0"/>
                <a:ea typeface="Merriweather" pitchFamily="34" charset="-122"/>
                <a:cs typeface="Merriweather" pitchFamily="34" charset="-120"/>
              </a:rPr>
              <a:t>Unique Identifiers</a:t>
            </a:r>
            <a:endParaRPr lang="en-US" sz="1833" dirty="0"/>
          </a:p>
        </p:txBody>
      </p:sp>
      <p:sp>
        <p:nvSpPr>
          <p:cNvPr id="10" name="Text 5"/>
          <p:cNvSpPr/>
          <p:nvPr/>
        </p:nvSpPr>
        <p:spPr>
          <a:xfrm>
            <a:off x="5829102" y="2716709"/>
            <a:ext cx="2459832" cy="1191816"/>
          </a:xfrm>
          <a:prstGeom prst="rect">
            <a:avLst/>
          </a:prstGeom>
          <a:noFill/>
          <a:ln/>
        </p:spPr>
        <p:txBody>
          <a:bodyPr wrap="square" rtlCol="0" anchor="t"/>
          <a:lstStyle/>
          <a:p>
            <a:pPr>
              <a:lnSpc>
                <a:spcPts val="2347"/>
              </a:lnSpc>
            </a:pPr>
            <a:r>
              <a:rPr lang="en-US" sz="1467" dirty="0">
                <a:solidFill>
                  <a:srgbClr val="403C4E"/>
                </a:solidFill>
                <a:latin typeface="Open Sans" pitchFamily="34" charset="0"/>
                <a:ea typeface="Open Sans" pitchFamily="34" charset="-122"/>
                <a:cs typeface="Open Sans" pitchFamily="34" charset="-120"/>
              </a:rPr>
              <a:t>One-time barcodes are generated randomly, ensuring each barcode is distinct and used only once.</a:t>
            </a:r>
            <a:endParaRPr lang="en-US" sz="1467" dirty="0"/>
          </a:p>
        </p:txBody>
      </p:sp>
      <p:sp>
        <p:nvSpPr>
          <p:cNvPr id="11" name="Shape 6"/>
          <p:cNvSpPr/>
          <p:nvPr/>
        </p:nvSpPr>
        <p:spPr>
          <a:xfrm>
            <a:off x="8475167" y="2313980"/>
            <a:ext cx="419001" cy="419001"/>
          </a:xfrm>
          <a:prstGeom prst="roundRect">
            <a:avLst>
              <a:gd name="adj" fmla="val 20004"/>
            </a:avLst>
          </a:prstGeom>
          <a:solidFill>
            <a:srgbClr val="FFD8CC"/>
          </a:solidFill>
          <a:ln w="7620">
            <a:solidFill>
              <a:srgbClr val="E5BEB2"/>
            </a:solidFill>
            <a:prstDash val="solid"/>
          </a:ln>
        </p:spPr>
      </p:sp>
      <p:sp>
        <p:nvSpPr>
          <p:cNvPr id="12" name="Text 7"/>
          <p:cNvSpPr/>
          <p:nvPr/>
        </p:nvSpPr>
        <p:spPr>
          <a:xfrm>
            <a:off x="8600083" y="2383731"/>
            <a:ext cx="169069" cy="279400"/>
          </a:xfrm>
          <a:prstGeom prst="rect">
            <a:avLst/>
          </a:prstGeom>
          <a:noFill/>
          <a:ln/>
        </p:spPr>
        <p:txBody>
          <a:bodyPr wrap="none" rtlCol="0" anchor="t"/>
          <a:lstStyle/>
          <a:p>
            <a:pPr algn="ctr">
              <a:lnSpc>
                <a:spcPts val="2200"/>
              </a:lnSpc>
            </a:pPr>
            <a:r>
              <a:rPr lang="en-US" sz="2200" b="1" dirty="0">
                <a:solidFill>
                  <a:srgbClr val="403C4E"/>
                </a:solidFill>
                <a:latin typeface="Merriweather" pitchFamily="34" charset="0"/>
                <a:ea typeface="Merriweather" pitchFamily="34" charset="-122"/>
                <a:cs typeface="Merriweather" pitchFamily="34" charset="-120"/>
              </a:rPr>
              <a:t>2</a:t>
            </a:r>
            <a:endParaRPr lang="en-US" sz="2200" dirty="0"/>
          </a:p>
        </p:txBody>
      </p:sp>
      <p:sp>
        <p:nvSpPr>
          <p:cNvPr id="13" name="Text 8"/>
          <p:cNvSpPr/>
          <p:nvPr/>
        </p:nvSpPr>
        <p:spPr>
          <a:xfrm>
            <a:off x="9080401" y="2313980"/>
            <a:ext cx="2328268" cy="291008"/>
          </a:xfrm>
          <a:prstGeom prst="rect">
            <a:avLst/>
          </a:prstGeom>
          <a:noFill/>
          <a:ln/>
        </p:spPr>
        <p:txBody>
          <a:bodyPr wrap="none" rtlCol="0" anchor="t"/>
          <a:lstStyle/>
          <a:p>
            <a:pPr>
              <a:lnSpc>
                <a:spcPts val="2292"/>
              </a:lnSpc>
            </a:pPr>
            <a:r>
              <a:rPr lang="en-US" sz="1833" b="1" dirty="0">
                <a:solidFill>
                  <a:srgbClr val="403C4E"/>
                </a:solidFill>
                <a:latin typeface="Merriweather" pitchFamily="34" charset="0"/>
                <a:ea typeface="Merriweather" pitchFamily="34" charset="-122"/>
                <a:cs typeface="Merriweather" pitchFamily="34" charset="-120"/>
              </a:rPr>
              <a:t>Security Feature</a:t>
            </a:r>
            <a:endParaRPr lang="en-US" sz="1833" dirty="0"/>
          </a:p>
        </p:txBody>
      </p:sp>
      <p:sp>
        <p:nvSpPr>
          <p:cNvPr id="14" name="Text 9"/>
          <p:cNvSpPr/>
          <p:nvPr/>
        </p:nvSpPr>
        <p:spPr>
          <a:xfrm>
            <a:off x="9080401" y="2716709"/>
            <a:ext cx="2459832" cy="1191816"/>
          </a:xfrm>
          <a:prstGeom prst="rect">
            <a:avLst/>
          </a:prstGeom>
          <a:noFill/>
          <a:ln/>
        </p:spPr>
        <p:txBody>
          <a:bodyPr wrap="square" rtlCol="0" anchor="t"/>
          <a:lstStyle/>
          <a:p>
            <a:pPr>
              <a:lnSpc>
                <a:spcPts val="2347"/>
              </a:lnSpc>
            </a:pPr>
            <a:r>
              <a:rPr lang="en-US" sz="1467" dirty="0">
                <a:solidFill>
                  <a:srgbClr val="403C4E"/>
                </a:solidFill>
                <a:latin typeface="Open Sans" pitchFamily="34" charset="0"/>
                <a:ea typeface="Open Sans" pitchFamily="34" charset="-122"/>
                <a:cs typeface="Open Sans" pitchFamily="34" charset="-120"/>
              </a:rPr>
              <a:t>They prevent duplication and unauthorized access, safeguarding your valuable products or assets.</a:t>
            </a:r>
            <a:endParaRPr lang="en-US" sz="1467" dirty="0"/>
          </a:p>
        </p:txBody>
      </p:sp>
      <p:sp>
        <p:nvSpPr>
          <p:cNvPr id="15" name="Shape 10"/>
          <p:cNvSpPr/>
          <p:nvPr/>
        </p:nvSpPr>
        <p:spPr>
          <a:xfrm>
            <a:off x="5223868" y="4304209"/>
            <a:ext cx="419001" cy="419001"/>
          </a:xfrm>
          <a:prstGeom prst="roundRect">
            <a:avLst>
              <a:gd name="adj" fmla="val 20004"/>
            </a:avLst>
          </a:prstGeom>
          <a:solidFill>
            <a:srgbClr val="FFD8CC"/>
          </a:solidFill>
          <a:ln w="7620">
            <a:solidFill>
              <a:srgbClr val="E5BEB2"/>
            </a:solidFill>
            <a:prstDash val="solid"/>
          </a:ln>
        </p:spPr>
      </p:sp>
      <p:sp>
        <p:nvSpPr>
          <p:cNvPr id="16" name="Text 11"/>
          <p:cNvSpPr/>
          <p:nvPr/>
        </p:nvSpPr>
        <p:spPr>
          <a:xfrm>
            <a:off x="5354241" y="4373959"/>
            <a:ext cx="158155" cy="279400"/>
          </a:xfrm>
          <a:prstGeom prst="rect">
            <a:avLst/>
          </a:prstGeom>
          <a:noFill/>
          <a:ln/>
        </p:spPr>
        <p:txBody>
          <a:bodyPr wrap="none" rtlCol="0" anchor="t"/>
          <a:lstStyle/>
          <a:p>
            <a:pPr algn="ctr">
              <a:lnSpc>
                <a:spcPts val="2200"/>
              </a:lnSpc>
            </a:pPr>
            <a:r>
              <a:rPr lang="en-US" sz="2200" b="1" dirty="0">
                <a:solidFill>
                  <a:srgbClr val="403C4E"/>
                </a:solidFill>
                <a:latin typeface="Merriweather" pitchFamily="34" charset="0"/>
                <a:ea typeface="Merriweather" pitchFamily="34" charset="-122"/>
                <a:cs typeface="Merriweather" pitchFamily="34" charset="-120"/>
              </a:rPr>
              <a:t>3</a:t>
            </a:r>
            <a:endParaRPr lang="en-US" sz="2200" dirty="0"/>
          </a:p>
        </p:txBody>
      </p:sp>
      <p:sp>
        <p:nvSpPr>
          <p:cNvPr id="17" name="Text 12"/>
          <p:cNvSpPr/>
          <p:nvPr/>
        </p:nvSpPr>
        <p:spPr>
          <a:xfrm>
            <a:off x="5829102" y="4304209"/>
            <a:ext cx="2328268" cy="291008"/>
          </a:xfrm>
          <a:prstGeom prst="rect">
            <a:avLst/>
          </a:prstGeom>
          <a:noFill/>
          <a:ln/>
        </p:spPr>
        <p:txBody>
          <a:bodyPr wrap="none" rtlCol="0" anchor="t"/>
          <a:lstStyle/>
          <a:p>
            <a:pPr>
              <a:lnSpc>
                <a:spcPts val="2292"/>
              </a:lnSpc>
            </a:pPr>
            <a:r>
              <a:rPr lang="en-US" sz="1833" b="1" dirty="0">
                <a:solidFill>
                  <a:srgbClr val="403C4E"/>
                </a:solidFill>
                <a:latin typeface="Merriweather" pitchFamily="34" charset="0"/>
                <a:ea typeface="Merriweather" pitchFamily="34" charset="-122"/>
                <a:cs typeface="Merriweather" pitchFamily="34" charset="-120"/>
              </a:rPr>
              <a:t>Single-Use Purpose</a:t>
            </a:r>
            <a:endParaRPr lang="en-US" sz="1833" dirty="0"/>
          </a:p>
        </p:txBody>
      </p:sp>
      <p:sp>
        <p:nvSpPr>
          <p:cNvPr id="18" name="Text 13"/>
          <p:cNvSpPr/>
          <p:nvPr/>
        </p:nvSpPr>
        <p:spPr>
          <a:xfrm>
            <a:off x="5829102" y="4706938"/>
            <a:ext cx="2459832" cy="1489769"/>
          </a:xfrm>
          <a:prstGeom prst="rect">
            <a:avLst/>
          </a:prstGeom>
          <a:noFill/>
          <a:ln/>
        </p:spPr>
        <p:txBody>
          <a:bodyPr wrap="square" rtlCol="0" anchor="t"/>
          <a:lstStyle/>
          <a:p>
            <a:pPr>
              <a:lnSpc>
                <a:spcPts val="2347"/>
              </a:lnSpc>
            </a:pPr>
            <a:r>
              <a:rPr lang="en-US" sz="1467" dirty="0">
                <a:solidFill>
                  <a:srgbClr val="403C4E"/>
                </a:solidFill>
                <a:latin typeface="Open Sans" pitchFamily="34" charset="0"/>
                <a:ea typeface="Open Sans" pitchFamily="34" charset="-122"/>
                <a:cs typeface="Open Sans" pitchFamily="34" charset="-120"/>
              </a:rPr>
              <a:t>These barcodes are designed for a specific event or transaction, promoting accountability and traceability.</a:t>
            </a:r>
            <a:endParaRPr lang="en-US" sz="1467" dirty="0"/>
          </a:p>
        </p:txBody>
      </p:sp>
      <p:sp>
        <p:nvSpPr>
          <p:cNvPr id="19" name="Shape 14"/>
          <p:cNvSpPr/>
          <p:nvPr/>
        </p:nvSpPr>
        <p:spPr>
          <a:xfrm>
            <a:off x="8475167" y="4304209"/>
            <a:ext cx="419001" cy="419001"/>
          </a:xfrm>
          <a:prstGeom prst="roundRect">
            <a:avLst>
              <a:gd name="adj" fmla="val 20004"/>
            </a:avLst>
          </a:prstGeom>
          <a:solidFill>
            <a:srgbClr val="FFD8CC"/>
          </a:solidFill>
          <a:ln w="7620">
            <a:solidFill>
              <a:srgbClr val="E5BEB2"/>
            </a:solidFill>
            <a:prstDash val="solid"/>
          </a:ln>
        </p:spPr>
      </p:sp>
      <p:sp>
        <p:nvSpPr>
          <p:cNvPr id="20" name="Text 15"/>
          <p:cNvSpPr/>
          <p:nvPr/>
        </p:nvSpPr>
        <p:spPr>
          <a:xfrm>
            <a:off x="8592345" y="4373959"/>
            <a:ext cx="184646" cy="279400"/>
          </a:xfrm>
          <a:prstGeom prst="rect">
            <a:avLst/>
          </a:prstGeom>
          <a:noFill/>
          <a:ln/>
        </p:spPr>
        <p:txBody>
          <a:bodyPr wrap="none" rtlCol="0" anchor="t"/>
          <a:lstStyle/>
          <a:p>
            <a:pPr algn="ctr">
              <a:lnSpc>
                <a:spcPts val="2200"/>
              </a:lnSpc>
            </a:pPr>
            <a:r>
              <a:rPr lang="en-US" sz="2200" b="1" dirty="0">
                <a:solidFill>
                  <a:srgbClr val="403C4E"/>
                </a:solidFill>
                <a:latin typeface="Merriweather" pitchFamily="34" charset="0"/>
                <a:ea typeface="Merriweather" pitchFamily="34" charset="-122"/>
                <a:cs typeface="Merriweather" pitchFamily="34" charset="-120"/>
              </a:rPr>
              <a:t>4</a:t>
            </a:r>
            <a:endParaRPr lang="en-US" sz="2200" dirty="0"/>
          </a:p>
        </p:txBody>
      </p:sp>
      <p:sp>
        <p:nvSpPr>
          <p:cNvPr id="21" name="Text 16"/>
          <p:cNvSpPr/>
          <p:nvPr/>
        </p:nvSpPr>
        <p:spPr>
          <a:xfrm>
            <a:off x="9080401" y="4304209"/>
            <a:ext cx="2328268" cy="291008"/>
          </a:xfrm>
          <a:prstGeom prst="rect">
            <a:avLst/>
          </a:prstGeom>
          <a:noFill/>
          <a:ln/>
        </p:spPr>
        <p:txBody>
          <a:bodyPr wrap="none" rtlCol="0" anchor="t"/>
          <a:lstStyle/>
          <a:p>
            <a:pPr>
              <a:lnSpc>
                <a:spcPts val="2292"/>
              </a:lnSpc>
            </a:pPr>
            <a:r>
              <a:rPr lang="en-US" sz="1833" b="1" dirty="0">
                <a:solidFill>
                  <a:srgbClr val="403C4E"/>
                </a:solidFill>
                <a:latin typeface="Merriweather" pitchFamily="34" charset="0"/>
                <a:ea typeface="Merriweather" pitchFamily="34" charset="-122"/>
                <a:cs typeface="Merriweather" pitchFamily="34" charset="-120"/>
              </a:rPr>
              <a:t>Enhanced Control</a:t>
            </a:r>
            <a:endParaRPr lang="en-US" sz="1833" dirty="0"/>
          </a:p>
        </p:txBody>
      </p:sp>
      <p:sp>
        <p:nvSpPr>
          <p:cNvPr id="22" name="Text 17"/>
          <p:cNvSpPr/>
          <p:nvPr/>
        </p:nvSpPr>
        <p:spPr>
          <a:xfrm>
            <a:off x="9080401" y="4706938"/>
            <a:ext cx="2459832" cy="1489769"/>
          </a:xfrm>
          <a:prstGeom prst="rect">
            <a:avLst/>
          </a:prstGeom>
          <a:noFill/>
          <a:ln/>
        </p:spPr>
        <p:txBody>
          <a:bodyPr wrap="square" rtlCol="0" anchor="t"/>
          <a:lstStyle/>
          <a:p>
            <a:pPr>
              <a:lnSpc>
                <a:spcPts val="2347"/>
              </a:lnSpc>
            </a:pPr>
            <a:r>
              <a:rPr lang="en-US" sz="1467" dirty="0">
                <a:solidFill>
                  <a:srgbClr val="403C4E"/>
                </a:solidFill>
                <a:latin typeface="Open Sans" pitchFamily="34" charset="0"/>
                <a:ea typeface="Open Sans" pitchFamily="34" charset="-122"/>
                <a:cs typeface="Open Sans" pitchFamily="34" charset="-120"/>
              </a:rPr>
              <a:t>One-time barcodes provide an extra layer of control over your products, making them ideal for high-value items.</a:t>
            </a:r>
            <a:endParaRPr lang="en-US" sz="1467" dirty="0"/>
          </a:p>
        </p:txBody>
      </p:sp>
    </p:spTree>
    <p:extLst>
      <p:ext uri="{BB962C8B-B14F-4D97-AF65-F5344CB8AC3E}">
        <p14:creationId xmlns:p14="http://schemas.microsoft.com/office/powerpoint/2010/main" val="420115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BE84-114F-45F5-8792-07188AC1AA15}"/>
              </a:ext>
            </a:extLst>
          </p:cNvPr>
          <p:cNvSpPr>
            <a:spLocks noGrp="1"/>
          </p:cNvSpPr>
          <p:nvPr>
            <p:ph type="title"/>
          </p:nvPr>
        </p:nvSpPr>
        <p:spPr>
          <a:xfrm>
            <a:off x="881742" y="692537"/>
            <a:ext cx="10131425" cy="1456267"/>
          </a:xfrm>
        </p:spPr>
        <p:txBody>
          <a:bodyPr>
            <a:normAutofit/>
          </a:bodyPr>
          <a:lstStyle/>
          <a:p>
            <a:r>
              <a:rPr lang="en-US" sz="2400" b="1" u="sng" dirty="0">
                <a:solidFill>
                  <a:srgbClr val="FF0000"/>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161034C1-E1D6-4AAA-A924-6F7FC13B5522}"/>
              </a:ext>
            </a:extLst>
          </p:cNvPr>
          <p:cNvSpPr>
            <a:spLocks noGrp="1"/>
          </p:cNvSpPr>
          <p:nvPr>
            <p:ph idx="1"/>
          </p:nvPr>
        </p:nvSpPr>
        <p:spPr>
          <a:xfrm>
            <a:off x="1484713" y="2528595"/>
            <a:ext cx="10131425" cy="2513560"/>
          </a:xfrm>
        </p:spPr>
        <p:txBody>
          <a:bodyPr>
            <a:normAutofit/>
          </a:bodyPr>
          <a:lstStyle/>
          <a:p>
            <a:pPr algn="just">
              <a:buFont typeface="Arial" panose="020B0604020202020204" pitchFamily="34" charset="0"/>
              <a:buChar char="•"/>
            </a:pPr>
            <a:r>
              <a:rPr lang="en-US" sz="2000" b="1" dirty="0"/>
              <a:t>Accurate tracking </a:t>
            </a:r>
            <a:r>
              <a:rPr lang="en-US" sz="2000" dirty="0"/>
              <a:t>: GPS and OTBG technologies can provide precise location data, ensuring accurate attendance records.</a:t>
            </a:r>
          </a:p>
          <a:p>
            <a:pPr algn="just">
              <a:buFont typeface="Arial" panose="020B0604020202020204" pitchFamily="34" charset="0"/>
              <a:buChar char="•"/>
            </a:pPr>
            <a:r>
              <a:rPr lang="en-US" sz="2000" b="1" dirty="0"/>
              <a:t>Time-saving</a:t>
            </a:r>
            <a:r>
              <a:rPr lang="en-US" sz="2000" dirty="0"/>
              <a:t> : With GPS and OTBG , attendance can be recorded </a:t>
            </a:r>
            <a:r>
              <a:rPr lang="en-US" sz="2000" dirty="0" err="1"/>
              <a:t>quickely</a:t>
            </a:r>
            <a:r>
              <a:rPr lang="en-US" sz="2000" dirty="0"/>
              <a:t> and efficiently, saving time for both students and teachers.</a:t>
            </a:r>
          </a:p>
          <a:p>
            <a:pPr algn="just">
              <a:buFont typeface="Arial" panose="020B0604020202020204" pitchFamily="34" charset="0"/>
              <a:buChar char="•"/>
            </a:pPr>
            <a:r>
              <a:rPr lang="en-US" sz="2000" b="1" dirty="0"/>
              <a:t>Real-time monitoring </a:t>
            </a:r>
            <a:r>
              <a:rPr lang="en-US" sz="2000" dirty="0"/>
              <a:t>: GPS and OTBG enables real time monitoring of attendance , allowing for immediate intervention if any issues </a:t>
            </a:r>
            <a:r>
              <a:rPr lang="en-US" sz="2000" dirty="0" err="1"/>
              <a:t>aries</a:t>
            </a:r>
            <a:r>
              <a:rPr lang="en-US" sz="2000" dirty="0"/>
              <a:t>.</a:t>
            </a:r>
          </a:p>
        </p:txBody>
      </p:sp>
    </p:spTree>
    <p:extLst>
      <p:ext uri="{BB962C8B-B14F-4D97-AF65-F5344CB8AC3E}">
        <p14:creationId xmlns:p14="http://schemas.microsoft.com/office/powerpoint/2010/main" val="153583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u="sng" dirty="0">
                <a:latin typeface="Algerian" panose="04020705040A02060702" pitchFamily="82" charset="0"/>
              </a:rPr>
              <a:t>Topic : 1</a:t>
            </a:r>
            <a:br>
              <a:rPr lang="en-US" b="1" u="sng" dirty="0">
                <a:solidFill>
                  <a:schemeClr val="accent6">
                    <a:lumMod val="75000"/>
                  </a:schemeClr>
                </a:solidFill>
                <a:latin typeface="Algerian" panose="04020705040A02060702" pitchFamily="82" charset="0"/>
              </a:rPr>
            </a:br>
            <a:r>
              <a:rPr lang="en-US" b="1" u="sng" dirty="0">
                <a:solidFill>
                  <a:schemeClr val="accent6">
                    <a:lumMod val="75000"/>
                  </a:schemeClr>
                </a:solidFill>
                <a:latin typeface="Algerian" panose="04020705040A02060702" pitchFamily="82" charset="0"/>
              </a:rPr>
              <a:t>Problem Statement</a:t>
            </a:r>
          </a:p>
        </p:txBody>
      </p:sp>
      <p:sp>
        <p:nvSpPr>
          <p:cNvPr id="3" name="Content Placeholder 2"/>
          <p:cNvSpPr>
            <a:spLocks noGrp="1"/>
          </p:cNvSpPr>
          <p:nvPr>
            <p:ph idx="1"/>
          </p:nvPr>
        </p:nvSpPr>
        <p:spPr>
          <a:xfrm>
            <a:off x="1848205" y="2107248"/>
            <a:ext cx="9022709" cy="2158314"/>
          </a:xfrm>
        </p:spPr>
        <p:txBody>
          <a:bodyPr>
            <a:normAutofit/>
          </a:bodyPr>
          <a:lstStyle/>
          <a:p>
            <a:pPr marL="0" indent="0" algn="just">
              <a:buNone/>
            </a:pPr>
            <a:r>
              <a:rPr lang="en-IN" sz="2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Nowadays because of </a:t>
            </a:r>
            <a:r>
              <a:rPr lang="en-IN" sz="2000" b="1"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unpredictable weather and market conditions </a:t>
            </a:r>
            <a:r>
              <a:rPr lang="en-IN" sz="2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it is difficult for farmers to </a:t>
            </a:r>
            <a:r>
              <a:rPr lang="en-IN" sz="2000" b="1"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choose, manage their yields</a:t>
            </a:r>
            <a:r>
              <a:rPr lang="en-IN" sz="20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to solve this problem we are presenting a software which will consider and solve above problems.</a:t>
            </a:r>
          </a:p>
        </p:txBody>
      </p:sp>
    </p:spTree>
    <p:extLst>
      <p:ext uri="{BB962C8B-B14F-4D97-AF65-F5344CB8AC3E}">
        <p14:creationId xmlns:p14="http://schemas.microsoft.com/office/powerpoint/2010/main" val="3161457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0DF7-1374-4A09-85B1-484E65EFBE0B}"/>
              </a:ext>
            </a:extLst>
          </p:cNvPr>
          <p:cNvSpPr>
            <a:spLocks noGrp="1"/>
          </p:cNvSpPr>
          <p:nvPr>
            <p:ph type="title"/>
          </p:nvPr>
        </p:nvSpPr>
        <p:spPr>
          <a:xfrm>
            <a:off x="695227" y="122549"/>
            <a:ext cx="10131425" cy="1456267"/>
          </a:xfrm>
        </p:spPr>
        <p:txBody>
          <a:bodyPr>
            <a:normAutofit/>
          </a:bodyPr>
          <a:lstStyle/>
          <a:p>
            <a:r>
              <a:rPr lang="en-US" sz="2400" b="1" u="sng" dirty="0">
                <a:solidFill>
                  <a:srgbClr val="FF0000"/>
                </a:solidFill>
                <a:latin typeface="Algerian" panose="04020705040A02060702" pitchFamily="82" charset="0"/>
              </a:rPr>
              <a:t>Conclusion</a:t>
            </a:r>
            <a:r>
              <a:rPr lang="en-US" sz="2400" u="sng" dirty="0">
                <a:solidFill>
                  <a:srgbClr val="FF0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C65D4E86-AC4E-4CFE-9213-1F1BDDE1BBCD}"/>
              </a:ext>
            </a:extLst>
          </p:cNvPr>
          <p:cNvSpPr>
            <a:spLocks noGrp="1"/>
          </p:cNvSpPr>
          <p:nvPr>
            <p:ph idx="1"/>
          </p:nvPr>
        </p:nvSpPr>
        <p:spPr>
          <a:xfrm>
            <a:off x="1441622" y="1336034"/>
            <a:ext cx="9989196" cy="2651080"/>
          </a:xfrm>
        </p:spPr>
        <p:txBody>
          <a:bodyPr>
            <a:noAutofit/>
          </a:bodyPr>
          <a:lstStyle/>
          <a:p>
            <a:pPr marL="0" indent="0" algn="just">
              <a:buNone/>
            </a:pPr>
            <a:endParaRPr lang="en-US" sz="2000" dirty="0"/>
          </a:p>
          <a:p>
            <a:pPr algn="just"/>
            <a:r>
              <a:rPr lang="en-US" sz="2000" dirty="0"/>
              <a:t>Our evaluation results show that the smartphone attendance tracking system with GPS and OTBG has significantly improved attendance accuracy by 90%. This is a huge improvement compared to traditional methods, which only had an accuracy rate of 70%.</a:t>
            </a:r>
          </a:p>
          <a:p>
            <a:pPr algn="just"/>
            <a:r>
              <a:rPr lang="en-US" sz="2000" dirty="0"/>
              <a:t>Furthermore, the system has also reduced the time required for attendance tracking by 50%, allowing teachers to focus on other important tasks. The data collected from the system can also be used for various purposes such as monitoring student performance and identifying trends in attendance</a:t>
            </a:r>
          </a:p>
          <a:p>
            <a:pPr algn="just"/>
            <a:endParaRPr lang="en-US" sz="2000" dirty="0"/>
          </a:p>
        </p:txBody>
      </p:sp>
    </p:spTree>
    <p:extLst>
      <p:ext uri="{BB962C8B-B14F-4D97-AF65-F5344CB8AC3E}">
        <p14:creationId xmlns:p14="http://schemas.microsoft.com/office/powerpoint/2010/main" val="2253698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latin typeface="Algerian" panose="04020705040A02060702" pitchFamily="82" charset="0"/>
              </a:rPr>
              <a:t>REFERENCES</a:t>
            </a:r>
            <a:endParaRPr lang="en-US" dirty="0"/>
          </a:p>
        </p:txBody>
      </p:sp>
      <p:sp>
        <p:nvSpPr>
          <p:cNvPr id="3" name="Content Placeholder 2"/>
          <p:cNvSpPr>
            <a:spLocks noGrp="1"/>
          </p:cNvSpPr>
          <p:nvPr>
            <p:ph idx="1"/>
          </p:nvPr>
        </p:nvSpPr>
        <p:spPr>
          <a:xfrm>
            <a:off x="1418408" y="1373659"/>
            <a:ext cx="10018713" cy="3124201"/>
          </a:xfrm>
        </p:spPr>
        <p:txBody>
          <a:bodyPr>
            <a:normAutofit fontScale="85000" lnSpcReduction="20000"/>
          </a:bodyPr>
          <a:lstStyle/>
          <a:p>
            <a:r>
              <a:rPr lang="en-US" b="1" dirty="0"/>
              <a:t>A Smart Work Performance Measurement System for Police Officers </a:t>
            </a:r>
            <a:r>
              <a:rPr lang="en-US" b="1" dirty="0">
                <a:hlinkClick r:id="rId2"/>
              </a:rPr>
              <a:t>https://ieeexplore.ieee.org/document/7275082/references#references</a:t>
            </a:r>
            <a:endParaRPr lang="en-US" b="1" dirty="0"/>
          </a:p>
          <a:p>
            <a:r>
              <a:rPr lang="en-US" dirty="0"/>
              <a:t>Development and Evaluation of an Attendance Tracking System Using Smartphones with GPS and NFC researchgate.net/publication/361096788_Development_and_Evaluation_of_an_Attendance_Tracking_System_Using_Smartphones_with_GPS_and_NFC</a:t>
            </a:r>
          </a:p>
          <a:p>
            <a:r>
              <a:rPr lang="en-US" dirty="0" err="1"/>
              <a:t>Anjana</a:t>
            </a:r>
            <a:r>
              <a:rPr lang="en-US" dirty="0"/>
              <a:t>, G., S. </a:t>
            </a:r>
            <a:r>
              <a:rPr lang="en-US" dirty="0" err="1"/>
              <a:t>Nappinnai</a:t>
            </a:r>
            <a:r>
              <a:rPr lang="en-US" dirty="0"/>
              <a:t>, and P. </a:t>
            </a:r>
            <a:r>
              <a:rPr lang="en-US" dirty="0" err="1"/>
              <a:t>Sahari</a:t>
            </a:r>
            <a:r>
              <a:rPr lang="en-US" dirty="0"/>
              <a:t>. 2016. Smart home system using a wireless sensor network for elderly care. Proceedings of Second International Conference on Science Technology Engineering and Management (ICONSTEM), Chennai, India, 51–55. https://www.researchgate.net/publication/361096788_Development_and_Evaluation_of_an_Attendance_Tracking_System_Using_Smartphones_with_GPS_and_NFC</a:t>
            </a:r>
          </a:p>
        </p:txBody>
      </p:sp>
      <p:sp>
        <p:nvSpPr>
          <p:cNvPr id="4" name="Rectangle 3"/>
          <p:cNvSpPr/>
          <p:nvPr/>
        </p:nvSpPr>
        <p:spPr>
          <a:xfrm>
            <a:off x="4825360" y="685800"/>
            <a:ext cx="2044149" cy="461665"/>
          </a:xfrm>
          <a:prstGeom prst="rect">
            <a:avLst/>
          </a:prstGeom>
        </p:spPr>
        <p:txBody>
          <a:bodyPr wrap="none">
            <a:spAutoFit/>
          </a:bodyPr>
          <a:lstStyle/>
          <a:p>
            <a:r>
              <a:rPr lang="en-US" sz="2400" b="1" u="sng" dirty="0">
                <a:solidFill>
                  <a:srgbClr val="FF0000"/>
                </a:solidFill>
                <a:latin typeface="Algerian" panose="04020705040A02060702" pitchFamily="82" charset="0"/>
              </a:rPr>
              <a:t>REFERENCES</a:t>
            </a:r>
            <a:endParaRPr lang="en-US" sz="2400" dirty="0">
              <a:solidFill>
                <a:srgbClr val="FF0000"/>
              </a:solidFill>
            </a:endParaRPr>
          </a:p>
        </p:txBody>
      </p:sp>
    </p:spTree>
    <p:extLst>
      <p:ext uri="{BB962C8B-B14F-4D97-AF65-F5344CB8AC3E}">
        <p14:creationId xmlns:p14="http://schemas.microsoft.com/office/powerpoint/2010/main" val="3004000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u="sng" dirty="0">
                <a:latin typeface="Algerian" panose="04020705040A02060702" pitchFamily="82" charset="0"/>
              </a:rPr>
              <a:t>Topic : 3</a:t>
            </a:r>
            <a:br>
              <a:rPr lang="en-US" b="1" u="sng" dirty="0">
                <a:solidFill>
                  <a:schemeClr val="accent6">
                    <a:lumMod val="75000"/>
                  </a:schemeClr>
                </a:solidFill>
                <a:latin typeface="Algerian" panose="04020705040A02060702" pitchFamily="82" charset="0"/>
              </a:rPr>
            </a:br>
            <a:r>
              <a:rPr lang="en-US" b="1" u="sng" dirty="0">
                <a:solidFill>
                  <a:schemeClr val="accent6">
                    <a:lumMod val="75000"/>
                  </a:schemeClr>
                </a:solidFill>
                <a:latin typeface="Algerian" panose="04020705040A02060702" pitchFamily="82" charset="0"/>
              </a:rPr>
              <a:t>Problem Statement</a:t>
            </a:r>
          </a:p>
        </p:txBody>
      </p:sp>
      <p:sp>
        <p:nvSpPr>
          <p:cNvPr id="3" name="Content Placeholder 2"/>
          <p:cNvSpPr>
            <a:spLocks noGrp="1"/>
          </p:cNvSpPr>
          <p:nvPr>
            <p:ph idx="1"/>
          </p:nvPr>
        </p:nvSpPr>
        <p:spPr>
          <a:xfrm>
            <a:off x="1484311" y="2349843"/>
            <a:ext cx="9022709" cy="2158314"/>
          </a:xfrm>
        </p:spPr>
        <p:txBody>
          <a:bodyPr>
            <a:normAutofit/>
          </a:bodyPr>
          <a:lstStyle/>
          <a:p>
            <a:r>
              <a:rPr lang="en-US" b="1" dirty="0"/>
              <a:t>The Project topic will be depend on the project assigned by Organization (</a:t>
            </a:r>
            <a:r>
              <a:rPr lang="en-US" sz="1800" b="1" dirty="0"/>
              <a:t>Go Green Technologies Pvt. </a:t>
            </a:r>
            <a:r>
              <a:rPr lang="en-US" sz="1800" b="1" dirty="0" err="1"/>
              <a:t>Ptd</a:t>
            </a:r>
            <a:r>
              <a:rPr lang="en-US" sz="1800" b="1" dirty="0"/>
              <a:t>.</a:t>
            </a:r>
            <a:r>
              <a:rPr lang="en-US" b="1" dirty="0"/>
              <a:t>).</a:t>
            </a:r>
            <a:endParaRPr lang="en-US" dirty="0"/>
          </a:p>
        </p:txBody>
      </p:sp>
    </p:spTree>
    <p:extLst>
      <p:ext uri="{BB962C8B-B14F-4D97-AF65-F5344CB8AC3E}">
        <p14:creationId xmlns:p14="http://schemas.microsoft.com/office/powerpoint/2010/main" val="2940042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AD6A8-91CE-4FCB-932A-7A00486A119B}"/>
              </a:ext>
            </a:extLst>
          </p:cNvPr>
          <p:cNvSpPr>
            <a:spLocks noGrp="1"/>
          </p:cNvSpPr>
          <p:nvPr>
            <p:ph type="title"/>
          </p:nvPr>
        </p:nvSpPr>
        <p:spPr>
          <a:xfrm>
            <a:off x="1587852" y="443753"/>
            <a:ext cx="10131425" cy="1456267"/>
          </a:xfrm>
        </p:spPr>
        <p:txBody>
          <a:bodyPr>
            <a:normAutofit/>
          </a:bodyPr>
          <a:lstStyle/>
          <a:p>
            <a:r>
              <a:rPr lang="en-US" b="1" u="sng" dirty="0">
                <a:solidFill>
                  <a:schemeClr val="accent6">
                    <a:lumMod val="75000"/>
                  </a:schemeClr>
                </a:solidFill>
                <a:latin typeface="Algerian" panose="04020705040A02060702" pitchFamily="82" charset="0"/>
              </a:rPr>
              <a:t>Projects Enlisted by organization</a:t>
            </a:r>
          </a:p>
        </p:txBody>
      </p:sp>
      <p:sp>
        <p:nvSpPr>
          <p:cNvPr id="3" name="Content Placeholder 2">
            <a:extLst>
              <a:ext uri="{FF2B5EF4-FFF2-40B4-BE49-F238E27FC236}">
                <a16:creationId xmlns:a16="http://schemas.microsoft.com/office/drawing/2014/main" id="{7E218420-9B9C-41A6-A8EE-82C3D6F4DC1B}"/>
              </a:ext>
            </a:extLst>
          </p:cNvPr>
          <p:cNvSpPr>
            <a:spLocks noGrp="1"/>
          </p:cNvSpPr>
          <p:nvPr>
            <p:ph idx="1"/>
          </p:nvPr>
        </p:nvSpPr>
        <p:spPr>
          <a:xfrm>
            <a:off x="1892721" y="2031698"/>
            <a:ext cx="8949478" cy="4615814"/>
          </a:xfrm>
        </p:spPr>
        <p:txBody>
          <a:bodyPr>
            <a:normAutofit fontScale="92500" lnSpcReduction="10000"/>
          </a:bodyPr>
          <a:lstStyle/>
          <a:p>
            <a:pPr marL="0" indent="0">
              <a:buNone/>
            </a:pPr>
            <a:r>
              <a:rPr lang="en-US" sz="3000" b="1" u="sng" dirty="0">
                <a:solidFill>
                  <a:srgbClr val="C00000"/>
                </a:solidFill>
                <a:latin typeface="Arial Rounded MT Bold" panose="020F0704030504030204" pitchFamily="34" charset="0"/>
              </a:rPr>
              <a:t>IoT Platforms and Systems</a:t>
            </a:r>
            <a:r>
              <a:rPr lang="en-IN" sz="3000" b="1" u="sng" dirty="0">
                <a:solidFill>
                  <a:srgbClr val="C00000"/>
                </a:solidFill>
                <a:latin typeface="Arial Rounded MT Bold" panose="020F0704030504030204" pitchFamily="34" charset="0"/>
              </a:rPr>
              <a:t> : -</a:t>
            </a:r>
            <a:endParaRPr lang="en-US" sz="3000" b="1" u="sng" dirty="0">
              <a:solidFill>
                <a:srgbClr val="C00000"/>
              </a:solidFill>
              <a:latin typeface="Arial Rounded MT Bold" panose="020F0704030504030204" pitchFamily="34" charset="0"/>
            </a:endParaRPr>
          </a:p>
          <a:p>
            <a:endParaRPr lang="en-US" sz="1200" b="1" dirty="0"/>
          </a:p>
          <a:p>
            <a:pPr>
              <a:lnSpc>
                <a:spcPct val="115000"/>
              </a:lnSpc>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IoT Mobile Lab Learning Management System</a:t>
            </a:r>
            <a:r>
              <a:rPr lang="en-US" sz="1800" dirty="0">
                <a:effectLst/>
                <a:latin typeface="Cambria" panose="02040503050406030204" pitchFamily="18" charset="0"/>
                <a:ea typeface="Arial" panose="020B0604020202020204" pitchFamily="34" charset="0"/>
              </a:rPr>
              <a:t>: Develop a mobile lab for hands-on IoT learning, incorporating a learning management system for tracking progress and assessments.</a:t>
            </a:r>
            <a:endParaRPr lang="en-IN" sz="1800" dirty="0">
              <a:effectLst/>
              <a:latin typeface="Arial" panose="020B0604020202020204" pitchFamily="34" charset="0"/>
              <a:ea typeface="Arial" panose="020B0604020202020204" pitchFamily="34" charset="0"/>
            </a:endParaRPr>
          </a:p>
          <a:p>
            <a:pPr>
              <a:lnSpc>
                <a:spcPct val="115000"/>
              </a:lnSpc>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Development of a Platform for Demonstrating Various IoT Protocols</a:t>
            </a:r>
            <a:r>
              <a:rPr lang="en-US" sz="1800" dirty="0">
                <a:effectLst/>
                <a:latin typeface="Cambria" panose="02040503050406030204" pitchFamily="18" charset="0"/>
                <a:ea typeface="Arial" panose="020B0604020202020204" pitchFamily="34" charset="0"/>
              </a:rPr>
              <a:t>: Create a versatile platform to showcase and compare different IoT communication protocols.</a:t>
            </a:r>
            <a:endParaRPr lang="en-IN" sz="1800" dirty="0">
              <a:effectLst/>
              <a:latin typeface="Arial" panose="020B0604020202020204" pitchFamily="34" charset="0"/>
              <a:ea typeface="Arial" panose="020B0604020202020204" pitchFamily="34" charset="0"/>
            </a:endParaRPr>
          </a:p>
          <a:p>
            <a:pPr>
              <a:lnSpc>
                <a:spcPct val="115000"/>
              </a:lnSpc>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Single Board Computer Using Raspberry Pi Pico Wi-Fi for Mobile Lab</a:t>
            </a:r>
            <a:r>
              <a:rPr lang="en-US" sz="1800" dirty="0">
                <a:effectLst/>
                <a:latin typeface="Cambria" panose="02040503050406030204" pitchFamily="18" charset="0"/>
                <a:ea typeface="Arial" panose="020B0604020202020204" pitchFamily="34" charset="0"/>
              </a:rPr>
              <a:t>: Utilize Raspberry Pi Pico with Wi-Fi for developing and demonstrating IoT applications in a mobile lab setting.</a:t>
            </a:r>
            <a:endParaRPr lang="en-IN" sz="1800" dirty="0">
              <a:effectLst/>
              <a:latin typeface="Arial" panose="020B0604020202020204" pitchFamily="34" charset="0"/>
              <a:ea typeface="Arial" panose="020B0604020202020204" pitchFamily="34" charset="0"/>
            </a:endParaRPr>
          </a:p>
          <a:p>
            <a:pPr>
              <a:lnSpc>
                <a:spcPct val="115000"/>
              </a:lnSpc>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Study and Analysis of Various Performance Metrics of IoT Platforms</a:t>
            </a:r>
            <a:r>
              <a:rPr lang="en-US" sz="1800" dirty="0">
                <a:effectLst/>
                <a:latin typeface="Cambria" panose="02040503050406030204" pitchFamily="18" charset="0"/>
                <a:ea typeface="Arial" panose="020B0604020202020204" pitchFamily="34" charset="0"/>
              </a:rPr>
              <a:t>: Analyze key performance indicators of different IoT platforms to identify strengths and weaknesses.</a:t>
            </a:r>
            <a:endParaRPr lang="en-IN" sz="1800" dirty="0">
              <a:effectLst/>
              <a:latin typeface="Arial" panose="020B0604020202020204" pitchFamily="34" charset="0"/>
              <a:ea typeface="Arial" panose="020B0604020202020204" pitchFamily="34" charset="0"/>
            </a:endParaRPr>
          </a:p>
          <a:p>
            <a:pPr>
              <a:lnSpc>
                <a:spcPct val="115000"/>
              </a:lnSpc>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Analog and Digital Mobile Lab IoT IDE</a:t>
            </a:r>
            <a:r>
              <a:rPr lang="en-US" sz="1800" dirty="0">
                <a:effectLst/>
                <a:latin typeface="Cambria" panose="02040503050406030204" pitchFamily="18" charset="0"/>
                <a:ea typeface="Arial" panose="020B0604020202020204" pitchFamily="34" charset="0"/>
              </a:rPr>
              <a:t>: Develop an integrated development environment (IDE) for creating analog and digital IoT projects in a mobile lab.</a:t>
            </a:r>
            <a:endParaRPr lang="en-IN"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925663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CDAF68B-8D88-5BDD-BD12-09CAB23A7D86}"/>
              </a:ext>
            </a:extLst>
          </p:cNvPr>
          <p:cNvSpPr txBox="1">
            <a:spLocks/>
          </p:cNvSpPr>
          <p:nvPr/>
        </p:nvSpPr>
        <p:spPr>
          <a:xfrm>
            <a:off x="3068379" y="1019303"/>
            <a:ext cx="7979066" cy="500600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r>
              <a:rPr lang="en-US" sz="2400" b="1" u="sng" dirty="0">
                <a:solidFill>
                  <a:srgbClr val="C00000"/>
                </a:solidFill>
                <a:latin typeface="Arial Rounded MT Bold" panose="020F0704030504030204" pitchFamily="34" charset="0"/>
              </a:rPr>
              <a:t>Power and Energy Management</a:t>
            </a:r>
            <a:endParaRPr lang="en-IN" sz="2400" b="1" u="sng" dirty="0">
              <a:solidFill>
                <a:srgbClr val="C00000"/>
              </a:solidFill>
              <a:latin typeface="Arial Rounded MT Bold" panose="020F0704030504030204" pitchFamily="34" charset="0"/>
            </a:endParaRPr>
          </a:p>
          <a:p>
            <a:pPr algn="l"/>
            <a:endParaRPr lang="en-US" sz="1000" b="1" dirty="0"/>
          </a:p>
          <a:p>
            <a:pPr marL="285750" lvl="0" indent="-28575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Power Analysis and Scheduling of Cores</a:t>
            </a:r>
            <a:r>
              <a:rPr lang="en-US" sz="1800" dirty="0">
                <a:effectLst/>
                <a:latin typeface="Cambria" panose="02040503050406030204" pitchFamily="18" charset="0"/>
                <a:ea typeface="Arial" panose="020B0604020202020204" pitchFamily="34" charset="0"/>
              </a:rPr>
              <a:t>: Optimize power consumption and task scheduling for multicore processors.</a:t>
            </a:r>
            <a:endParaRPr lang="en-IN" sz="1800" dirty="0">
              <a:effectLst/>
              <a:latin typeface="Arial" panose="020B0604020202020204" pitchFamily="34" charset="0"/>
              <a:ea typeface="Arial" panose="020B0604020202020204" pitchFamily="34" charset="0"/>
            </a:endParaRPr>
          </a:p>
          <a:p>
            <a:pPr marL="285750" lvl="0" indent="-28575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PV Solar Performance Analysis Using IoT Platform</a:t>
            </a:r>
            <a:r>
              <a:rPr lang="en-US" sz="1800" dirty="0">
                <a:effectLst/>
                <a:latin typeface="Cambria" panose="02040503050406030204" pitchFamily="18" charset="0"/>
                <a:ea typeface="Arial" panose="020B0604020202020204" pitchFamily="34" charset="0"/>
              </a:rPr>
              <a:t>: Monitor and analyze the performance of photovoltaic solar systems using IoT technology.</a:t>
            </a:r>
            <a:endParaRPr lang="en-IN" sz="1800" dirty="0">
              <a:effectLst/>
              <a:latin typeface="Arial" panose="020B0604020202020204" pitchFamily="34" charset="0"/>
              <a:ea typeface="Arial" panose="020B0604020202020204" pitchFamily="34" charset="0"/>
            </a:endParaRPr>
          </a:p>
          <a:p>
            <a:pPr marL="285750" lvl="0" indent="-28575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Concentrated Solar Power Analysis</a:t>
            </a:r>
            <a:r>
              <a:rPr lang="en-US" sz="1800" dirty="0">
                <a:effectLst/>
                <a:latin typeface="Cambria" panose="02040503050406030204" pitchFamily="18" charset="0"/>
                <a:ea typeface="Arial" panose="020B0604020202020204" pitchFamily="34" charset="0"/>
              </a:rPr>
              <a:t>: Use IoT to assess the efficiency and performance of concentrated solar power systems.</a:t>
            </a:r>
            <a:endParaRPr lang="en-IN" sz="1800" dirty="0">
              <a:effectLst/>
              <a:latin typeface="Arial" panose="020B0604020202020204" pitchFamily="34" charset="0"/>
              <a:ea typeface="Arial" panose="020B0604020202020204" pitchFamily="34" charset="0"/>
            </a:endParaRPr>
          </a:p>
          <a:p>
            <a:pPr marL="285750" lvl="0" indent="-28575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Power System Data Analysis and Visualization</a:t>
            </a:r>
            <a:r>
              <a:rPr lang="en-US" sz="1800" dirty="0">
                <a:effectLst/>
                <a:latin typeface="Cambria" panose="02040503050406030204" pitchFamily="18" charset="0"/>
                <a:ea typeface="Arial" panose="020B0604020202020204" pitchFamily="34" charset="0"/>
              </a:rPr>
              <a:t>: Implement IoT solutions to visualize and analyze power system data for improved management.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1772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6E854B9-BAAA-07D8-288D-65DB7B343727}"/>
              </a:ext>
            </a:extLst>
          </p:cNvPr>
          <p:cNvSpPr txBox="1">
            <a:spLocks/>
          </p:cNvSpPr>
          <p:nvPr/>
        </p:nvSpPr>
        <p:spPr>
          <a:xfrm>
            <a:off x="1939374" y="1308553"/>
            <a:ext cx="8949478" cy="4240894"/>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15000"/>
              </a:lnSpc>
              <a:spcBef>
                <a:spcPts val="1600"/>
              </a:spcBef>
              <a:spcAft>
                <a:spcPts val="400"/>
              </a:spcAft>
            </a:pPr>
            <a:r>
              <a:rPr lang="en-US" sz="2400" b="1" u="sng" dirty="0">
                <a:solidFill>
                  <a:srgbClr val="C00000"/>
                </a:solidFill>
                <a:latin typeface="Arial Rounded MT Bold" panose="020F0704030504030204" pitchFamily="34" charset="0"/>
              </a:rPr>
              <a:t>Computing and Data Analysis</a:t>
            </a:r>
          </a:p>
          <a:p>
            <a:pPr algn="l">
              <a:lnSpc>
                <a:spcPct val="115000"/>
              </a:lnSpc>
              <a:spcBef>
                <a:spcPts val="1600"/>
              </a:spcBef>
              <a:spcAft>
                <a:spcPts val="400"/>
              </a:spcAft>
            </a:pPr>
            <a:endParaRPr lang="en-IN" sz="1000" b="1" u="sng" dirty="0">
              <a:solidFill>
                <a:srgbClr val="C00000"/>
              </a:solidFill>
              <a:latin typeface="Arial Rounded MT Bold" panose="020F070403050403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Analysis of Edge, Fog, and Cloud Computing for Real-time Data Analysis and Prediction</a:t>
            </a:r>
            <a:r>
              <a:rPr lang="en-US" sz="1800" dirty="0">
                <a:effectLst/>
                <a:latin typeface="Cambria" panose="02040503050406030204" pitchFamily="18" charset="0"/>
                <a:ea typeface="Arial" panose="020B0604020202020204" pitchFamily="34" charset="0"/>
              </a:rPr>
              <a:t>: Evaluate the effectiveness of edge, fog, and cloud computing for processing and predicting real-time data.</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Multi-channel Data Visualization and Analysis</a:t>
            </a:r>
            <a:r>
              <a:rPr lang="en-US" sz="1800" dirty="0">
                <a:effectLst/>
                <a:latin typeface="Cambria" panose="02040503050406030204" pitchFamily="18" charset="0"/>
                <a:ea typeface="Arial" panose="020B0604020202020204" pitchFamily="34" charset="0"/>
              </a:rPr>
              <a:t>: Develop tools for visualizing and analyzing data from multiple sources in real time.</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Real-time Operating Software Development for Mobile Lab Application</a:t>
            </a:r>
            <a:r>
              <a:rPr lang="en-US" sz="1800" dirty="0">
                <a:effectLst/>
                <a:latin typeface="Cambria" panose="02040503050406030204" pitchFamily="18" charset="0"/>
                <a:ea typeface="Arial" panose="020B0604020202020204" pitchFamily="34" charset="0"/>
              </a:rPr>
              <a:t>: Create real-time operating systems for mobile lab IoT applications.</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429390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6E854B9-BAAA-07D8-288D-65DB7B343727}"/>
              </a:ext>
            </a:extLst>
          </p:cNvPr>
          <p:cNvSpPr txBox="1">
            <a:spLocks/>
          </p:cNvSpPr>
          <p:nvPr/>
        </p:nvSpPr>
        <p:spPr>
          <a:xfrm>
            <a:off x="1799414" y="1009972"/>
            <a:ext cx="8949478" cy="52788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15000"/>
              </a:lnSpc>
              <a:spcBef>
                <a:spcPts val="1600"/>
              </a:spcBef>
              <a:spcAft>
                <a:spcPts val="400"/>
              </a:spcAft>
            </a:pPr>
            <a:r>
              <a:rPr lang="en-US" sz="2400" b="1" u="sng" dirty="0">
                <a:solidFill>
                  <a:srgbClr val="C00000"/>
                </a:solidFill>
                <a:latin typeface="Arial Rounded MT Bold" panose="020F0704030504030204" pitchFamily="34" charset="0"/>
              </a:rPr>
              <a:t>Healthcare Applications</a:t>
            </a:r>
            <a:endParaRPr lang="en-IN" sz="2400" b="1" u="sng" dirty="0">
              <a:solidFill>
                <a:srgbClr val="C00000"/>
              </a:solidFill>
              <a:latin typeface="Arial Rounded MT Bold" panose="020F070403050403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Remote Health Monitoring</a:t>
            </a:r>
            <a:r>
              <a:rPr lang="en-US" sz="1800" dirty="0">
                <a:effectLst/>
                <a:latin typeface="Cambria" panose="02040503050406030204" pitchFamily="18" charset="0"/>
                <a:ea typeface="Arial" panose="020B0604020202020204" pitchFamily="34" charset="0"/>
              </a:rPr>
              <a:t>: Design a system for monitoring vital signs and sending data to healthcare providers in real time.</a:t>
            </a:r>
          </a:p>
          <a:p>
            <a:pPr lvl="0" algn="l">
              <a:lnSpc>
                <a:spcPct val="115000"/>
              </a:lnSpc>
              <a:tabLst>
                <a:tab pos="457200" algn="l"/>
              </a:tabLst>
            </a:pP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Medication Reminder</a:t>
            </a:r>
            <a:r>
              <a:rPr lang="en-US" sz="1800" dirty="0">
                <a:effectLst/>
                <a:latin typeface="Cambria" panose="02040503050406030204" pitchFamily="18" charset="0"/>
                <a:ea typeface="Arial" panose="020B0604020202020204" pitchFamily="34" charset="0"/>
              </a:rPr>
              <a:t>: Build a device to remind patients to take their medication and alert caregivers if doses are missed.</a:t>
            </a:r>
          </a:p>
          <a:p>
            <a:pPr lvl="0" algn="l">
              <a:lnSpc>
                <a:spcPct val="115000"/>
              </a:lnSpc>
              <a:tabLst>
                <a:tab pos="457200" algn="l"/>
              </a:tabLst>
            </a:pP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Smart Pill Bottle</a:t>
            </a:r>
            <a:r>
              <a:rPr lang="en-US" sz="1800" dirty="0">
                <a:effectLst/>
                <a:latin typeface="Cambria" panose="02040503050406030204" pitchFamily="18" charset="0"/>
                <a:ea typeface="Arial" panose="020B0604020202020204" pitchFamily="34" charset="0"/>
              </a:rPr>
              <a:t>: Develop a pill bottle that records when it is opened, ensuring medication is taken on schedule.</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7327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6E854B9-BAAA-07D8-288D-65DB7B343727}"/>
              </a:ext>
            </a:extLst>
          </p:cNvPr>
          <p:cNvSpPr txBox="1">
            <a:spLocks/>
          </p:cNvSpPr>
          <p:nvPr/>
        </p:nvSpPr>
        <p:spPr>
          <a:xfrm>
            <a:off x="1799414" y="1009972"/>
            <a:ext cx="8949478" cy="52788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15000"/>
              </a:lnSpc>
              <a:spcBef>
                <a:spcPts val="1600"/>
              </a:spcBef>
              <a:spcAft>
                <a:spcPts val="400"/>
              </a:spcAft>
            </a:pPr>
            <a:r>
              <a:rPr lang="en-US" sz="2400" b="1" u="sng" dirty="0">
                <a:solidFill>
                  <a:srgbClr val="C00000"/>
                </a:solidFill>
                <a:latin typeface="Arial Rounded MT Bold" panose="020F0704030504030204" pitchFamily="34" charset="0"/>
              </a:rPr>
              <a:t>Agricultural Solutions</a:t>
            </a:r>
            <a:endParaRPr lang="en-IN" sz="2400" b="1" u="sng" dirty="0">
              <a:solidFill>
                <a:srgbClr val="C00000"/>
              </a:solidFill>
              <a:latin typeface="Arial Rounded MT Bold" panose="020F070403050403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Smart Irrigation System</a:t>
            </a:r>
            <a:r>
              <a:rPr lang="en-US" sz="1800" dirty="0">
                <a:effectLst/>
                <a:latin typeface="Cambria" panose="02040503050406030204" pitchFamily="18" charset="0"/>
                <a:ea typeface="Arial" panose="020B0604020202020204" pitchFamily="34" charset="0"/>
              </a:rPr>
              <a:t>: Use soil moisture sensors to control irrigation, optimizing water usage for crops.</a:t>
            </a:r>
          </a:p>
          <a:p>
            <a:pPr lvl="0" algn="l">
              <a:lnSpc>
                <a:spcPct val="115000"/>
              </a:lnSpc>
              <a:tabLst>
                <a:tab pos="457200" algn="l"/>
              </a:tabLst>
            </a:pP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Livestock Monitoring</a:t>
            </a:r>
            <a:r>
              <a:rPr lang="en-US" sz="1800" dirty="0">
                <a:effectLst/>
                <a:latin typeface="Cambria" panose="02040503050406030204" pitchFamily="18" charset="0"/>
                <a:ea typeface="Arial" panose="020B0604020202020204" pitchFamily="34" charset="0"/>
              </a:rPr>
              <a:t>: Monitor the health and location of livestock with wearable sensors and GPS.</a:t>
            </a:r>
          </a:p>
          <a:p>
            <a:pPr lvl="0" algn="l">
              <a:lnSpc>
                <a:spcPct val="115000"/>
              </a:lnSpc>
              <a:tabLst>
                <a:tab pos="457200" algn="l"/>
              </a:tabLst>
            </a:pPr>
            <a:endParaRPr lang="en-US" sz="1800" dirty="0">
              <a:effectLst/>
              <a:latin typeface="Cambria" panose="02040503050406030204" pitchFamily="18" charset="0"/>
              <a:ea typeface="Arial" panose="020B0604020202020204" pitchFamily="34" charset="0"/>
            </a:endParaRPr>
          </a:p>
          <a:p>
            <a:pPr marL="34290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Crop Monitoring with Drones</a:t>
            </a:r>
            <a:r>
              <a:rPr lang="en-US" sz="1800" dirty="0">
                <a:effectLst/>
                <a:latin typeface="Cambria" panose="02040503050406030204" pitchFamily="18" charset="0"/>
                <a:ea typeface="Arial" panose="020B0604020202020204" pitchFamily="34" charset="0"/>
              </a:rPr>
              <a:t>: Utilize drones to monitor crop health, identify pests, and assess soil conditions.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mj-lt"/>
              <a:buAutoNum type="arabicPeriod"/>
              <a:tabLst>
                <a:tab pos="457200" algn="l"/>
              </a:tabLst>
            </a:pP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20421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6E854B9-BAAA-07D8-288D-65DB7B343727}"/>
              </a:ext>
            </a:extLst>
          </p:cNvPr>
          <p:cNvSpPr txBox="1">
            <a:spLocks/>
          </p:cNvSpPr>
          <p:nvPr/>
        </p:nvSpPr>
        <p:spPr>
          <a:xfrm>
            <a:off x="1799414" y="1009972"/>
            <a:ext cx="8949478" cy="52788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15000"/>
              </a:lnSpc>
              <a:spcBef>
                <a:spcPts val="1600"/>
              </a:spcBef>
              <a:spcAft>
                <a:spcPts val="400"/>
              </a:spcAft>
            </a:pPr>
            <a:r>
              <a:rPr lang="en-US" sz="2400" b="1" u="sng" dirty="0">
                <a:solidFill>
                  <a:srgbClr val="C00000"/>
                </a:solidFill>
                <a:latin typeface="Arial Rounded MT Bold" panose="020F0704030504030204" pitchFamily="34" charset="0"/>
              </a:rPr>
              <a:t>Industrial and Environmental Monitoring</a:t>
            </a:r>
            <a:endParaRPr lang="en-IN" sz="2400" b="1" u="sng" dirty="0">
              <a:solidFill>
                <a:srgbClr val="C00000"/>
              </a:solidFill>
              <a:latin typeface="Arial Rounded MT Bold" panose="020F070403050403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Predictive Maintenance</a:t>
            </a:r>
            <a:r>
              <a:rPr lang="en-US" sz="1800" dirty="0">
                <a:effectLst/>
                <a:latin typeface="Cambria" panose="02040503050406030204" pitchFamily="18" charset="0"/>
                <a:ea typeface="Arial" panose="020B0604020202020204" pitchFamily="34" charset="0"/>
              </a:rPr>
              <a:t>: Use sensors to monitor machinery, predicting failures and scheduling maintenance.</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Energy Management</a:t>
            </a:r>
            <a:r>
              <a:rPr lang="en-US" sz="1800" dirty="0">
                <a:effectLst/>
                <a:latin typeface="Cambria" panose="02040503050406030204" pitchFamily="18" charset="0"/>
                <a:ea typeface="Arial" panose="020B0604020202020204" pitchFamily="34" charset="0"/>
              </a:rPr>
              <a:t>: Monitor and optimize energy consumption in factories, improving efficiency.</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Warehouse Management</a:t>
            </a:r>
            <a:r>
              <a:rPr lang="en-US" sz="1800" dirty="0">
                <a:effectLst/>
                <a:latin typeface="Cambria" panose="02040503050406030204" pitchFamily="18" charset="0"/>
                <a:ea typeface="Arial" panose="020B0604020202020204" pitchFamily="34" charset="0"/>
              </a:rPr>
              <a:t>: Implement IoT solutions for inventory tracking, automated stock replenishment, and real-time location tracking of goods.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Air Quality Monitoring</a:t>
            </a:r>
            <a:r>
              <a:rPr lang="en-US" sz="1800" dirty="0">
                <a:effectLst/>
                <a:latin typeface="Cambria" panose="02040503050406030204" pitchFamily="18" charset="0"/>
                <a:ea typeface="Arial" panose="020B0604020202020204" pitchFamily="34" charset="0"/>
              </a:rPr>
              <a:t>: Design a network of sensors to monitor air quality, providing real-time data and alerts.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Water Quality Monitoring</a:t>
            </a:r>
            <a:r>
              <a:rPr lang="en-US" sz="1800" dirty="0">
                <a:effectLst/>
                <a:latin typeface="Cambria" panose="02040503050406030204" pitchFamily="18" charset="0"/>
                <a:ea typeface="Arial" panose="020B0604020202020204" pitchFamily="34" charset="0"/>
              </a:rPr>
              <a:t>: Create systems to monitor water sources for pollutants and quality parameters.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Weather Station</a:t>
            </a:r>
            <a:r>
              <a:rPr lang="en-US" sz="1800" dirty="0">
                <a:effectLst/>
                <a:latin typeface="Cambria" panose="02040503050406030204" pitchFamily="18" charset="0"/>
                <a:ea typeface="Arial" panose="020B0604020202020204" pitchFamily="34" charset="0"/>
              </a:rPr>
              <a:t>: Build a local weather station to collect and share data on temperature, humidity, wind speed, and rainfall.</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67254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6E854B9-BAAA-07D8-288D-65DB7B343727}"/>
              </a:ext>
            </a:extLst>
          </p:cNvPr>
          <p:cNvSpPr txBox="1">
            <a:spLocks/>
          </p:cNvSpPr>
          <p:nvPr/>
        </p:nvSpPr>
        <p:spPr>
          <a:xfrm>
            <a:off x="1799414" y="1009972"/>
            <a:ext cx="8949478" cy="5278859"/>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l">
              <a:lnSpc>
                <a:spcPct val="115000"/>
              </a:lnSpc>
              <a:spcBef>
                <a:spcPts val="1600"/>
              </a:spcBef>
              <a:spcAft>
                <a:spcPts val="400"/>
              </a:spcAft>
            </a:pPr>
            <a:r>
              <a:rPr lang="en-US" sz="2400" b="1" u="sng" dirty="0">
                <a:solidFill>
                  <a:srgbClr val="C00000"/>
                </a:solidFill>
                <a:latin typeface="Arial Rounded MT Bold" panose="020F0704030504030204" pitchFamily="34" charset="0"/>
              </a:rPr>
              <a:t>Industrial and Environmental Monitoring</a:t>
            </a:r>
            <a:endParaRPr lang="en-IN" sz="2400" b="1" u="sng" dirty="0">
              <a:solidFill>
                <a:srgbClr val="C00000"/>
              </a:solidFill>
              <a:latin typeface="Arial Rounded MT Bold" panose="020F070403050403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Predictive Maintenance</a:t>
            </a:r>
            <a:r>
              <a:rPr lang="en-US" sz="1800" dirty="0">
                <a:effectLst/>
                <a:latin typeface="Cambria" panose="02040503050406030204" pitchFamily="18" charset="0"/>
                <a:ea typeface="Arial" panose="020B0604020202020204" pitchFamily="34" charset="0"/>
              </a:rPr>
              <a:t>: Use sensors to monitor machinery, predicting failures and scheduling maintenance.</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Energy Management</a:t>
            </a:r>
            <a:r>
              <a:rPr lang="en-US" sz="1800" dirty="0">
                <a:effectLst/>
                <a:latin typeface="Cambria" panose="02040503050406030204" pitchFamily="18" charset="0"/>
                <a:ea typeface="Arial" panose="020B0604020202020204" pitchFamily="34" charset="0"/>
              </a:rPr>
              <a:t>: Monitor and optimize energy consumption in factories, improving efficiency.</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Warehouse Management</a:t>
            </a:r>
            <a:r>
              <a:rPr lang="en-US" sz="1800" dirty="0">
                <a:effectLst/>
                <a:latin typeface="Cambria" panose="02040503050406030204" pitchFamily="18" charset="0"/>
                <a:ea typeface="Arial" panose="020B0604020202020204" pitchFamily="34" charset="0"/>
              </a:rPr>
              <a:t>: Implement IoT solutions for inventory tracking, automated stock replenishment, and real-time location tracking of goods.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Air Quality Monitoring</a:t>
            </a:r>
            <a:r>
              <a:rPr lang="en-US" sz="1800" dirty="0">
                <a:effectLst/>
                <a:latin typeface="Cambria" panose="02040503050406030204" pitchFamily="18" charset="0"/>
                <a:ea typeface="Arial" panose="020B0604020202020204" pitchFamily="34" charset="0"/>
              </a:rPr>
              <a:t>: Design a network of sensors to monitor air quality, providing real-time data and alerts.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Water Quality Monitoring</a:t>
            </a:r>
            <a:r>
              <a:rPr lang="en-US" sz="1800" dirty="0">
                <a:effectLst/>
                <a:latin typeface="Cambria" panose="02040503050406030204" pitchFamily="18" charset="0"/>
                <a:ea typeface="Arial" panose="020B0604020202020204" pitchFamily="34" charset="0"/>
              </a:rPr>
              <a:t>: Create systems to monitor water sources for pollutants and quality parameters.</a:t>
            </a:r>
            <a:endParaRPr lang="en-IN" sz="1800" dirty="0">
              <a:effectLst/>
              <a:latin typeface="Arial" panose="020B0604020202020204" pitchFamily="34" charset="0"/>
              <a:ea typeface="Arial" panose="020B0604020202020204" pitchFamily="34" charset="0"/>
            </a:endParaRPr>
          </a:p>
          <a:p>
            <a:pPr marL="342900" lvl="0" indent="-342900" algn="l">
              <a:lnSpc>
                <a:spcPct val="115000"/>
              </a:lnSpc>
              <a:buFont typeface="Arial" panose="020B0604020202020204" pitchFamily="34" charset="0"/>
              <a:buChar char="•"/>
              <a:tabLst>
                <a:tab pos="457200" algn="l"/>
              </a:tabLst>
            </a:pPr>
            <a:r>
              <a:rPr lang="en-US" sz="1800" b="1" dirty="0">
                <a:effectLst/>
                <a:latin typeface="Cambria" panose="02040503050406030204" pitchFamily="18" charset="0"/>
                <a:ea typeface="Arial" panose="020B0604020202020204" pitchFamily="34" charset="0"/>
                <a:cs typeface="Arial" panose="020B0604020202020204" pitchFamily="34" charset="0"/>
              </a:rPr>
              <a:t>Weather Station</a:t>
            </a:r>
            <a:r>
              <a:rPr lang="en-US" sz="1800" dirty="0">
                <a:effectLst/>
                <a:latin typeface="Cambria" panose="02040503050406030204" pitchFamily="18" charset="0"/>
                <a:ea typeface="Arial" panose="020B0604020202020204" pitchFamily="34" charset="0"/>
              </a:rPr>
              <a:t>: Build a local weather station to collect and share data on temperature, humidity, wind speed, and rainfall.</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64500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866435" y="694988"/>
            <a:ext cx="6716889" cy="4559507"/>
          </a:xfrm>
        </p:spPr>
        <p:txBody>
          <a:bodyPr>
            <a:noAutofit/>
          </a:bodyPr>
          <a:lstStyle/>
          <a:p>
            <a:pPr algn="l"/>
            <a:r>
              <a:rPr lang="en-US" sz="3200" u="sng" dirty="0">
                <a:solidFill>
                  <a:srgbClr val="C00000"/>
                </a:solidFill>
                <a:effectLst>
                  <a:outerShdw blurRad="38100" dist="38100" dir="2700000" algn="tl">
                    <a:srgbClr val="000000">
                      <a:alpha val="43137"/>
                    </a:srgbClr>
                  </a:outerShdw>
                </a:effectLst>
                <a:latin typeface="Algerian" panose="04020705040A02060702" pitchFamily="82" charset="0"/>
              </a:rPr>
              <a:t>Introduction</a:t>
            </a:r>
            <a:br>
              <a:rPr lang="en-US" sz="2000" dirty="0">
                <a:effectLst>
                  <a:outerShdw blurRad="38100" dist="38100" dir="2700000" algn="tl">
                    <a:srgbClr val="000000">
                      <a:alpha val="43137"/>
                    </a:srgbClr>
                  </a:outerShdw>
                </a:effectLst>
                <a:latin typeface="+mn-lt"/>
              </a:rPr>
            </a:br>
            <a:br>
              <a:rPr lang="en-US" sz="2000" dirty="0">
                <a:effectLst>
                  <a:outerShdw blurRad="38100" dist="38100" dir="2700000" algn="tl">
                    <a:srgbClr val="000000">
                      <a:alpha val="43137"/>
                    </a:srgbClr>
                  </a:outerShdw>
                </a:effectLst>
                <a:latin typeface="+mn-lt"/>
              </a:rPr>
            </a:br>
            <a:br>
              <a:rPr lang="en-US" sz="2000" dirty="0">
                <a:effectLst>
                  <a:outerShdw blurRad="38100" dist="38100" dir="2700000" algn="tl">
                    <a:srgbClr val="000000">
                      <a:alpha val="43137"/>
                    </a:srgbClr>
                  </a:outerShdw>
                </a:effectLst>
                <a:latin typeface="+mn-lt"/>
              </a:rPr>
            </a:b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In </a:t>
            </a:r>
            <a:r>
              <a:rPr lang="en-IN" sz="1800" b="1"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modern agriculture</a:t>
            </a: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leveraging </a:t>
            </a:r>
            <a:r>
              <a:rPr lang="en-IN" sz="1800" b="1"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data-driven approaches </a:t>
            </a: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for </a:t>
            </a:r>
            <a:r>
              <a:rPr lang="en-IN" sz="1800" b="1"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precise crop recommendations</a:t>
            </a:r>
            <a:r>
              <a:rPr lang="en-IN" sz="1800" u="sng"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is essential to ensure optimal yield and sustainability. This report presents an analysis of a comprehensive dataset containing </a:t>
            </a:r>
            <a:r>
              <a:rPr lang="en-IN"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soil composition </a:t>
            </a: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and </a:t>
            </a:r>
            <a:r>
              <a:rPr lang="en-IN"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environmental variables, including Nitrogen, Phosphorus, Potassium levels, Temperature, Humidity, </a:t>
            </a:r>
            <a:r>
              <a:rPr lang="en-IN" sz="1800" u="sng" dirty="0" err="1">
                <a:solidFill>
                  <a:srgbClr val="000000"/>
                </a:solidFill>
                <a:latin typeface="Cambria" panose="02040503050406030204" pitchFamily="18" charset="0"/>
                <a:ea typeface="Cambria" panose="02040503050406030204" pitchFamily="18" charset="0"/>
                <a:cs typeface="Times New Roman" panose="02020603050405020304" pitchFamily="18" charset="0"/>
              </a:rPr>
              <a:t>pH_Value</a:t>
            </a:r>
            <a:r>
              <a:rPr lang="en-IN"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 and Rainfall</a:t>
            </a: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a:t>
            </a:r>
            <a:br>
              <a:rPr lang="en-US" sz="1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IN" sz="180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Understanding these factors helps in making informed decisions to enhance </a:t>
            </a:r>
            <a:r>
              <a:rPr lang="en-IN" sz="1800" b="1"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agricultural productivity</a:t>
            </a:r>
            <a:r>
              <a:rPr lang="en-IN" sz="1800" b="1"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 </a:t>
            </a:r>
            <a:r>
              <a:rPr lang="en-IN" sz="1800" b="1"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resource management, and overall crop health</a:t>
            </a:r>
            <a:r>
              <a:rPr lang="en-IN"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t>.</a:t>
            </a:r>
            <a:br>
              <a:rPr lang="en-IN"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rPr>
            </a:br>
            <a:endParaRPr lang="en-US" sz="1800" u="sng" dirty="0">
              <a:solidFill>
                <a:srgbClr val="000000"/>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2052" name="Picture 4" descr="Agriculture and economic development - iPleaders">
            <a:extLst>
              <a:ext uri="{FF2B5EF4-FFF2-40B4-BE49-F238E27FC236}">
                <a16:creationId xmlns:a16="http://schemas.microsoft.com/office/drawing/2014/main" id="{1B5802D5-6D3E-CE87-2FC5-538AAC290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009" y="2118049"/>
            <a:ext cx="4340994" cy="278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63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B9C957-75A9-410E-A38E-D665E2441522}"/>
              </a:ext>
            </a:extLst>
          </p:cNvPr>
          <p:cNvSpPr>
            <a:spLocks noGrp="1"/>
          </p:cNvSpPr>
          <p:nvPr>
            <p:ph type="title"/>
          </p:nvPr>
        </p:nvSpPr>
        <p:spPr>
          <a:xfrm>
            <a:off x="883764" y="0"/>
            <a:ext cx="10131425" cy="1456267"/>
          </a:xfrm>
        </p:spPr>
        <p:txBody>
          <a:bodyPr>
            <a:normAutofit/>
          </a:bodyPr>
          <a:lstStyle/>
          <a:p>
            <a:r>
              <a:rPr lang="en-US" sz="3200" u="sng" dirty="0">
                <a:solidFill>
                  <a:srgbClr val="C00000"/>
                </a:solidFill>
                <a:effectLst>
                  <a:outerShdw blurRad="38100" dist="38100" dir="2700000" algn="tl">
                    <a:srgbClr val="000000">
                      <a:alpha val="43137"/>
                    </a:srgbClr>
                  </a:outerShdw>
                </a:effectLst>
                <a:latin typeface="Algerian" panose="04020705040A02060702" pitchFamily="82" charset="0"/>
              </a:rPr>
              <a:t>LITERATURE SURVAY</a:t>
            </a:r>
          </a:p>
        </p:txBody>
      </p:sp>
      <p:sp>
        <p:nvSpPr>
          <p:cNvPr id="7" name="Title 1">
            <a:extLst>
              <a:ext uri="{FF2B5EF4-FFF2-40B4-BE49-F238E27FC236}">
                <a16:creationId xmlns:a16="http://schemas.microsoft.com/office/drawing/2014/main" id="{201C4E57-20D1-4EAF-889A-7B07D7B8F4EB}"/>
              </a:ext>
            </a:extLst>
          </p:cNvPr>
          <p:cNvSpPr>
            <a:spLocks noGrp="1"/>
          </p:cNvSpPr>
          <p:nvPr>
            <p:ph idx="1"/>
          </p:nvPr>
        </p:nvSpPr>
        <p:spPr>
          <a:xfrm>
            <a:off x="1588168" y="1377966"/>
            <a:ext cx="9720068" cy="4326995"/>
          </a:xfrm>
        </p:spPr>
        <p:txBody>
          <a:bodyPr>
            <a:normAutofit/>
          </a:bodyPr>
          <a:lstStyle/>
          <a:p>
            <a:r>
              <a:rPr lang="en-US" sz="1800" dirty="0">
                <a:latin typeface="Cambria" panose="02040503050406030204" pitchFamily="18" charset="0"/>
                <a:ea typeface="Cambria" panose="02040503050406030204" pitchFamily="18" charset="0"/>
              </a:rPr>
              <a:t>Ahmed et al. 2013, in this work, automated security and irrigation control systems with </a:t>
            </a:r>
            <a:r>
              <a:rPr lang="en-US" sz="1800" u="sng" dirty="0">
                <a:ln w="3175" cmpd="sng">
                  <a:noFill/>
                </a:ln>
                <a:solidFill>
                  <a:srgbClr val="000000"/>
                </a:solidFill>
                <a:latin typeface="Cambria" panose="02040503050406030204" pitchFamily="18" charset="0"/>
                <a:ea typeface="Cambria" panose="02040503050406030204" pitchFamily="18" charset="0"/>
                <a:cs typeface="Times New Roman" panose="02020603050405020304" pitchFamily="18" charset="0"/>
              </a:rPr>
              <a:t>wireless messaging capability</a:t>
            </a:r>
            <a:r>
              <a:rPr lang="en-US" sz="1800" dirty="0">
                <a:latin typeface="Cambria" panose="02040503050406030204" pitchFamily="18" charset="0"/>
                <a:ea typeface="Cambria" panose="02040503050406030204" pitchFamily="18" charset="0"/>
              </a:rPr>
              <a:t>. Our work's primary goals are to optimize efficient water usage, reduce losses, and offer security. Operating two pumps keeps the necessary water level in the field and throws extra water during hard, heavy rains</a:t>
            </a:r>
          </a:p>
          <a:p>
            <a:r>
              <a:rPr lang="en-US" sz="1800" dirty="0">
                <a:latin typeface="Cambria" panose="02040503050406030204" pitchFamily="18" charset="0"/>
                <a:ea typeface="Cambria" panose="02040503050406030204" pitchFamily="18" charset="0"/>
              </a:rPr>
              <a:t>Ajayi O et al. 2022, Measurements are utilized to express the amount of these characteristics and determine the overall water quality, such as the Water Quality Index (WQI) and Irrigation WQI (IWQI). To do this, this paper suggests a network architecture for collecting real-time data on water characteristics and using Machine Learning (ML) methods to automatically decide if water samples are suitable for drinking and irrigation</a:t>
            </a:r>
            <a:r>
              <a:rPr lang="en-US" sz="2000" b="1" dirty="0"/>
              <a:t>.</a:t>
            </a:r>
          </a:p>
        </p:txBody>
      </p:sp>
    </p:spTree>
    <p:extLst>
      <p:ext uri="{BB962C8B-B14F-4D97-AF65-F5344CB8AC3E}">
        <p14:creationId xmlns:p14="http://schemas.microsoft.com/office/powerpoint/2010/main" val="61449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37428-9A1B-4825-AF8F-0F120AC4269A}"/>
              </a:ext>
            </a:extLst>
          </p:cNvPr>
          <p:cNvSpPr>
            <a:spLocks noGrp="1"/>
          </p:cNvSpPr>
          <p:nvPr>
            <p:ph type="title"/>
          </p:nvPr>
        </p:nvSpPr>
        <p:spPr>
          <a:xfrm>
            <a:off x="186179" y="-78557"/>
            <a:ext cx="10131425" cy="1456267"/>
          </a:xfrm>
        </p:spPr>
        <p:txBody>
          <a:bodyPr/>
          <a:lstStyle/>
          <a:p>
            <a:r>
              <a:rPr lang="en-US" b="1" u="sng" dirty="0">
                <a:solidFill>
                  <a:srgbClr val="C00000"/>
                </a:solidFill>
                <a:latin typeface="Algerian" panose="04020705040A02060702" pitchFamily="82" charset="0"/>
              </a:rPr>
              <a:t>Development Process</a:t>
            </a:r>
            <a:br>
              <a:rPr lang="en-US" b="1" dirty="0"/>
            </a:br>
            <a:endParaRPr lang="en-US" dirty="0"/>
          </a:p>
        </p:txBody>
      </p:sp>
      <p:pic>
        <p:nvPicPr>
          <p:cNvPr id="1028" name="Picture 4" descr="Agronomy 12 02905 g002 550">
            <a:extLst>
              <a:ext uri="{FF2B5EF4-FFF2-40B4-BE49-F238E27FC236}">
                <a16:creationId xmlns:a16="http://schemas.microsoft.com/office/drawing/2014/main" id="{9F5D600A-EF6B-1779-3155-D620C33FA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795" y="5967493"/>
            <a:ext cx="579955" cy="3372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CB01E3-2E6D-DC31-DF8E-E349D29CF4CE}"/>
              </a:ext>
            </a:extLst>
          </p:cNvPr>
          <p:cNvSpPr txBox="1"/>
          <p:nvPr/>
        </p:nvSpPr>
        <p:spPr>
          <a:xfrm>
            <a:off x="2369245" y="1763486"/>
            <a:ext cx="1632857" cy="369332"/>
          </a:xfrm>
          <a:prstGeom prst="rect">
            <a:avLst/>
          </a:prstGeom>
          <a:noFill/>
          <a:ln>
            <a:solidFill>
              <a:schemeClr val="tx1">
                <a:lumMod val="95000"/>
                <a:lumOff val="5000"/>
              </a:schemeClr>
            </a:solidFill>
          </a:ln>
        </p:spPr>
        <p:txBody>
          <a:bodyPr wrap="square" rtlCol="0">
            <a:spAutoFit/>
          </a:bodyPr>
          <a:lstStyle/>
          <a:p>
            <a:r>
              <a:rPr lang="en-IN" dirty="0"/>
              <a:t>Crop Dataset</a:t>
            </a:r>
          </a:p>
        </p:txBody>
      </p:sp>
      <p:sp>
        <p:nvSpPr>
          <p:cNvPr id="7" name="TextBox 6">
            <a:extLst>
              <a:ext uri="{FF2B5EF4-FFF2-40B4-BE49-F238E27FC236}">
                <a16:creationId xmlns:a16="http://schemas.microsoft.com/office/drawing/2014/main" id="{31970BE5-8DE2-2C8E-3408-FF6289DC7945}"/>
              </a:ext>
            </a:extLst>
          </p:cNvPr>
          <p:cNvSpPr txBox="1"/>
          <p:nvPr/>
        </p:nvSpPr>
        <p:spPr>
          <a:xfrm>
            <a:off x="5127171" y="1725132"/>
            <a:ext cx="1937657" cy="369332"/>
          </a:xfrm>
          <a:prstGeom prst="rect">
            <a:avLst/>
          </a:prstGeom>
          <a:noFill/>
          <a:ln>
            <a:solidFill>
              <a:schemeClr val="tx1">
                <a:lumMod val="95000"/>
                <a:lumOff val="5000"/>
              </a:schemeClr>
            </a:solidFill>
          </a:ln>
        </p:spPr>
        <p:txBody>
          <a:bodyPr wrap="square" rtlCol="0">
            <a:spAutoFit/>
          </a:bodyPr>
          <a:lstStyle/>
          <a:p>
            <a:r>
              <a:rPr lang="en-IN" dirty="0"/>
              <a:t>Weather Dataset</a:t>
            </a:r>
          </a:p>
        </p:txBody>
      </p:sp>
      <p:sp>
        <p:nvSpPr>
          <p:cNvPr id="8" name="TextBox 7">
            <a:extLst>
              <a:ext uri="{FF2B5EF4-FFF2-40B4-BE49-F238E27FC236}">
                <a16:creationId xmlns:a16="http://schemas.microsoft.com/office/drawing/2014/main" id="{2A01DF41-5370-7406-1DFD-439F991E1528}"/>
              </a:ext>
            </a:extLst>
          </p:cNvPr>
          <p:cNvSpPr txBox="1"/>
          <p:nvPr/>
        </p:nvSpPr>
        <p:spPr>
          <a:xfrm>
            <a:off x="979713" y="3704254"/>
            <a:ext cx="2034073" cy="646331"/>
          </a:xfrm>
          <a:prstGeom prst="rect">
            <a:avLst/>
          </a:prstGeom>
          <a:noFill/>
          <a:ln>
            <a:solidFill>
              <a:schemeClr val="tx1">
                <a:lumMod val="95000"/>
                <a:lumOff val="5000"/>
              </a:schemeClr>
            </a:solidFill>
          </a:ln>
        </p:spPr>
        <p:txBody>
          <a:bodyPr wrap="square" rtlCol="0">
            <a:spAutoFit/>
          </a:bodyPr>
          <a:lstStyle/>
          <a:p>
            <a:r>
              <a:rPr lang="en-IN" dirty="0"/>
              <a:t>Farm Condition</a:t>
            </a:r>
          </a:p>
          <a:p>
            <a:r>
              <a:rPr lang="en-IN" dirty="0"/>
              <a:t>(Input by Farmer)</a:t>
            </a:r>
          </a:p>
        </p:txBody>
      </p:sp>
      <p:sp>
        <p:nvSpPr>
          <p:cNvPr id="9" name="TextBox 8">
            <a:extLst>
              <a:ext uri="{FF2B5EF4-FFF2-40B4-BE49-F238E27FC236}">
                <a16:creationId xmlns:a16="http://schemas.microsoft.com/office/drawing/2014/main" id="{C425433D-2667-3839-7904-47E499AF5267}"/>
              </a:ext>
            </a:extLst>
          </p:cNvPr>
          <p:cNvSpPr txBox="1"/>
          <p:nvPr/>
        </p:nvSpPr>
        <p:spPr>
          <a:xfrm>
            <a:off x="8350898" y="1763486"/>
            <a:ext cx="2034073" cy="369332"/>
          </a:xfrm>
          <a:prstGeom prst="rect">
            <a:avLst/>
          </a:prstGeom>
          <a:noFill/>
          <a:ln>
            <a:solidFill>
              <a:schemeClr val="tx1">
                <a:lumMod val="95000"/>
                <a:lumOff val="5000"/>
              </a:schemeClr>
            </a:solidFill>
          </a:ln>
        </p:spPr>
        <p:txBody>
          <a:bodyPr wrap="square" rtlCol="0">
            <a:spAutoFit/>
          </a:bodyPr>
          <a:lstStyle/>
          <a:p>
            <a:r>
              <a:rPr lang="en-IN" dirty="0"/>
              <a:t>Market Condition</a:t>
            </a:r>
          </a:p>
        </p:txBody>
      </p:sp>
      <p:sp>
        <p:nvSpPr>
          <p:cNvPr id="10" name="TextBox 9">
            <a:extLst>
              <a:ext uri="{FF2B5EF4-FFF2-40B4-BE49-F238E27FC236}">
                <a16:creationId xmlns:a16="http://schemas.microsoft.com/office/drawing/2014/main" id="{CBE494D2-40E0-03E6-A78E-B3350A37D73D}"/>
              </a:ext>
            </a:extLst>
          </p:cNvPr>
          <p:cNvSpPr txBox="1"/>
          <p:nvPr/>
        </p:nvSpPr>
        <p:spPr>
          <a:xfrm>
            <a:off x="5346442" y="3565754"/>
            <a:ext cx="2034073" cy="923330"/>
          </a:xfrm>
          <a:prstGeom prst="rect">
            <a:avLst/>
          </a:prstGeom>
          <a:noFill/>
          <a:ln>
            <a:solidFill>
              <a:schemeClr val="tx1">
                <a:lumMod val="95000"/>
                <a:lumOff val="5000"/>
              </a:schemeClr>
            </a:solidFill>
          </a:ln>
        </p:spPr>
        <p:txBody>
          <a:bodyPr wrap="square" rtlCol="0">
            <a:spAutoFit/>
          </a:bodyPr>
          <a:lstStyle/>
          <a:p>
            <a:pPr algn="ctr"/>
            <a:r>
              <a:rPr lang="en-IN" dirty="0"/>
              <a:t>Data Analytics </a:t>
            </a:r>
          </a:p>
          <a:p>
            <a:pPr algn="ctr"/>
            <a:r>
              <a:rPr lang="en-IN" dirty="0"/>
              <a:t>&amp; </a:t>
            </a:r>
          </a:p>
          <a:p>
            <a:pPr algn="ctr"/>
            <a:r>
              <a:rPr lang="en-IN" dirty="0"/>
              <a:t>ML Algorithms</a:t>
            </a:r>
          </a:p>
        </p:txBody>
      </p:sp>
      <p:cxnSp>
        <p:nvCxnSpPr>
          <p:cNvPr id="20" name="Straight Arrow Connector 19">
            <a:extLst>
              <a:ext uri="{FF2B5EF4-FFF2-40B4-BE49-F238E27FC236}">
                <a16:creationId xmlns:a16="http://schemas.microsoft.com/office/drawing/2014/main" id="{59BAEEF0-EB32-8F5A-60A0-A8DDB9F7C823}"/>
              </a:ext>
            </a:extLst>
          </p:cNvPr>
          <p:cNvCxnSpPr>
            <a:cxnSpLocks/>
          </p:cNvCxnSpPr>
          <p:nvPr/>
        </p:nvCxnSpPr>
        <p:spPr>
          <a:xfrm>
            <a:off x="3013786" y="4027419"/>
            <a:ext cx="233265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ACCB01E3-2E6D-DC31-DF8E-E349D29CF4CE}"/>
              </a:ext>
            </a:extLst>
          </p:cNvPr>
          <p:cNvSpPr txBox="1"/>
          <p:nvPr/>
        </p:nvSpPr>
        <p:spPr>
          <a:xfrm>
            <a:off x="5258990" y="5967493"/>
            <a:ext cx="2208975" cy="369332"/>
          </a:xfrm>
          <a:prstGeom prst="rect">
            <a:avLst/>
          </a:prstGeom>
          <a:noFill/>
          <a:ln>
            <a:solidFill>
              <a:schemeClr val="tx1">
                <a:lumMod val="95000"/>
                <a:lumOff val="5000"/>
              </a:schemeClr>
            </a:solidFill>
          </a:ln>
        </p:spPr>
        <p:txBody>
          <a:bodyPr wrap="square" rtlCol="0">
            <a:spAutoFit/>
          </a:bodyPr>
          <a:lstStyle/>
          <a:p>
            <a:r>
              <a:rPr lang="en-IN" dirty="0"/>
              <a:t>Recommended Crop</a:t>
            </a:r>
          </a:p>
        </p:txBody>
      </p:sp>
      <p:sp>
        <p:nvSpPr>
          <p:cNvPr id="24" name="TextBox 23">
            <a:extLst>
              <a:ext uri="{FF2B5EF4-FFF2-40B4-BE49-F238E27FC236}">
                <a16:creationId xmlns:a16="http://schemas.microsoft.com/office/drawing/2014/main" id="{64BF9A7A-6A5D-4CE1-5A7B-98343B39CD46}"/>
              </a:ext>
            </a:extLst>
          </p:cNvPr>
          <p:cNvSpPr txBox="1"/>
          <p:nvPr/>
        </p:nvSpPr>
        <p:spPr>
          <a:xfrm>
            <a:off x="8014639" y="5970600"/>
            <a:ext cx="2370332" cy="369332"/>
          </a:xfrm>
          <a:prstGeom prst="rect">
            <a:avLst/>
          </a:prstGeom>
          <a:noFill/>
          <a:ln>
            <a:solidFill>
              <a:schemeClr val="tx1">
                <a:lumMod val="95000"/>
                <a:lumOff val="5000"/>
              </a:schemeClr>
            </a:solidFill>
          </a:ln>
        </p:spPr>
        <p:txBody>
          <a:bodyPr wrap="square" rtlCol="0">
            <a:spAutoFit/>
          </a:bodyPr>
          <a:lstStyle/>
          <a:p>
            <a:r>
              <a:rPr lang="en-IN" dirty="0"/>
              <a:t>Future Market Survey</a:t>
            </a:r>
          </a:p>
        </p:txBody>
      </p:sp>
      <p:sp>
        <p:nvSpPr>
          <p:cNvPr id="25" name="TextBox 24">
            <a:extLst>
              <a:ext uri="{FF2B5EF4-FFF2-40B4-BE49-F238E27FC236}">
                <a16:creationId xmlns:a16="http://schemas.microsoft.com/office/drawing/2014/main" id="{6A2EB65E-1895-46D0-85A1-124992F5913B}"/>
              </a:ext>
            </a:extLst>
          </p:cNvPr>
          <p:cNvSpPr txBox="1"/>
          <p:nvPr/>
        </p:nvSpPr>
        <p:spPr>
          <a:xfrm>
            <a:off x="2905945" y="5970600"/>
            <a:ext cx="1633938" cy="369332"/>
          </a:xfrm>
          <a:prstGeom prst="rect">
            <a:avLst/>
          </a:prstGeom>
          <a:noFill/>
          <a:ln>
            <a:solidFill>
              <a:schemeClr val="tx1">
                <a:lumMod val="95000"/>
                <a:lumOff val="5000"/>
              </a:schemeClr>
            </a:solidFill>
          </a:ln>
        </p:spPr>
        <p:txBody>
          <a:bodyPr wrap="square" rtlCol="0">
            <a:spAutoFit/>
          </a:bodyPr>
          <a:lstStyle/>
          <a:p>
            <a:r>
              <a:rPr lang="en-IN" dirty="0"/>
              <a:t>Statistical data</a:t>
            </a:r>
          </a:p>
        </p:txBody>
      </p:sp>
      <p:cxnSp>
        <p:nvCxnSpPr>
          <p:cNvPr id="27" name="Straight Connector 26">
            <a:extLst>
              <a:ext uri="{FF2B5EF4-FFF2-40B4-BE49-F238E27FC236}">
                <a16:creationId xmlns:a16="http://schemas.microsoft.com/office/drawing/2014/main" id="{8D5A47E5-1727-7C57-12BE-79CA8A79809A}"/>
              </a:ext>
            </a:extLst>
          </p:cNvPr>
          <p:cNvCxnSpPr/>
          <p:nvPr/>
        </p:nvCxnSpPr>
        <p:spPr>
          <a:xfrm>
            <a:off x="3610947" y="5570376"/>
            <a:ext cx="5859624" cy="0"/>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C746DEAA-A098-CE32-0699-D2C07CBB988D}"/>
              </a:ext>
            </a:extLst>
          </p:cNvPr>
          <p:cNvCxnSpPr>
            <a:cxnSpLocks/>
          </p:cNvCxnSpPr>
          <p:nvPr/>
        </p:nvCxnSpPr>
        <p:spPr>
          <a:xfrm>
            <a:off x="6220720" y="4489084"/>
            <a:ext cx="0" cy="1071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B9588349-3816-2237-ABCF-D95C36F9059A}"/>
              </a:ext>
            </a:extLst>
          </p:cNvPr>
          <p:cNvCxnSpPr>
            <a:cxnSpLocks/>
          </p:cNvCxnSpPr>
          <p:nvPr/>
        </p:nvCxnSpPr>
        <p:spPr>
          <a:xfrm>
            <a:off x="3601928" y="5616178"/>
            <a:ext cx="0" cy="354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EF59F1F2-49F9-8497-62F8-05CD6BB74076}"/>
              </a:ext>
            </a:extLst>
          </p:cNvPr>
          <p:cNvCxnSpPr>
            <a:cxnSpLocks/>
          </p:cNvCxnSpPr>
          <p:nvPr/>
        </p:nvCxnSpPr>
        <p:spPr>
          <a:xfrm>
            <a:off x="6220719" y="5613071"/>
            <a:ext cx="0" cy="354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B030C72-6B55-0EE3-390D-99366302D951}"/>
              </a:ext>
            </a:extLst>
          </p:cNvPr>
          <p:cNvCxnSpPr>
            <a:cxnSpLocks/>
          </p:cNvCxnSpPr>
          <p:nvPr/>
        </p:nvCxnSpPr>
        <p:spPr>
          <a:xfrm>
            <a:off x="9470571" y="5613071"/>
            <a:ext cx="0" cy="3544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AA13B21B-6EC4-D454-89ED-6D453AB1C3BD}"/>
              </a:ext>
            </a:extLst>
          </p:cNvPr>
          <p:cNvSpPr txBox="1"/>
          <p:nvPr/>
        </p:nvSpPr>
        <p:spPr>
          <a:xfrm>
            <a:off x="6226995" y="5072336"/>
            <a:ext cx="1240970" cy="383280"/>
          </a:xfrm>
          <a:prstGeom prst="rect">
            <a:avLst/>
          </a:prstGeom>
          <a:noFill/>
        </p:spPr>
        <p:txBody>
          <a:bodyPr wrap="square" rtlCol="0">
            <a:spAutoFit/>
          </a:bodyPr>
          <a:lstStyle/>
          <a:p>
            <a:r>
              <a:rPr lang="en-IN" dirty="0"/>
              <a:t>Output</a:t>
            </a:r>
          </a:p>
        </p:txBody>
      </p:sp>
      <p:sp>
        <p:nvSpPr>
          <p:cNvPr id="36" name="TextBox 35">
            <a:extLst>
              <a:ext uri="{FF2B5EF4-FFF2-40B4-BE49-F238E27FC236}">
                <a16:creationId xmlns:a16="http://schemas.microsoft.com/office/drawing/2014/main" id="{B467F51B-E413-8520-045B-ACB20B2A19BF}"/>
              </a:ext>
            </a:extLst>
          </p:cNvPr>
          <p:cNvSpPr txBox="1"/>
          <p:nvPr/>
        </p:nvSpPr>
        <p:spPr>
          <a:xfrm>
            <a:off x="6180133" y="3091465"/>
            <a:ext cx="1240970" cy="383280"/>
          </a:xfrm>
          <a:prstGeom prst="rect">
            <a:avLst/>
          </a:prstGeom>
          <a:noFill/>
        </p:spPr>
        <p:txBody>
          <a:bodyPr wrap="square" rtlCol="0">
            <a:spAutoFit/>
          </a:bodyPr>
          <a:lstStyle/>
          <a:p>
            <a:r>
              <a:rPr lang="en-IN" dirty="0"/>
              <a:t>Input</a:t>
            </a:r>
          </a:p>
        </p:txBody>
      </p:sp>
      <p:cxnSp>
        <p:nvCxnSpPr>
          <p:cNvPr id="43" name="Straight Connector 42">
            <a:extLst>
              <a:ext uri="{FF2B5EF4-FFF2-40B4-BE49-F238E27FC236}">
                <a16:creationId xmlns:a16="http://schemas.microsoft.com/office/drawing/2014/main" id="{16ED4395-4B33-9EC8-FE30-23C2BB608FD9}"/>
              </a:ext>
            </a:extLst>
          </p:cNvPr>
          <p:cNvCxnSpPr/>
          <p:nvPr/>
        </p:nvCxnSpPr>
        <p:spPr>
          <a:xfrm>
            <a:off x="3185673" y="2509935"/>
            <a:ext cx="651816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CF813BA6-9565-A523-80D6-BB5C2B3491AD}"/>
              </a:ext>
            </a:extLst>
          </p:cNvPr>
          <p:cNvCxnSpPr>
            <a:cxnSpLocks/>
          </p:cNvCxnSpPr>
          <p:nvPr/>
        </p:nvCxnSpPr>
        <p:spPr>
          <a:xfrm>
            <a:off x="6164581" y="2077126"/>
            <a:ext cx="15552" cy="14886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FA839690-5A5A-2C89-2DDE-07AAED05CCC3}"/>
              </a:ext>
            </a:extLst>
          </p:cNvPr>
          <p:cNvCxnSpPr>
            <a:cxnSpLocks/>
          </p:cNvCxnSpPr>
          <p:nvPr/>
        </p:nvCxnSpPr>
        <p:spPr>
          <a:xfrm>
            <a:off x="3167990" y="2124060"/>
            <a:ext cx="0" cy="38587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a:extLst>
              <a:ext uri="{FF2B5EF4-FFF2-40B4-BE49-F238E27FC236}">
                <a16:creationId xmlns:a16="http://schemas.microsoft.com/office/drawing/2014/main" id="{82F9631B-4701-1E80-138A-4073D04FBC7C}"/>
              </a:ext>
            </a:extLst>
          </p:cNvPr>
          <p:cNvCxnSpPr>
            <a:cxnSpLocks/>
          </p:cNvCxnSpPr>
          <p:nvPr/>
        </p:nvCxnSpPr>
        <p:spPr>
          <a:xfrm>
            <a:off x="9688285" y="2186564"/>
            <a:ext cx="0" cy="36572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609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BE84-114F-45F5-8792-07188AC1AA15}"/>
              </a:ext>
            </a:extLst>
          </p:cNvPr>
          <p:cNvSpPr>
            <a:spLocks noGrp="1"/>
          </p:cNvSpPr>
          <p:nvPr>
            <p:ph type="title"/>
          </p:nvPr>
        </p:nvSpPr>
        <p:spPr>
          <a:xfrm>
            <a:off x="685800" y="338666"/>
            <a:ext cx="10131425" cy="1456267"/>
          </a:xfrm>
        </p:spPr>
        <p:txBody>
          <a:bodyPr/>
          <a:lstStyle/>
          <a:p>
            <a:r>
              <a:rPr lang="en-US" b="1" u="sng" dirty="0">
                <a:solidFill>
                  <a:srgbClr val="C00000"/>
                </a:solidFill>
                <a:latin typeface="Algerian" panose="04020705040A02060702" pitchFamily="82" charset="0"/>
              </a:rPr>
              <a:t>Advantages</a:t>
            </a:r>
          </a:p>
        </p:txBody>
      </p:sp>
      <p:sp>
        <p:nvSpPr>
          <p:cNvPr id="3" name="Content Placeholder 2">
            <a:extLst>
              <a:ext uri="{FF2B5EF4-FFF2-40B4-BE49-F238E27FC236}">
                <a16:creationId xmlns:a16="http://schemas.microsoft.com/office/drawing/2014/main" id="{161034C1-E1D6-4AAA-A924-6F7FC13B5522}"/>
              </a:ext>
            </a:extLst>
          </p:cNvPr>
          <p:cNvSpPr>
            <a:spLocks noGrp="1"/>
          </p:cNvSpPr>
          <p:nvPr>
            <p:ph idx="1"/>
          </p:nvPr>
        </p:nvSpPr>
        <p:spPr>
          <a:xfrm>
            <a:off x="1374775" y="1604434"/>
            <a:ext cx="9319903" cy="2399676"/>
          </a:xfrm>
        </p:spPr>
        <p:txBody>
          <a:bodyPr>
            <a:normAutofit/>
          </a:bodyPr>
          <a:lstStyle/>
          <a:p>
            <a:pPr>
              <a:buFont typeface="Wingdings" panose="05000000000000000000" pitchFamily="2" charset="2"/>
              <a:buChar char="§"/>
            </a:pPr>
            <a:r>
              <a:rPr lang="en-US" sz="1800" i="0" dirty="0">
                <a:solidFill>
                  <a:srgbClr val="040C28"/>
                </a:solidFill>
                <a:effectLst/>
                <a:latin typeface="Cambria" panose="02040503050406030204" pitchFamily="18" charset="0"/>
                <a:ea typeface="Cambria" panose="02040503050406030204" pitchFamily="18" charset="0"/>
              </a:rPr>
              <a:t>Sustainable agricultural practices promote biodiversity, soil conservation, and water management</a:t>
            </a:r>
            <a:r>
              <a:rPr lang="en-US" sz="1800" dirty="0">
                <a:solidFill>
                  <a:srgbClr val="040C28"/>
                </a:solidFill>
                <a:latin typeface="Cambria" panose="02040503050406030204" pitchFamily="18" charset="0"/>
                <a:ea typeface="Cambria" panose="02040503050406030204" pitchFamily="18" charset="0"/>
              </a:rPr>
              <a:t>.</a:t>
            </a:r>
          </a:p>
          <a:p>
            <a:pPr>
              <a:buFont typeface="Wingdings" panose="05000000000000000000" pitchFamily="2" charset="2"/>
              <a:buChar char="§"/>
            </a:pPr>
            <a:r>
              <a:rPr lang="en-US" sz="1800" i="0" dirty="0">
                <a:effectLst/>
                <a:latin typeface="Cambria" panose="02040503050406030204" pitchFamily="18" charset="0"/>
                <a:ea typeface="Cambria" panose="02040503050406030204" pitchFamily="18" charset="0"/>
              </a:rPr>
              <a:t>By adopting eco-friendly approaches, agricultural projects can contribute to environmental protection and conservation of natural resources for future generations.</a:t>
            </a:r>
            <a:r>
              <a:rPr lang="en-US" sz="1800" dirty="0">
                <a:latin typeface="Cambria" panose="02040503050406030204" pitchFamily="18" charset="0"/>
                <a:ea typeface="Cambria" panose="02040503050406030204" pitchFamily="18" charset="0"/>
              </a:rPr>
              <a:t>.</a:t>
            </a:r>
          </a:p>
          <a:p>
            <a:pPr marL="0" indent="0">
              <a:buNone/>
            </a:pPr>
            <a:endParaRPr lang="en-US" sz="2400" dirty="0"/>
          </a:p>
        </p:txBody>
      </p:sp>
      <p:sp>
        <p:nvSpPr>
          <p:cNvPr id="4" name="Title 1">
            <a:extLst>
              <a:ext uri="{FF2B5EF4-FFF2-40B4-BE49-F238E27FC236}">
                <a16:creationId xmlns:a16="http://schemas.microsoft.com/office/drawing/2014/main" id="{9B52467C-ADD0-43BA-8033-FB77C532BAA5}"/>
              </a:ext>
            </a:extLst>
          </p:cNvPr>
          <p:cNvSpPr txBox="1">
            <a:spLocks/>
          </p:cNvSpPr>
          <p:nvPr/>
        </p:nvSpPr>
        <p:spPr>
          <a:xfrm>
            <a:off x="132046" y="2811091"/>
            <a:ext cx="10131425" cy="1456267"/>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u="sng">
                <a:solidFill>
                  <a:srgbClr val="C00000"/>
                </a:solidFill>
                <a:latin typeface="Algerian" panose="04020705040A02060702" pitchFamily="82" charset="0"/>
              </a:rPr>
              <a:t>LIMITATIONS</a:t>
            </a:r>
            <a:endParaRPr lang="en-US" b="1" u="sng" dirty="0">
              <a:solidFill>
                <a:srgbClr val="C00000"/>
              </a:solidFill>
              <a:latin typeface="Algerian" panose="04020705040A02060702" pitchFamily="82" charset="0"/>
            </a:endParaRPr>
          </a:p>
        </p:txBody>
      </p:sp>
      <p:sp>
        <p:nvSpPr>
          <p:cNvPr id="6" name="Content Placeholder 2">
            <a:extLst>
              <a:ext uri="{FF2B5EF4-FFF2-40B4-BE49-F238E27FC236}">
                <a16:creationId xmlns:a16="http://schemas.microsoft.com/office/drawing/2014/main" id="{A424369E-49D6-498B-94F1-52B8EC5B011C}"/>
              </a:ext>
            </a:extLst>
          </p:cNvPr>
          <p:cNvSpPr txBox="1">
            <a:spLocks/>
          </p:cNvSpPr>
          <p:nvPr/>
        </p:nvSpPr>
        <p:spPr>
          <a:xfrm>
            <a:off x="1252228" y="3992728"/>
            <a:ext cx="8980586" cy="159862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Font typeface="Wingdings" panose="05000000000000000000" pitchFamily="2" charset="2"/>
              <a:buChar char="§"/>
            </a:pPr>
            <a:r>
              <a:rPr lang="en-US" sz="1800" dirty="0">
                <a:solidFill>
                  <a:srgbClr val="4D5156"/>
                </a:solidFill>
                <a:latin typeface="Cambria" panose="02040503050406030204" pitchFamily="18" charset="0"/>
                <a:ea typeface="Cambria" panose="02040503050406030204" pitchFamily="18" charset="0"/>
              </a:rPr>
              <a:t>Farmers face problems while adapting the User Interface and technology to use it.</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1207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8A04A8-9482-38F4-8B0E-883AF829B63E}"/>
              </a:ext>
            </a:extLst>
          </p:cNvPr>
          <p:cNvPicPr>
            <a:picLocks noChangeAspect="1"/>
          </p:cNvPicPr>
          <p:nvPr/>
        </p:nvPicPr>
        <p:blipFill>
          <a:blip r:embed="rId2"/>
          <a:stretch>
            <a:fillRect/>
          </a:stretch>
        </p:blipFill>
        <p:spPr>
          <a:xfrm>
            <a:off x="1374776" y="1786105"/>
            <a:ext cx="4428865" cy="3662973"/>
          </a:xfrm>
          <a:prstGeom prst="rect">
            <a:avLst/>
          </a:prstGeom>
        </p:spPr>
      </p:pic>
      <p:pic>
        <p:nvPicPr>
          <p:cNvPr id="9" name="Picture 8">
            <a:extLst>
              <a:ext uri="{FF2B5EF4-FFF2-40B4-BE49-F238E27FC236}">
                <a16:creationId xmlns:a16="http://schemas.microsoft.com/office/drawing/2014/main" id="{3405903D-BE54-9BAE-753D-D8E562AABC90}"/>
              </a:ext>
            </a:extLst>
          </p:cNvPr>
          <p:cNvPicPr>
            <a:picLocks noChangeAspect="1"/>
          </p:cNvPicPr>
          <p:nvPr/>
        </p:nvPicPr>
        <p:blipFill>
          <a:blip r:embed="rId3"/>
          <a:stretch>
            <a:fillRect/>
          </a:stretch>
        </p:blipFill>
        <p:spPr>
          <a:xfrm>
            <a:off x="6499474" y="1762694"/>
            <a:ext cx="5118611" cy="3686384"/>
          </a:xfrm>
          <a:prstGeom prst="rect">
            <a:avLst/>
          </a:prstGeom>
        </p:spPr>
      </p:pic>
      <p:sp>
        <p:nvSpPr>
          <p:cNvPr id="10" name="TextBox 9">
            <a:extLst>
              <a:ext uri="{FF2B5EF4-FFF2-40B4-BE49-F238E27FC236}">
                <a16:creationId xmlns:a16="http://schemas.microsoft.com/office/drawing/2014/main" id="{A5F28705-70D2-4573-A236-8542E83975F8}"/>
              </a:ext>
            </a:extLst>
          </p:cNvPr>
          <p:cNvSpPr txBox="1"/>
          <p:nvPr/>
        </p:nvSpPr>
        <p:spPr>
          <a:xfrm>
            <a:off x="2128082" y="730220"/>
            <a:ext cx="8742783" cy="461665"/>
          </a:xfrm>
          <a:prstGeom prst="rect">
            <a:avLst/>
          </a:prstGeom>
          <a:noFill/>
        </p:spPr>
        <p:txBody>
          <a:bodyPr wrap="square" rtlCol="0">
            <a:spAutoFit/>
          </a:bodyPr>
          <a:lstStyle/>
          <a:p>
            <a:r>
              <a:rPr lang="en-IN" sz="2400" b="1" dirty="0"/>
              <a:t>Visualized  Results  after Performing Analytics  on Datasets</a:t>
            </a:r>
          </a:p>
        </p:txBody>
      </p:sp>
      <p:sp>
        <p:nvSpPr>
          <p:cNvPr id="11" name="TextBox 10">
            <a:extLst>
              <a:ext uri="{FF2B5EF4-FFF2-40B4-BE49-F238E27FC236}">
                <a16:creationId xmlns:a16="http://schemas.microsoft.com/office/drawing/2014/main" id="{3922B49C-FFE8-68C4-70F9-18782AF6D82E}"/>
              </a:ext>
            </a:extLst>
          </p:cNvPr>
          <p:cNvSpPr txBox="1"/>
          <p:nvPr/>
        </p:nvSpPr>
        <p:spPr>
          <a:xfrm>
            <a:off x="8200363" y="5570376"/>
            <a:ext cx="2165948" cy="369332"/>
          </a:xfrm>
          <a:prstGeom prst="rect">
            <a:avLst/>
          </a:prstGeom>
          <a:noFill/>
        </p:spPr>
        <p:txBody>
          <a:bodyPr wrap="square" rtlCol="0">
            <a:spAutoFit/>
          </a:bodyPr>
          <a:lstStyle/>
          <a:p>
            <a:r>
              <a:rPr lang="en-IN" dirty="0"/>
              <a:t>Crop and Humidity</a:t>
            </a:r>
          </a:p>
        </p:txBody>
      </p:sp>
      <p:sp>
        <p:nvSpPr>
          <p:cNvPr id="12" name="TextBox 11">
            <a:extLst>
              <a:ext uri="{FF2B5EF4-FFF2-40B4-BE49-F238E27FC236}">
                <a16:creationId xmlns:a16="http://schemas.microsoft.com/office/drawing/2014/main" id="{DF158F9F-5560-FA9D-1854-EDCB29A17EE7}"/>
              </a:ext>
            </a:extLst>
          </p:cNvPr>
          <p:cNvSpPr txBox="1"/>
          <p:nvPr/>
        </p:nvSpPr>
        <p:spPr>
          <a:xfrm>
            <a:off x="1607976" y="5722776"/>
            <a:ext cx="4348065" cy="369332"/>
          </a:xfrm>
          <a:prstGeom prst="rect">
            <a:avLst/>
          </a:prstGeom>
          <a:noFill/>
        </p:spPr>
        <p:txBody>
          <a:bodyPr wrap="square" rtlCol="0">
            <a:spAutoFit/>
          </a:bodyPr>
          <a:lstStyle/>
          <a:p>
            <a:r>
              <a:rPr lang="en-IN" dirty="0"/>
              <a:t>Water Requirement with respect to Crop</a:t>
            </a:r>
          </a:p>
        </p:txBody>
      </p:sp>
    </p:spTree>
    <p:extLst>
      <p:ext uri="{BB962C8B-B14F-4D97-AF65-F5344CB8AC3E}">
        <p14:creationId xmlns:p14="http://schemas.microsoft.com/office/powerpoint/2010/main" val="223018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0DF7-1374-4A09-85B1-484E65EFBE0B}"/>
              </a:ext>
            </a:extLst>
          </p:cNvPr>
          <p:cNvSpPr>
            <a:spLocks noGrp="1"/>
          </p:cNvSpPr>
          <p:nvPr>
            <p:ph type="title"/>
          </p:nvPr>
        </p:nvSpPr>
        <p:spPr>
          <a:xfrm>
            <a:off x="695227" y="122549"/>
            <a:ext cx="10131425" cy="1456267"/>
          </a:xfrm>
        </p:spPr>
        <p:txBody>
          <a:bodyPr>
            <a:normAutofit/>
          </a:bodyPr>
          <a:lstStyle/>
          <a:p>
            <a:r>
              <a:rPr lang="en-US" sz="4000" b="1" u="sng" dirty="0" err="1">
                <a:solidFill>
                  <a:srgbClr val="C00000"/>
                </a:solidFill>
                <a:latin typeface="Algerian" panose="04020705040A02060702" pitchFamily="82" charset="0"/>
              </a:rPr>
              <a:t>CONcl</a:t>
            </a:r>
            <a:r>
              <a:rPr lang="en-US" b="1" u="sng" dirty="0" err="1">
                <a:solidFill>
                  <a:srgbClr val="C00000"/>
                </a:solidFill>
                <a:latin typeface="Algerian" panose="04020705040A02060702" pitchFamily="82" charset="0"/>
              </a:rPr>
              <a:t>usion</a:t>
            </a:r>
            <a:endParaRPr lang="en-US" sz="4000"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65D4E86-AC4E-4CFE-9213-1F1BDDE1BBCD}"/>
              </a:ext>
            </a:extLst>
          </p:cNvPr>
          <p:cNvSpPr>
            <a:spLocks noGrp="1"/>
          </p:cNvSpPr>
          <p:nvPr>
            <p:ph idx="1"/>
          </p:nvPr>
        </p:nvSpPr>
        <p:spPr>
          <a:xfrm>
            <a:off x="1520792" y="1782147"/>
            <a:ext cx="8740253" cy="1033358"/>
          </a:xfrm>
        </p:spPr>
        <p:txBody>
          <a:bodyPr>
            <a:normAutofit/>
          </a:bodyPr>
          <a:lstStyle/>
          <a:p>
            <a:r>
              <a:rPr lang="en-US" sz="1800" i="0" dirty="0">
                <a:solidFill>
                  <a:srgbClr val="202124"/>
                </a:solidFill>
                <a:effectLst/>
                <a:latin typeface="Cambria" panose="02040503050406030204" pitchFamily="18" charset="0"/>
                <a:ea typeface="Cambria" panose="02040503050406030204" pitchFamily="18" charset="0"/>
              </a:rPr>
              <a:t>The software will help farmer by suggesting the best crop with respect to their soil conditions, weather conditions, future market conditions, as well as it will help dealers to manage their storage of yields.</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131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0DF7-1374-4A09-85B1-484E65EFBE0B}"/>
              </a:ext>
            </a:extLst>
          </p:cNvPr>
          <p:cNvSpPr>
            <a:spLocks noGrp="1"/>
          </p:cNvSpPr>
          <p:nvPr>
            <p:ph type="title"/>
          </p:nvPr>
        </p:nvSpPr>
        <p:spPr>
          <a:xfrm>
            <a:off x="695227" y="122549"/>
            <a:ext cx="10131425" cy="1215363"/>
          </a:xfrm>
        </p:spPr>
        <p:txBody>
          <a:bodyPr>
            <a:normAutofit fontScale="90000"/>
          </a:bodyPr>
          <a:lstStyle/>
          <a:p>
            <a:r>
              <a:rPr lang="en-US" b="1" u="sng" dirty="0" err="1">
                <a:solidFill>
                  <a:srgbClr val="C00000"/>
                </a:solidFill>
                <a:latin typeface="Algerian" panose="04020705040A02060702" pitchFamily="82" charset="0"/>
              </a:rPr>
              <a:t>Refernces</a:t>
            </a:r>
            <a:br>
              <a:rPr lang="en-US" b="1" u="sng" dirty="0">
                <a:solidFill>
                  <a:srgbClr val="C00000"/>
                </a:solidFill>
                <a:latin typeface="Algerian" panose="04020705040A02060702" pitchFamily="82" charset="0"/>
              </a:rPr>
            </a:br>
            <a:endParaRPr lang="en-US" sz="4000" u="sng"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65D4E86-AC4E-4CFE-9213-1F1BDDE1BBCD}"/>
              </a:ext>
            </a:extLst>
          </p:cNvPr>
          <p:cNvSpPr>
            <a:spLocks noGrp="1"/>
          </p:cNvSpPr>
          <p:nvPr>
            <p:ph idx="1"/>
          </p:nvPr>
        </p:nvSpPr>
        <p:spPr>
          <a:xfrm>
            <a:off x="1576584" y="1222310"/>
            <a:ext cx="10217311" cy="5855599"/>
          </a:xfrm>
        </p:spPr>
        <p:txBody>
          <a:bodyPr>
            <a:normAutofit fontScale="70000" lnSpcReduction="20000"/>
          </a:bodyPr>
          <a:lstStyle/>
          <a:p>
            <a:r>
              <a:rPr lang="en-IN" sz="2000" dirty="0">
                <a:latin typeface="Cambria" panose="02040503050406030204" pitchFamily="18" charset="0"/>
                <a:ea typeface="Cambria" panose="02040503050406030204" pitchFamily="18" charset="0"/>
              </a:rPr>
              <a:t>Ahmed, Md Ahmed, </a:t>
            </a:r>
            <a:r>
              <a:rPr lang="en-IN" sz="2000" dirty="0" err="1">
                <a:latin typeface="Cambria" panose="02040503050406030204" pitchFamily="18" charset="0"/>
                <a:ea typeface="Cambria" panose="02040503050406030204" pitchFamily="18" charset="0"/>
              </a:rPr>
              <a:t>Ezaz</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Ahmmed</a:t>
            </a:r>
            <a:r>
              <a:rPr lang="en-IN" sz="2000" dirty="0">
                <a:latin typeface="Cambria" panose="02040503050406030204" pitchFamily="18" charset="0"/>
                <a:ea typeface="Cambria" panose="02040503050406030204" pitchFamily="18" charset="0"/>
              </a:rPr>
              <a:t>, Kazi, “Automated irrigation control and security </a:t>
            </a:r>
            <a:r>
              <a:rPr lang="en-IN" sz="1800" dirty="0">
                <a:latin typeface="Cambria" panose="02040503050406030204" pitchFamily="18" charset="0"/>
                <a:ea typeface="Cambria" panose="02040503050406030204" pitchFamily="18" charset="0"/>
              </a:rPr>
              <a:t>system</a:t>
            </a:r>
            <a:r>
              <a:rPr lang="en-IN" sz="2000" dirty="0">
                <a:latin typeface="Cambria" panose="02040503050406030204" pitchFamily="18" charset="0"/>
                <a:ea typeface="Cambria" panose="02040503050406030204" pitchFamily="18" charset="0"/>
              </a:rPr>
              <a:t> with wireless messaging”, International Conference on Informatics, Electronics and Vision, ICIEV, 2013.</a:t>
            </a:r>
          </a:p>
          <a:p>
            <a:r>
              <a:rPr lang="en-IN" sz="2000" dirty="0">
                <a:latin typeface="Cambria" panose="02040503050406030204" pitchFamily="18" charset="0"/>
                <a:ea typeface="Cambria" panose="02040503050406030204" pitchFamily="18" charset="0"/>
              </a:rPr>
              <a:t> Ajayi O. O, A. B. </a:t>
            </a:r>
            <a:r>
              <a:rPr lang="en-IN" sz="2000" dirty="0" err="1">
                <a:latin typeface="Cambria" panose="02040503050406030204" pitchFamily="18" charset="0"/>
                <a:ea typeface="Cambria" panose="02040503050406030204" pitchFamily="18" charset="0"/>
              </a:rPr>
              <a:t>Bagula</a:t>
            </a:r>
            <a:r>
              <a:rPr lang="en-IN" sz="2000" dirty="0">
                <a:latin typeface="Cambria" panose="02040503050406030204" pitchFamily="18" charset="0"/>
                <a:ea typeface="Cambria" panose="02040503050406030204" pitchFamily="18" charset="0"/>
              </a:rPr>
              <a:t>, H. C. Maluleke, Z. </a:t>
            </a:r>
            <a:r>
              <a:rPr lang="en-IN" sz="2000" dirty="0" err="1">
                <a:latin typeface="Cambria" panose="02040503050406030204" pitchFamily="18" charset="0"/>
                <a:ea typeface="Cambria" panose="02040503050406030204" pitchFamily="18" charset="0"/>
              </a:rPr>
              <a:t>Gaffoor</a:t>
            </a:r>
            <a:r>
              <a:rPr lang="en-IN" sz="2000" dirty="0">
                <a:latin typeface="Cambria" panose="02040503050406030204" pitchFamily="18" charset="0"/>
                <a:ea typeface="Cambria" panose="02040503050406030204" pitchFamily="18" charset="0"/>
              </a:rPr>
              <a:t>, N. Jovanovic and K. C. Pietersen, “</a:t>
            </a:r>
            <a:r>
              <a:rPr lang="en-IN" sz="2000" dirty="0" err="1">
                <a:latin typeface="Cambria" panose="02040503050406030204" pitchFamily="18" charset="0"/>
                <a:ea typeface="Cambria" panose="02040503050406030204" pitchFamily="18" charset="0"/>
              </a:rPr>
              <a:t>WaterNet</a:t>
            </a:r>
            <a:r>
              <a:rPr lang="en-IN" sz="2000" dirty="0">
                <a:latin typeface="Cambria" panose="02040503050406030204" pitchFamily="18" charset="0"/>
                <a:ea typeface="Cambria" panose="02040503050406030204" pitchFamily="18" charset="0"/>
              </a:rPr>
              <a:t>: a network </a:t>
            </a:r>
            <a:r>
              <a:rPr lang="en-IN" sz="2000" dirty="0" err="1">
                <a:latin typeface="Cambria" panose="02040503050406030204" pitchFamily="18" charset="0"/>
                <a:ea typeface="Cambria" panose="02040503050406030204" pitchFamily="18" charset="0"/>
              </a:rPr>
              <a:t>formonitoring</a:t>
            </a:r>
            <a:r>
              <a:rPr lang="en-IN" sz="2000" dirty="0">
                <a:latin typeface="Cambria" panose="02040503050406030204" pitchFamily="18" charset="0"/>
                <a:ea typeface="Cambria" panose="02040503050406030204" pitchFamily="18" charset="0"/>
              </a:rPr>
              <a:t> and assessing water quality for drinking and irrigation purposes”, IEEE Access, vol. 10, pp. 48318-48337,2022.</a:t>
            </a:r>
          </a:p>
          <a:p>
            <a:r>
              <a:rPr lang="en-IN" sz="2000" dirty="0">
                <a:latin typeface="Cambria" panose="02040503050406030204" pitchFamily="18" charset="0"/>
                <a:ea typeface="Cambria" panose="02040503050406030204" pitchFamily="18" charset="0"/>
              </a:rPr>
              <a:t>Akanksha. E, N. Sharma and K. Gulati, “OPNN: Optimized probabilistic neural network based automatic detection </a:t>
            </a:r>
            <a:r>
              <a:rPr lang="en-IN" sz="2000" dirty="0" err="1">
                <a:latin typeface="Cambria" panose="02040503050406030204" pitchFamily="18" charset="0"/>
                <a:ea typeface="Cambria" panose="02040503050406030204" pitchFamily="18" charset="0"/>
              </a:rPr>
              <a:t>ofmaize</a:t>
            </a:r>
            <a:r>
              <a:rPr lang="en-IN" sz="2000" dirty="0">
                <a:latin typeface="Cambria" panose="02040503050406030204" pitchFamily="18" charset="0"/>
                <a:ea typeface="Cambria" panose="02040503050406030204" pitchFamily="18" charset="0"/>
              </a:rPr>
              <a:t> plant disease detection”, 6th International Conference on Inventive Computation Technologies (ICICT), pp. 1322-1328, 2021.</a:t>
            </a:r>
          </a:p>
          <a:p>
            <a:r>
              <a:rPr lang="en-IN" sz="2000" dirty="0" err="1">
                <a:latin typeface="Cambria" panose="02040503050406030204" pitchFamily="18" charset="0"/>
                <a:ea typeface="Cambria" panose="02040503050406030204" pitchFamily="18" charset="0"/>
              </a:rPr>
              <a:t>Alghazzawi</a:t>
            </a:r>
            <a:r>
              <a:rPr lang="en-IN" sz="2000" dirty="0">
                <a:latin typeface="Cambria" panose="02040503050406030204" pitchFamily="18" charset="0"/>
                <a:ea typeface="Cambria" panose="02040503050406030204" pitchFamily="18" charset="0"/>
              </a:rPr>
              <a:t>. D, O. </a:t>
            </a:r>
            <a:r>
              <a:rPr lang="en-IN" sz="2000" dirty="0" err="1">
                <a:latin typeface="Cambria" panose="02040503050406030204" pitchFamily="18" charset="0"/>
                <a:ea typeface="Cambria" panose="02040503050406030204" pitchFamily="18" charset="0"/>
              </a:rPr>
              <a:t>Bamasaq</a:t>
            </a:r>
            <a:r>
              <a:rPr lang="en-IN" sz="2000" dirty="0">
                <a:latin typeface="Cambria" panose="02040503050406030204" pitchFamily="18" charset="0"/>
                <a:ea typeface="Cambria" panose="02040503050406030204" pitchFamily="18" charset="0"/>
              </a:rPr>
              <a:t>, S. Bhatia, A. Kumar, P. </a:t>
            </a:r>
            <a:r>
              <a:rPr lang="en-IN" sz="2000" dirty="0" err="1">
                <a:latin typeface="Cambria" panose="02040503050406030204" pitchFamily="18" charset="0"/>
                <a:ea typeface="Cambria" panose="02040503050406030204" pitchFamily="18" charset="0"/>
              </a:rPr>
              <a:t>Dadheech</a:t>
            </a:r>
            <a:r>
              <a:rPr lang="en-IN" sz="2000" dirty="0">
                <a:latin typeface="Cambria" panose="02040503050406030204" pitchFamily="18" charset="0"/>
                <a:ea typeface="Cambria" panose="02040503050406030204" pitchFamily="18" charset="0"/>
              </a:rPr>
              <a:t> and A. </a:t>
            </a:r>
            <a:r>
              <a:rPr lang="en-IN" sz="2000" dirty="0" err="1">
                <a:latin typeface="Cambria" panose="02040503050406030204" pitchFamily="18" charset="0"/>
                <a:ea typeface="Cambria" panose="02040503050406030204" pitchFamily="18" charset="0"/>
              </a:rPr>
              <a:t>Albeshri</a:t>
            </a:r>
            <a:r>
              <a:rPr lang="en-IN" sz="2000" dirty="0">
                <a:latin typeface="Cambria" panose="02040503050406030204" pitchFamily="18" charset="0"/>
                <a:ea typeface="Cambria" panose="02040503050406030204" pitchFamily="18" charset="0"/>
              </a:rPr>
              <a:t>, “Congestion control in cognitive </a:t>
            </a:r>
            <a:r>
              <a:rPr lang="en-IN" sz="2000" dirty="0" err="1">
                <a:latin typeface="Cambria" panose="02040503050406030204" pitchFamily="18" charset="0"/>
                <a:ea typeface="Cambria" panose="02040503050406030204" pitchFamily="18" charset="0"/>
              </a:rPr>
              <a:t>IOTbased</a:t>
            </a:r>
            <a:r>
              <a:rPr lang="en-IN" sz="2000" dirty="0">
                <a:latin typeface="Cambria" panose="02040503050406030204" pitchFamily="18" charset="0"/>
                <a:ea typeface="Cambria" panose="02040503050406030204" pitchFamily="18" charset="0"/>
              </a:rPr>
              <a:t> WSN network for smart agriculture”, in IEEE Access, vol. 9, pp. 151401-151420, 2021.</a:t>
            </a:r>
          </a:p>
          <a:p>
            <a:r>
              <a:rPr lang="en-IN" sz="2000" dirty="0">
                <a:latin typeface="Cambria" panose="02040503050406030204" pitchFamily="18" charset="0"/>
                <a:ea typeface="Cambria" panose="02040503050406030204" pitchFamily="18" charset="0"/>
              </a:rPr>
              <a:t>Alharbi. H. A and M. </a:t>
            </a:r>
            <a:r>
              <a:rPr lang="en-IN" sz="2000" dirty="0" err="1">
                <a:latin typeface="Cambria" panose="02040503050406030204" pitchFamily="18" charset="0"/>
                <a:ea typeface="Cambria" panose="02040503050406030204" pitchFamily="18" charset="0"/>
              </a:rPr>
              <a:t>Aldossary</a:t>
            </a:r>
            <a:r>
              <a:rPr lang="en-IN" sz="2000" dirty="0">
                <a:latin typeface="Cambria" panose="02040503050406030204" pitchFamily="18" charset="0"/>
                <a:ea typeface="Cambria" panose="02040503050406030204" pitchFamily="18" charset="0"/>
              </a:rPr>
              <a:t>, “Energy-Efficient Edge-Fog-Cloud Architecture for IoT-Based Smart </a:t>
            </a:r>
            <a:r>
              <a:rPr lang="en-IN" sz="2000" dirty="0" err="1">
                <a:latin typeface="Cambria" panose="02040503050406030204" pitchFamily="18" charset="0"/>
                <a:ea typeface="Cambria" panose="02040503050406030204" pitchFamily="18" charset="0"/>
              </a:rPr>
              <a:t>AgricultureEnvironment</a:t>
            </a:r>
            <a:r>
              <a:rPr lang="en-IN" sz="2000" dirty="0">
                <a:latin typeface="Cambria" panose="02040503050406030204" pitchFamily="18" charset="0"/>
                <a:ea typeface="Cambria" panose="02040503050406030204" pitchFamily="18" charset="0"/>
              </a:rPr>
              <a:t>”, in IEEE Access, vol. 9, pp. 110480-110492, 2021.</a:t>
            </a:r>
          </a:p>
          <a:p>
            <a:r>
              <a:rPr lang="en-IN" sz="2000" dirty="0">
                <a:latin typeface="Cambria" panose="02040503050406030204" pitchFamily="18" charset="0"/>
                <a:ea typeface="Cambria" panose="02040503050406030204" pitchFamily="18" charset="0"/>
              </a:rPr>
              <a:t>Amin A. B, G. O. Dubois, S. </a:t>
            </a:r>
            <a:r>
              <a:rPr lang="en-IN" sz="2000" dirty="0" err="1">
                <a:latin typeface="Cambria" panose="02040503050406030204" pitchFamily="18" charset="0"/>
                <a:ea typeface="Cambria" panose="02040503050406030204" pitchFamily="18" charset="0"/>
              </a:rPr>
              <a:t>Thurel</a:t>
            </a:r>
            <a:r>
              <a:rPr lang="en-IN" sz="2000" dirty="0">
                <a:latin typeface="Cambria" panose="02040503050406030204" pitchFamily="18" charset="0"/>
                <a:ea typeface="Cambria" panose="02040503050406030204" pitchFamily="18" charset="0"/>
              </a:rPr>
              <a:t>, J. </a:t>
            </a:r>
            <a:r>
              <a:rPr lang="en-IN" sz="2000" dirty="0" err="1">
                <a:latin typeface="Cambria" panose="02040503050406030204" pitchFamily="18" charset="0"/>
                <a:ea typeface="Cambria" panose="02040503050406030204" pitchFamily="18" charset="0"/>
              </a:rPr>
              <a:t>Danyluk</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Boukadoum</a:t>
            </a:r>
            <a:r>
              <a:rPr lang="en-IN" sz="2000" dirty="0">
                <a:latin typeface="Cambria" panose="02040503050406030204" pitchFamily="18" charset="0"/>
                <a:ea typeface="Cambria" panose="02040503050406030204" pitchFamily="18" charset="0"/>
              </a:rPr>
              <a:t>, and A. B. Diallo, “Wireless sensor network </a:t>
            </a:r>
            <a:r>
              <a:rPr lang="en-IN" sz="2000" dirty="0" err="1">
                <a:latin typeface="Cambria" panose="02040503050406030204" pitchFamily="18" charset="0"/>
                <a:ea typeface="Cambria" panose="02040503050406030204" pitchFamily="18" charset="0"/>
              </a:rPr>
              <a:t>andirrigation</a:t>
            </a:r>
            <a:r>
              <a:rPr lang="en-IN" sz="2000" dirty="0">
                <a:latin typeface="Cambria" panose="02040503050406030204" pitchFamily="18" charset="0"/>
                <a:ea typeface="Cambria" panose="02040503050406030204" pitchFamily="18" charset="0"/>
              </a:rPr>
              <a:t> system to monitor wheat growth under drought stress”, IEEE International Symposium on Circuits and Systems(ISCAS), pp. 1-4, 2021.</a:t>
            </a:r>
          </a:p>
          <a:p>
            <a:r>
              <a:rPr lang="en-IN" sz="2000" dirty="0">
                <a:latin typeface="Cambria" panose="02040503050406030204" pitchFamily="18" charset="0"/>
                <a:ea typeface="Cambria" panose="02040503050406030204" pitchFamily="18" charset="0"/>
              </a:rPr>
              <a:t>Anand. T, S. Sinha, M. Mandal, V. </a:t>
            </a:r>
            <a:r>
              <a:rPr lang="en-IN" sz="2000" dirty="0" err="1">
                <a:latin typeface="Cambria" panose="02040503050406030204" pitchFamily="18" charset="0"/>
                <a:ea typeface="Cambria" panose="02040503050406030204" pitchFamily="18" charset="0"/>
              </a:rPr>
              <a:t>Chamola</a:t>
            </a:r>
            <a:r>
              <a:rPr lang="en-IN" sz="2000" dirty="0">
                <a:latin typeface="Cambria" panose="02040503050406030204" pitchFamily="18" charset="0"/>
                <a:ea typeface="Cambria" panose="02040503050406030204" pitchFamily="18" charset="0"/>
              </a:rPr>
              <a:t> and F. R. Yu, “Agri-Seg-Net: Deep Aerial semantic segmentation </a:t>
            </a:r>
            <a:r>
              <a:rPr lang="en-IN" sz="2000" dirty="0" err="1">
                <a:latin typeface="Cambria" panose="02040503050406030204" pitchFamily="18" charset="0"/>
                <a:ea typeface="Cambria" panose="02040503050406030204" pitchFamily="18" charset="0"/>
              </a:rPr>
              <a:t>frameworkfor</a:t>
            </a:r>
            <a:r>
              <a:rPr lang="en-IN" sz="2000" dirty="0">
                <a:latin typeface="Cambria" panose="02040503050406030204" pitchFamily="18" charset="0"/>
                <a:ea typeface="Cambria" panose="02040503050406030204" pitchFamily="18" charset="0"/>
              </a:rPr>
              <a:t> IOT-assisted precision agriculture”, IEEE Sensors Journal, vol. 21, no. 16, pp. 17581-17590, 2021.</a:t>
            </a:r>
          </a:p>
          <a:p>
            <a:r>
              <a:rPr lang="en-IN" sz="2000" dirty="0" err="1">
                <a:latin typeface="Cambria" panose="02040503050406030204" pitchFamily="18" charset="0"/>
                <a:ea typeface="Cambria" panose="02040503050406030204" pitchFamily="18" charset="0"/>
              </a:rPr>
              <a:t>Angelin</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Blessy</a:t>
            </a:r>
            <a:r>
              <a:rPr lang="en-IN" sz="2000" dirty="0">
                <a:latin typeface="Cambria" panose="02040503050406030204" pitchFamily="18" charset="0"/>
                <a:ea typeface="Cambria" panose="02040503050406030204" pitchFamily="18" charset="0"/>
              </a:rPr>
              <a:t>. J and A. </a:t>
            </a:r>
            <a:r>
              <a:rPr lang="en-IN" sz="2000" dirty="0" err="1">
                <a:latin typeface="Cambria" panose="02040503050406030204" pitchFamily="18" charset="0"/>
                <a:ea typeface="Cambria" panose="02040503050406030204" pitchFamily="18" charset="0"/>
              </a:rPr>
              <a:t>kumar</a:t>
            </a:r>
            <a:r>
              <a:rPr lang="en-IN" sz="2000" dirty="0">
                <a:latin typeface="Cambria" panose="02040503050406030204" pitchFamily="18" charset="0"/>
                <a:ea typeface="Cambria" panose="02040503050406030204" pitchFamily="18" charset="0"/>
              </a:rPr>
              <a:t>, “Smart irrigation system techniques using artificial intelligence and IoT”, </a:t>
            </a:r>
            <a:r>
              <a:rPr lang="en-IN" sz="2000" dirty="0" err="1">
                <a:latin typeface="Cambria" panose="02040503050406030204" pitchFamily="18" charset="0"/>
                <a:ea typeface="Cambria" panose="02040503050406030204" pitchFamily="18" charset="0"/>
              </a:rPr>
              <a:t>ThirdInternational</a:t>
            </a:r>
            <a:r>
              <a:rPr lang="en-IN" sz="2000" dirty="0">
                <a:latin typeface="Cambria" panose="02040503050406030204" pitchFamily="18" charset="0"/>
                <a:ea typeface="Cambria" panose="02040503050406030204" pitchFamily="18" charset="0"/>
              </a:rPr>
              <a:t> Conference on Intelligent Communication Technologies and Virtual Mobile Networks (ICICV), pp. 1355-1359, 2021.</a:t>
            </a:r>
          </a:p>
          <a:p>
            <a:r>
              <a:rPr lang="en-IN" sz="2000" dirty="0">
                <a:latin typeface="Cambria" panose="02040503050406030204" pitchFamily="18" charset="0"/>
                <a:ea typeface="Cambria" panose="02040503050406030204" pitchFamily="18" charset="0"/>
              </a:rPr>
              <a:t>Assaf. R and I. Ishaq, “Improving irrigation by using a cloud-based IoT System”, International Conference on </a:t>
            </a:r>
            <a:r>
              <a:rPr lang="en-IN" sz="2000" dirty="0" err="1">
                <a:latin typeface="Cambria" panose="02040503050406030204" pitchFamily="18" charset="0"/>
                <a:ea typeface="Cambria" panose="02040503050406030204" pitchFamily="18" charset="0"/>
              </a:rPr>
              <a:t>promisingelectronic</a:t>
            </a:r>
            <a:r>
              <a:rPr lang="en-IN" sz="2000" dirty="0">
                <a:latin typeface="Cambria" panose="02040503050406030204" pitchFamily="18" charset="0"/>
                <a:ea typeface="Cambria" panose="02040503050406030204" pitchFamily="18" charset="0"/>
              </a:rPr>
              <a:t> technologies (ICPET), pp. 28-31, 2020.</a:t>
            </a:r>
          </a:p>
          <a:p>
            <a:r>
              <a:rPr lang="en-IN" sz="2000" dirty="0">
                <a:latin typeface="Cambria" panose="02040503050406030204" pitchFamily="18" charset="0"/>
                <a:ea typeface="Cambria" panose="02040503050406030204" pitchFamily="18" charset="0"/>
              </a:rPr>
              <a:t>Assaf. R and I. Ishaq, “Improving Irrigation by Using a Cloud-Based IoT System”, International Conference on </a:t>
            </a:r>
            <a:r>
              <a:rPr lang="en-IN" sz="2000" dirty="0" err="1">
                <a:latin typeface="Cambria" panose="02040503050406030204" pitchFamily="18" charset="0"/>
                <a:ea typeface="Cambria" panose="02040503050406030204" pitchFamily="18" charset="0"/>
              </a:rPr>
              <a:t>PromisingElectronic</a:t>
            </a:r>
            <a:r>
              <a:rPr lang="en-IN" sz="2000" dirty="0">
                <a:latin typeface="Cambria" panose="02040503050406030204" pitchFamily="18" charset="0"/>
                <a:ea typeface="Cambria" panose="02040503050406030204" pitchFamily="18" charset="0"/>
              </a:rPr>
              <a:t> Technologies (ICPET), pp. 28-31, 2020.</a:t>
            </a:r>
          </a:p>
          <a:p>
            <a:r>
              <a:rPr lang="en-IN" sz="2000" dirty="0" err="1">
                <a:latin typeface="Cambria" panose="02040503050406030204" pitchFamily="18" charset="0"/>
                <a:ea typeface="Cambria" panose="02040503050406030204" pitchFamily="18" charset="0"/>
              </a:rPr>
              <a:t>Badrun</a:t>
            </a:r>
            <a:r>
              <a:rPr lang="en-IN" sz="2000" dirty="0">
                <a:latin typeface="Cambria" panose="02040503050406030204" pitchFamily="18" charset="0"/>
                <a:ea typeface="Cambria" panose="02040503050406030204" pitchFamily="18" charset="0"/>
              </a:rPr>
              <a:t>, Burhanuddin </a:t>
            </a:r>
            <a:r>
              <a:rPr lang="en-IN" sz="2000" dirty="0" err="1">
                <a:latin typeface="Cambria" panose="02040503050406030204" pitchFamily="18" charset="0"/>
                <a:ea typeface="Cambria" panose="02040503050406030204" pitchFamily="18" charset="0"/>
              </a:rPr>
              <a:t>Manaf</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Murshal</a:t>
            </a:r>
            <a:r>
              <a:rPr lang="en-IN" sz="2000" dirty="0">
                <a:latin typeface="Cambria" panose="02040503050406030204" pitchFamily="18" charset="0"/>
                <a:ea typeface="Cambria" panose="02040503050406030204" pitchFamily="18" charset="0"/>
              </a:rPr>
              <a:t>, “The development of smart irrigation system with IoT, cloud, and big data”, </a:t>
            </a:r>
            <a:r>
              <a:rPr lang="en-IN" sz="2000" dirty="0" err="1">
                <a:latin typeface="Cambria" panose="02040503050406030204" pitchFamily="18" charset="0"/>
                <a:ea typeface="Cambria" panose="02040503050406030204" pitchFamily="18" charset="0"/>
              </a:rPr>
              <a:t>IOPConference</a:t>
            </a:r>
            <a:r>
              <a:rPr lang="en-IN" sz="2000" dirty="0">
                <a:latin typeface="Cambria" panose="02040503050406030204" pitchFamily="18" charset="0"/>
                <a:ea typeface="Cambria" panose="02040503050406030204" pitchFamily="18" charset="0"/>
              </a:rPr>
              <a:t> Series: Earth and Environmental Science, 2021.</a:t>
            </a:r>
          </a:p>
          <a:p>
            <a:r>
              <a:rPr lang="en-IN" sz="2000" dirty="0">
                <a:latin typeface="Cambria" panose="02040503050406030204" pitchFamily="18" charset="0"/>
                <a:ea typeface="Cambria" panose="02040503050406030204" pitchFamily="18" charset="0"/>
              </a:rPr>
              <a:t>Bhat S. A and N. -F. Huang, “Big data and AI revolution in precision agriculture: survey and challenges”, IEEE </a:t>
            </a:r>
            <a:r>
              <a:rPr lang="en-IN" sz="2000" dirty="0" err="1">
                <a:latin typeface="Cambria" panose="02040503050406030204" pitchFamily="18" charset="0"/>
                <a:ea typeface="Cambria" panose="02040503050406030204" pitchFamily="18" charset="0"/>
              </a:rPr>
              <a:t>Access,vol</a:t>
            </a:r>
            <a:r>
              <a:rPr lang="en-IN" sz="2000" dirty="0">
                <a:latin typeface="Cambria" panose="02040503050406030204" pitchFamily="18" charset="0"/>
                <a:ea typeface="Cambria" panose="02040503050406030204" pitchFamily="18" charset="0"/>
              </a:rPr>
              <a:t>. 9, pp. 110209-110222, 2021.</a:t>
            </a:r>
          </a:p>
          <a:p>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endParaRPr lang="en-US" sz="2000" b="1" dirty="0"/>
          </a:p>
        </p:txBody>
      </p:sp>
    </p:spTree>
    <p:extLst>
      <p:ext uri="{BB962C8B-B14F-4D97-AF65-F5344CB8AC3E}">
        <p14:creationId xmlns:p14="http://schemas.microsoft.com/office/powerpoint/2010/main" val="3881745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2.xml><?xml version="1.0" encoding="utf-8"?>
<ds:datastoreItem xmlns:ds="http://schemas.openxmlformats.org/officeDocument/2006/customXml" ds:itemID="{4415B3C4-7FB6-414C-8C24-8862C0E6C9F3}">
  <ds:schemaRefs>
    <ds:schemaRef ds:uri="http://purl.org/dc/terms/"/>
    <ds:schemaRef ds:uri="16c05727-aa75-4e4a-9b5f-8a80a1165891"/>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documentManagement/types"/>
    <ds:schemaRef ds:uri="71af3243-3dd4-4a8d-8c0d-dd76da1f02a5"/>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2645</Words>
  <Application>Microsoft Office PowerPoint</Application>
  <PresentationFormat>Widescreen</PresentationFormat>
  <Paragraphs>173</Paragraphs>
  <Slides>29</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Algerian</vt:lpstr>
      <vt:lpstr>Aptos Display</vt:lpstr>
      <vt:lpstr>Arial</vt:lpstr>
      <vt:lpstr>Arial Rounded MT Bold</vt:lpstr>
      <vt:lpstr>Bahnschrift</vt:lpstr>
      <vt:lpstr>Calibri</vt:lpstr>
      <vt:lpstr>Cambria</vt:lpstr>
      <vt:lpstr>clcicgqyw0002obe2xroteu2c</vt:lpstr>
      <vt:lpstr>Corbel</vt:lpstr>
      <vt:lpstr>Merriweather</vt:lpstr>
      <vt:lpstr>Open Sans</vt:lpstr>
      <vt:lpstr>Times New Roman</vt:lpstr>
      <vt:lpstr>Wingdings</vt:lpstr>
      <vt:lpstr>Parallax</vt:lpstr>
      <vt:lpstr>Department of Artificial Intelligence and Data Science Dr. D Y Patil College of Engineering &amp; Innovation Varale, Talegoan Pune, Affiliated to Savitribai Phule Pune University</vt:lpstr>
      <vt:lpstr>Topic : 1 Problem Statement</vt:lpstr>
      <vt:lpstr>Introduction   In modern agriculture, leveraging data-driven approaches for precise crop recommendations is essential to ensure optimal yield and sustainability. This report presents an analysis of a comprehensive dataset containing soil composition and environmental variables, including Nitrogen, Phosphorus, Potassium levels, Temperature, Humidity, pH_Value, and Rainfall. Understanding these factors helps in making informed decisions to enhance agricultural productivity, resource management, and overall crop health. </vt:lpstr>
      <vt:lpstr>LITERATURE SURVAY</vt:lpstr>
      <vt:lpstr>Development Process </vt:lpstr>
      <vt:lpstr>Advantages</vt:lpstr>
      <vt:lpstr>PowerPoint Presentation</vt:lpstr>
      <vt:lpstr>CONclusion</vt:lpstr>
      <vt:lpstr>Refernces </vt:lpstr>
      <vt:lpstr>Topic : 2 Problem Statement</vt:lpstr>
      <vt:lpstr>PowerPoint Presentation</vt:lpstr>
      <vt:lpstr>Introduction  Today we're going to talk about attendance tracking, a topic that affects us all in one way or another. Whether you're a student, a teacher, or an employer, keeping track of attendance is crucial for ensuring accountability and productivity.  Attendance tracking has been around for centuries, but with advancements in technology, we now have more efficient and effective ways of doing it. In this presentation, we'll explore the latest methods and technologies used for  attendance tracking, including the use of smartphones with GPS and One time Barcode Generation.</vt:lpstr>
      <vt:lpstr>LITERATURE SURVAY</vt:lpstr>
      <vt:lpstr>The Solution:  Smartphone Attendance Tracking </vt:lpstr>
      <vt:lpstr> Global technology :-</vt:lpstr>
      <vt:lpstr>Development Process </vt:lpstr>
      <vt:lpstr>PowerPoint Presentation</vt:lpstr>
      <vt:lpstr>PowerPoint Presentation</vt:lpstr>
      <vt:lpstr>Advantages</vt:lpstr>
      <vt:lpstr>Conclusion </vt:lpstr>
      <vt:lpstr>REFERENCES</vt:lpstr>
      <vt:lpstr>Topic : 3 Problem Statement</vt:lpstr>
      <vt:lpstr>Projects Enlisted by organization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2023-10-19T05:16:30Z</dcterms:created>
  <dcterms:modified xsi:type="dcterms:W3CDTF">2024-07-12T12:45:39Z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