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8" r:id="rId1"/>
  </p:sldMasterIdLst>
  <p:notesMasterIdLst>
    <p:notesMasterId r:id="rId26"/>
  </p:notesMasterIdLst>
  <p:sldIdLst>
    <p:sldId id="584" r:id="rId2"/>
    <p:sldId id="586" r:id="rId3"/>
    <p:sldId id="587" r:id="rId4"/>
    <p:sldId id="588" r:id="rId5"/>
    <p:sldId id="589" r:id="rId6"/>
    <p:sldId id="590" r:id="rId7"/>
    <p:sldId id="591" r:id="rId8"/>
    <p:sldId id="593" r:id="rId9"/>
    <p:sldId id="592" r:id="rId10"/>
    <p:sldId id="594" r:id="rId11"/>
    <p:sldId id="595" r:id="rId12"/>
    <p:sldId id="596" r:id="rId13"/>
    <p:sldId id="597" r:id="rId14"/>
    <p:sldId id="598" r:id="rId15"/>
    <p:sldId id="599" r:id="rId16"/>
    <p:sldId id="600" r:id="rId17"/>
    <p:sldId id="601" r:id="rId18"/>
    <p:sldId id="602" r:id="rId19"/>
    <p:sldId id="603" r:id="rId20"/>
    <p:sldId id="604" r:id="rId21"/>
    <p:sldId id="605" r:id="rId22"/>
    <p:sldId id="606" r:id="rId23"/>
    <p:sldId id="607" r:id="rId24"/>
    <p:sldId id="5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82" d="100"/>
          <a:sy n="82" d="100"/>
        </p:scale>
        <p:origin x="677"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98A53-DAB0-464D-8D5F-EA89B550BA75}"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13215-DE71-44AA-89F6-00A2B1A67442}" type="slidenum">
              <a:rPr lang="en-IN" smtClean="0"/>
              <a:t>‹#›</a:t>
            </a:fld>
            <a:endParaRPr lang="en-IN"/>
          </a:p>
        </p:txBody>
      </p:sp>
    </p:spTree>
    <p:extLst>
      <p:ext uri="{BB962C8B-B14F-4D97-AF65-F5344CB8AC3E}">
        <p14:creationId xmlns:p14="http://schemas.microsoft.com/office/powerpoint/2010/main" val="10745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27BC-EF17-47BD-A2AD-953EF77486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89EF28-6E45-4DA8-8D78-5D9F758B6E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2FECF6-81D9-4042-97F7-0EC8D505919A}"/>
              </a:ext>
            </a:extLst>
          </p:cNvPr>
          <p:cNvSpPr>
            <a:spLocks noGrp="1"/>
          </p:cNvSpPr>
          <p:nvPr>
            <p:ph type="dt" sz="half" idx="10"/>
          </p:nvPr>
        </p:nvSpPr>
        <p:spPr>
          <a:xfrm>
            <a:off x="3634407" y="6401697"/>
            <a:ext cx="1653210" cy="365125"/>
          </a:xfrm>
        </p:spPr>
        <p:txBody>
          <a:bodyPr/>
          <a:lstStyle>
            <a:lvl1pPr>
              <a:defRPr sz="1200"/>
            </a:lvl1pPr>
          </a:lstStyle>
          <a:p>
            <a:fld id="{645D6B2E-CB7B-44C7-9565-739A321B71AC}" type="datetime1">
              <a:rPr lang="en-IN" smtClean="0"/>
              <a:pPr/>
              <a:t>28-09-2024</a:t>
            </a:fld>
            <a:endParaRPr lang="en-IN" dirty="0"/>
          </a:p>
        </p:txBody>
      </p:sp>
      <p:sp>
        <p:nvSpPr>
          <p:cNvPr id="6" name="Slide Number Placeholder 5">
            <a:extLst>
              <a:ext uri="{FF2B5EF4-FFF2-40B4-BE49-F238E27FC236}">
                <a16:creationId xmlns:a16="http://schemas.microsoft.com/office/drawing/2014/main" id="{4FF927CF-5106-4AE1-9A5E-2F87BA2DF7D6}"/>
              </a:ext>
            </a:extLst>
          </p:cNvPr>
          <p:cNvSpPr>
            <a:spLocks noGrp="1"/>
          </p:cNvSpPr>
          <p:nvPr>
            <p:ph type="sldNum" sz="quarter" idx="12"/>
          </p:nvPr>
        </p:nvSpPr>
        <p:spPr>
          <a:xfrm>
            <a:off x="10668000" y="6356350"/>
            <a:ext cx="685800" cy="365125"/>
          </a:xfrm>
        </p:spPr>
        <p:txBody>
          <a:bodyPr/>
          <a:lstStyle>
            <a:lvl1pPr>
              <a:defRPr sz="1800"/>
            </a:lvl1pPr>
          </a:lstStyle>
          <a:p>
            <a:fld id="{589AC858-D924-4139-AF95-EDC28F09E535}" type="slidenum">
              <a:rPr lang="en-IN" smtClean="0"/>
              <a:pPr/>
              <a:t>‹#›</a:t>
            </a:fld>
            <a:endParaRPr lang="en-IN"/>
          </a:p>
        </p:txBody>
      </p:sp>
      <p:sp>
        <p:nvSpPr>
          <p:cNvPr id="7" name="Footer Placeholder 4">
            <a:extLst>
              <a:ext uri="{FF2B5EF4-FFF2-40B4-BE49-F238E27FC236}">
                <a16:creationId xmlns:a16="http://schemas.microsoft.com/office/drawing/2014/main" id="{981E4792-F338-4A0F-BCC9-B387DD6DFDAA}"/>
              </a:ext>
            </a:extLst>
          </p:cNvPr>
          <p:cNvSpPr>
            <a:spLocks noGrp="1"/>
          </p:cNvSpPr>
          <p:nvPr>
            <p:ph type="ftr" sz="quarter" idx="3"/>
          </p:nvPr>
        </p:nvSpPr>
        <p:spPr>
          <a:xfrm>
            <a:off x="5615608" y="6415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Department of Computer Engineering </a:t>
            </a:r>
            <a:endParaRPr lang="en-IN" dirty="0"/>
          </a:p>
        </p:txBody>
      </p:sp>
    </p:spTree>
    <p:extLst>
      <p:ext uri="{BB962C8B-B14F-4D97-AF65-F5344CB8AC3E}">
        <p14:creationId xmlns:p14="http://schemas.microsoft.com/office/powerpoint/2010/main" val="287371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18AC-78C7-495B-B1F4-1F44EEBAC7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8FBE6E-AE0C-47BF-B1D0-E97A905C499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4C4F1ED-E185-450A-8F95-669A96D1C7F0}"/>
              </a:ext>
            </a:extLst>
          </p:cNvPr>
          <p:cNvSpPr>
            <a:spLocks noGrp="1"/>
          </p:cNvSpPr>
          <p:nvPr>
            <p:ph type="dt" sz="half" idx="10"/>
          </p:nvPr>
        </p:nvSpPr>
        <p:spPr>
          <a:xfrm>
            <a:off x="4038600" y="6409690"/>
            <a:ext cx="1275522" cy="365125"/>
          </a:xfrm>
        </p:spPr>
        <p:txBody>
          <a:bodyPr/>
          <a:lstStyle>
            <a:lvl1pPr>
              <a:defRPr sz="1200"/>
            </a:lvl1pPr>
          </a:lstStyle>
          <a:p>
            <a:fld id="{1CD3F96D-D193-4BCB-9D4D-5D2A4D6B8C1C}" type="datetime1">
              <a:rPr lang="en-IN" smtClean="0"/>
              <a:pPr/>
              <a:t>28-09-2024</a:t>
            </a:fld>
            <a:endParaRPr lang="en-IN" dirty="0"/>
          </a:p>
        </p:txBody>
      </p:sp>
      <p:sp>
        <p:nvSpPr>
          <p:cNvPr id="6" name="Slide Number Placeholder 5">
            <a:extLst>
              <a:ext uri="{FF2B5EF4-FFF2-40B4-BE49-F238E27FC236}">
                <a16:creationId xmlns:a16="http://schemas.microsoft.com/office/drawing/2014/main" id="{940F8E71-3ACF-4D4F-BB6D-4C078557DE0D}"/>
              </a:ext>
            </a:extLst>
          </p:cNvPr>
          <p:cNvSpPr>
            <a:spLocks noGrp="1"/>
          </p:cNvSpPr>
          <p:nvPr>
            <p:ph type="sldNum" sz="quarter" idx="12"/>
          </p:nvPr>
        </p:nvSpPr>
        <p:spPr/>
        <p:txBody>
          <a:bodyPr/>
          <a:lstStyle>
            <a:lvl1pPr>
              <a:defRPr sz="2000"/>
            </a:lvl1pPr>
          </a:lstStyle>
          <a:p>
            <a:fld id="{589AC858-D924-4139-AF95-EDC28F09E535}" type="slidenum">
              <a:rPr lang="en-IN" smtClean="0"/>
              <a:pPr/>
              <a:t>‹#›</a:t>
            </a:fld>
            <a:endParaRPr lang="en-IN"/>
          </a:p>
        </p:txBody>
      </p:sp>
      <p:sp>
        <p:nvSpPr>
          <p:cNvPr id="7" name="Footer Placeholder 4">
            <a:extLst>
              <a:ext uri="{FF2B5EF4-FFF2-40B4-BE49-F238E27FC236}">
                <a16:creationId xmlns:a16="http://schemas.microsoft.com/office/drawing/2014/main" id="{981E4792-F338-4A0F-BCC9-B387DD6DFDAA}"/>
              </a:ext>
            </a:extLst>
          </p:cNvPr>
          <p:cNvSpPr>
            <a:spLocks noGrp="1"/>
          </p:cNvSpPr>
          <p:nvPr>
            <p:ph type="ftr" sz="quarter" idx="3"/>
          </p:nvPr>
        </p:nvSpPr>
        <p:spPr>
          <a:xfrm>
            <a:off x="5615608" y="6415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Department of Computer Engineering </a:t>
            </a:r>
            <a:endParaRPr lang="en-IN" dirty="0"/>
          </a:p>
        </p:txBody>
      </p:sp>
    </p:spTree>
    <p:extLst>
      <p:ext uri="{BB962C8B-B14F-4D97-AF65-F5344CB8AC3E}">
        <p14:creationId xmlns:p14="http://schemas.microsoft.com/office/powerpoint/2010/main" val="41291668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EF31CA-9405-41AA-B6B4-FCA6AAF52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AF37FF-AD1D-4829-B6CA-E014A9B100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B1F0467A-55D7-41A4-B4B2-5D6AD3068C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D7CF4-BE9E-4023-9226-647F00AFE8B0}" type="datetime1">
              <a:rPr lang="en-IN" smtClean="0"/>
              <a:t>28-09-2024</a:t>
            </a:fld>
            <a:endParaRPr lang="en-IN"/>
          </a:p>
        </p:txBody>
      </p:sp>
      <p:sp>
        <p:nvSpPr>
          <p:cNvPr id="5" name="Footer Placeholder 4">
            <a:extLst>
              <a:ext uri="{FF2B5EF4-FFF2-40B4-BE49-F238E27FC236}">
                <a16:creationId xmlns:a16="http://schemas.microsoft.com/office/drawing/2014/main" id="{981E4792-F338-4A0F-BCC9-B387DD6DF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Department of Computer Engineering </a:t>
            </a:r>
            <a:endParaRPr lang="en-IN" dirty="0"/>
          </a:p>
        </p:txBody>
      </p:sp>
      <p:sp>
        <p:nvSpPr>
          <p:cNvPr id="6" name="Slide Number Placeholder 5">
            <a:extLst>
              <a:ext uri="{FF2B5EF4-FFF2-40B4-BE49-F238E27FC236}">
                <a16:creationId xmlns:a16="http://schemas.microsoft.com/office/drawing/2014/main" id="{91300AF0-5DC6-40F3-8032-33D90180268C}"/>
              </a:ext>
            </a:extLst>
          </p:cNvPr>
          <p:cNvSpPr>
            <a:spLocks noGrp="1"/>
          </p:cNvSpPr>
          <p:nvPr>
            <p:ph type="sldNum" sz="quarter" idx="4"/>
          </p:nvPr>
        </p:nvSpPr>
        <p:spPr>
          <a:xfrm>
            <a:off x="10349948" y="6356350"/>
            <a:ext cx="100385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AC858-D924-4139-AF95-EDC28F09E535}" type="slidenum">
              <a:rPr lang="en-IN" smtClean="0"/>
              <a:t>‹#›</a:t>
            </a:fld>
            <a:endParaRPr lang="en-IN"/>
          </a:p>
        </p:txBody>
      </p:sp>
      <p:cxnSp>
        <p:nvCxnSpPr>
          <p:cNvPr id="16" name="Straight Connector 15">
            <a:extLst>
              <a:ext uri="{FF2B5EF4-FFF2-40B4-BE49-F238E27FC236}">
                <a16:creationId xmlns:a16="http://schemas.microsoft.com/office/drawing/2014/main" id="{F4ECB155-AEAD-424F-9567-68C90A8310DA}"/>
              </a:ext>
            </a:extLst>
          </p:cNvPr>
          <p:cNvCxnSpPr>
            <a:cxnSpLocks/>
          </p:cNvCxnSpPr>
          <p:nvPr userDrawn="1"/>
        </p:nvCxnSpPr>
        <p:spPr>
          <a:xfrm>
            <a:off x="0" y="6356350"/>
            <a:ext cx="12192000"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677EDF-48D3-4FFD-AE89-9E96C65AD4AC}"/>
              </a:ext>
            </a:extLst>
          </p:cNvPr>
          <p:cNvCxnSpPr>
            <a:cxnSpLocks/>
          </p:cNvCxnSpPr>
          <p:nvPr userDrawn="1"/>
        </p:nvCxnSpPr>
        <p:spPr>
          <a:xfrm>
            <a:off x="10477" y="859790"/>
            <a:ext cx="12181523" cy="0"/>
          </a:xfrm>
          <a:prstGeom prst="line">
            <a:avLst/>
          </a:prstGeom>
          <a:ln w="603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388CF2E-F26E-4F0D-AD81-6003DABD80CA}"/>
              </a:ext>
            </a:extLst>
          </p:cNvPr>
          <p:cNvPicPr>
            <a:picLocks noChangeAspect="1"/>
          </p:cNvPicPr>
          <p:nvPr userDrawn="1"/>
        </p:nvPicPr>
        <p:blipFill>
          <a:blip r:embed="rId4"/>
          <a:stretch>
            <a:fillRect/>
          </a:stretch>
        </p:blipFill>
        <p:spPr>
          <a:xfrm>
            <a:off x="11112" y="5701790"/>
            <a:ext cx="3838575" cy="1038225"/>
          </a:xfrm>
          <a:prstGeom prst="rect">
            <a:avLst/>
          </a:prstGeom>
        </p:spPr>
      </p:pic>
      <p:sp>
        <p:nvSpPr>
          <p:cNvPr id="7" name="TextBox 6">
            <a:extLst>
              <a:ext uri="{FF2B5EF4-FFF2-40B4-BE49-F238E27FC236}">
                <a16:creationId xmlns:a16="http://schemas.microsoft.com/office/drawing/2014/main" id="{07AA9CA5-6ED9-4974-9C7C-38875C5C89A4}"/>
              </a:ext>
            </a:extLst>
          </p:cNvPr>
          <p:cNvSpPr txBox="1"/>
          <p:nvPr userDrawn="1"/>
        </p:nvSpPr>
        <p:spPr>
          <a:xfrm>
            <a:off x="687368" y="6532687"/>
            <a:ext cx="2817535" cy="307777"/>
          </a:xfrm>
          <a:prstGeom prst="rect">
            <a:avLst/>
          </a:prstGeom>
          <a:noFill/>
        </p:spPr>
        <p:txBody>
          <a:bodyPr wrap="square" rtlCol="0">
            <a:spAutoFit/>
          </a:bodyPr>
          <a:lstStyle/>
          <a:p>
            <a:pPr algn="ctr"/>
            <a:r>
              <a:rPr lang="en-IN" sz="1400" dirty="0" err="1">
                <a:solidFill>
                  <a:schemeClr val="bg1">
                    <a:lumMod val="50000"/>
                  </a:schemeClr>
                </a:solidFill>
                <a:latin typeface="+mn-lt"/>
                <a:cs typeface="Times New Roman" panose="02020603050405020304" pitchFamily="18" charset="0"/>
              </a:rPr>
              <a:t>Varale</a:t>
            </a:r>
            <a:r>
              <a:rPr lang="en-IN" sz="1400" dirty="0">
                <a:solidFill>
                  <a:schemeClr val="bg1">
                    <a:lumMod val="50000"/>
                  </a:schemeClr>
                </a:solidFill>
                <a:latin typeface="+mn-lt"/>
                <a:cs typeface="Times New Roman" panose="02020603050405020304" pitchFamily="18" charset="0"/>
              </a:rPr>
              <a:t>, Talegaon, Pune Campus </a:t>
            </a:r>
          </a:p>
        </p:txBody>
      </p:sp>
      <p:pic>
        <p:nvPicPr>
          <p:cNvPr id="8" name="Picture 7">
            <a:extLst>
              <a:ext uri="{FF2B5EF4-FFF2-40B4-BE49-F238E27FC236}">
                <a16:creationId xmlns:a16="http://schemas.microsoft.com/office/drawing/2014/main" id="{C2FB44FD-6E19-253A-4363-1FB315A2610F}"/>
              </a:ext>
            </a:extLst>
          </p:cNvPr>
          <p:cNvPicPr>
            <a:picLocks noChangeAspect="1"/>
          </p:cNvPicPr>
          <p:nvPr userDrawn="1"/>
        </p:nvPicPr>
        <p:blipFill>
          <a:blip r:embed="rId5"/>
          <a:stretch>
            <a:fillRect/>
          </a:stretch>
        </p:blipFill>
        <p:spPr>
          <a:xfrm>
            <a:off x="10458555" y="12576"/>
            <a:ext cx="1722968" cy="1201786"/>
          </a:xfrm>
          <a:prstGeom prst="rect">
            <a:avLst/>
          </a:prstGeom>
        </p:spPr>
      </p:pic>
    </p:spTree>
    <p:extLst>
      <p:ext uri="{BB962C8B-B14F-4D97-AF65-F5344CB8AC3E}">
        <p14:creationId xmlns:p14="http://schemas.microsoft.com/office/powerpoint/2010/main" val="2075212349"/>
      </p:ext>
    </p:extLst>
  </p:cSld>
  <p:clrMap bg1="lt1" tx1="dk1" bg2="lt2" tx2="dk2" accent1="accent1" accent2="accent2" accent3="accent3" accent4="accent4" accent5="accent5" accent6="accent6" hlink="hlink" folHlink="folHlink"/>
  <p:sldLayoutIdLst>
    <p:sldLayoutId id="2147483729" r:id="rId1"/>
    <p:sldLayoutId id="2147483730"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rop Recommendation - Day One: AI Development Services , App ...">
            <a:extLst>
              <a:ext uri="{FF2B5EF4-FFF2-40B4-BE49-F238E27FC236}">
                <a16:creationId xmlns:a16="http://schemas.microsoft.com/office/drawing/2014/main" id="{19D499C0-5B05-C139-6DFC-E98471BA0B26}"/>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1</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12" name="Rectangle 11">
            <a:extLst>
              <a:ext uri="{FF2B5EF4-FFF2-40B4-BE49-F238E27FC236}">
                <a16:creationId xmlns:a16="http://schemas.microsoft.com/office/drawing/2014/main" id="{F9C880A7-819F-6FFD-D800-3E8009B72E74}"/>
              </a:ext>
            </a:extLst>
          </p:cNvPr>
          <p:cNvSpPr/>
          <p:nvPr/>
        </p:nvSpPr>
        <p:spPr>
          <a:xfrm>
            <a:off x="3006429" y="0"/>
            <a:ext cx="6096000" cy="2369880"/>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dirty="0">
                <a:solidFill>
                  <a:schemeClr val="accent6">
                    <a:lumMod val="50000"/>
                  </a:schemeClr>
                </a:solidFill>
                <a:latin typeface="Algerian" panose="04020705040A02060702" pitchFamily="82" charset="0"/>
              </a:rPr>
              <a:t>Presentation  on project topic </a:t>
            </a:r>
            <a:r>
              <a:rPr lang="en-US" sz="2400" b="1" dirty="0" err="1">
                <a:solidFill>
                  <a:schemeClr val="accent6">
                    <a:lumMod val="50000"/>
                  </a:schemeClr>
                </a:solidFill>
                <a:latin typeface="Algerian" panose="04020705040A02060702" pitchFamily="82" charset="0"/>
              </a:rPr>
              <a:t>Rewiew</a:t>
            </a:r>
            <a:r>
              <a:rPr lang="en-US" sz="2400" b="1" dirty="0">
                <a:solidFill>
                  <a:schemeClr val="accent6">
                    <a:lumMod val="50000"/>
                  </a:schemeClr>
                </a:solidFill>
                <a:latin typeface="Algerian" panose="04020705040A02060702" pitchFamily="82" charset="0"/>
              </a:rPr>
              <a:t> 3</a:t>
            </a:r>
            <a:endParaRPr lang="en-US" sz="2400" b="1" dirty="0">
              <a:latin typeface="Algerian" panose="04020705040A02060702" pitchFamily="82" charset="0"/>
            </a:endParaRPr>
          </a:p>
          <a:p>
            <a:pPr lvl="0" algn="ctr"/>
            <a:endParaRPr lang="en-US" sz="1600" b="1" dirty="0">
              <a:latin typeface="Algerian" panose="04020705040A02060702" pitchFamily="82" charset="0"/>
            </a:endParaRPr>
          </a:p>
          <a:p>
            <a:pPr lvl="0" algn="ctr"/>
            <a:endParaRPr lang="en-US" sz="1600" b="1" dirty="0">
              <a:latin typeface="Algerian" panose="04020705040A02060702" pitchFamily="82" charset="0"/>
            </a:endParaRPr>
          </a:p>
          <a:p>
            <a:pPr lvl="0" algn="ctr"/>
            <a:r>
              <a:rPr lang="en-US" sz="1600" b="1" dirty="0">
                <a:latin typeface="Algerian" panose="04020705040A02060702" pitchFamily="82" charset="0"/>
              </a:rPr>
              <a:t>By </a:t>
            </a:r>
          </a:p>
          <a:p>
            <a:pPr lvl="0" algn="ctr"/>
            <a:r>
              <a:rPr lang="en-US" b="1" dirty="0">
                <a:latin typeface="Aptos Display" panose="020B0004020202020204" pitchFamily="34" charset="0"/>
              </a:rPr>
              <a:t>Following BE Students of Dep. Artificial Intelligence and data science</a:t>
            </a:r>
            <a:endParaRPr lang="en-US" sz="2000" b="1" u="sng" dirty="0">
              <a:latin typeface="Aptos Display" panose="020B0004020202020204" pitchFamily="34" charset="0"/>
            </a:endParaRPr>
          </a:p>
          <a:p>
            <a:pPr algn="ctr"/>
            <a:r>
              <a:rPr lang="en-US" sz="1600" b="1" dirty="0"/>
              <a:t>Coordinated by Prof. Suraj </a:t>
            </a:r>
            <a:r>
              <a:rPr lang="en-US" sz="1600" b="1" dirty="0" err="1"/>
              <a:t>Bhoite</a:t>
            </a:r>
            <a:endParaRPr lang="en-US" sz="1600" b="1" dirty="0"/>
          </a:p>
        </p:txBody>
      </p:sp>
      <p:sp>
        <p:nvSpPr>
          <p:cNvPr id="13" name="Rectangle 12">
            <a:extLst>
              <a:ext uri="{FF2B5EF4-FFF2-40B4-BE49-F238E27FC236}">
                <a16:creationId xmlns:a16="http://schemas.microsoft.com/office/drawing/2014/main" id="{6EB3824A-8284-EAAB-2D02-F16F6EC56962}"/>
              </a:ext>
            </a:extLst>
          </p:cNvPr>
          <p:cNvSpPr/>
          <p:nvPr/>
        </p:nvSpPr>
        <p:spPr>
          <a:xfrm>
            <a:off x="3048000" y="3422622"/>
            <a:ext cx="6096000" cy="119888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err="1">
                <a:latin typeface="Bahnschrift" panose="020B0502040204020203" pitchFamily="34" charset="0"/>
              </a:rPr>
              <a:t>Vedant</a:t>
            </a:r>
            <a:r>
              <a:rPr lang="en-US" dirty="0">
                <a:latin typeface="Bahnschrift" panose="020B0502040204020203" pitchFamily="34" charset="0"/>
              </a:rPr>
              <a:t> </a:t>
            </a:r>
            <a:r>
              <a:rPr lang="en-US" dirty="0" err="1">
                <a:latin typeface="Bahnschrift" panose="020B0502040204020203" pitchFamily="34" charset="0"/>
              </a:rPr>
              <a:t>Sase</a:t>
            </a:r>
            <a:r>
              <a:rPr lang="en-US" dirty="0">
                <a:latin typeface="Bahnschrift" panose="020B0502040204020203" pitchFamily="34" charset="0"/>
              </a:rPr>
              <a:t>            </a:t>
            </a:r>
            <a:r>
              <a:rPr lang="en-US" sz="1200" dirty="0">
                <a:latin typeface="Bahnschrift" panose="020B0502040204020203" pitchFamily="34" charset="0"/>
              </a:rPr>
              <a:t>(</a:t>
            </a:r>
            <a:r>
              <a:rPr lang="en-US" sz="1200" dirty="0" err="1">
                <a:latin typeface="Bahnschrift" panose="020B0502040204020203" pitchFamily="34" charset="0"/>
              </a:rPr>
              <a:t>BE,Roll</a:t>
            </a:r>
            <a:r>
              <a:rPr lang="en-US" sz="1200" dirty="0">
                <a:latin typeface="Bahnschrift" panose="020B0502040204020203" pitchFamily="34" charset="0"/>
              </a:rPr>
              <a:t> no: 24155)</a:t>
            </a:r>
          </a:p>
          <a:p>
            <a:pPr algn="ctr"/>
            <a:r>
              <a:rPr lang="en-US" dirty="0">
                <a:latin typeface="Bahnschrift" panose="020B0502040204020203" pitchFamily="34" charset="0"/>
              </a:rPr>
              <a:t>Prasad Patil            </a:t>
            </a:r>
            <a:r>
              <a:rPr lang="en-US" sz="1200" dirty="0">
                <a:latin typeface="Bahnschrift" panose="020B0502040204020203" pitchFamily="34" charset="0"/>
              </a:rPr>
              <a:t>(</a:t>
            </a:r>
            <a:r>
              <a:rPr lang="en-US" sz="1200" dirty="0" err="1">
                <a:latin typeface="Bahnschrift" panose="020B0502040204020203" pitchFamily="34" charset="0"/>
              </a:rPr>
              <a:t>BE,Roll</a:t>
            </a:r>
            <a:r>
              <a:rPr lang="en-US" sz="1200" dirty="0">
                <a:latin typeface="Bahnschrift" panose="020B0502040204020203" pitchFamily="34" charset="0"/>
              </a:rPr>
              <a:t> no: 24152)</a:t>
            </a:r>
          </a:p>
          <a:p>
            <a:pPr algn="ctr"/>
            <a:r>
              <a:rPr lang="en-US" dirty="0">
                <a:latin typeface="Bahnschrift" panose="020B0502040204020203" pitchFamily="34" charset="0"/>
              </a:rPr>
              <a:t>Sunny </a:t>
            </a:r>
            <a:r>
              <a:rPr lang="en-US" dirty="0" err="1">
                <a:latin typeface="Bahnschrift" panose="020B0502040204020203" pitchFamily="34" charset="0"/>
              </a:rPr>
              <a:t>Gangurde</a:t>
            </a:r>
            <a:r>
              <a:rPr lang="en-US" dirty="0">
                <a:latin typeface="Bahnschrift" panose="020B0502040204020203" pitchFamily="34" charset="0"/>
              </a:rPr>
              <a:t>     </a:t>
            </a:r>
            <a:r>
              <a:rPr lang="en-US" sz="1200" dirty="0">
                <a:latin typeface="Bahnschrift" panose="020B0502040204020203" pitchFamily="34" charset="0"/>
              </a:rPr>
              <a:t>(</a:t>
            </a:r>
            <a:r>
              <a:rPr lang="en-US" sz="1200" dirty="0" err="1">
                <a:latin typeface="Bahnschrift" panose="020B0502040204020203" pitchFamily="34" charset="0"/>
              </a:rPr>
              <a:t>BE,Roll</a:t>
            </a:r>
            <a:r>
              <a:rPr lang="en-US" sz="1200" dirty="0">
                <a:latin typeface="Bahnschrift" panose="020B0502040204020203" pitchFamily="34" charset="0"/>
              </a:rPr>
              <a:t> no: 24159)</a:t>
            </a:r>
          </a:p>
          <a:p>
            <a:pPr algn="ctr"/>
            <a:r>
              <a:rPr lang="en-US" dirty="0">
                <a:latin typeface="Bahnschrift" panose="020B0502040204020203" pitchFamily="34" charset="0"/>
              </a:rPr>
              <a:t>Somesh Chaudhari </a:t>
            </a:r>
            <a:r>
              <a:rPr lang="en-US" sz="1200" dirty="0">
                <a:latin typeface="Bahnschrift" panose="020B0502040204020203" pitchFamily="34" charset="0"/>
              </a:rPr>
              <a:t>(BE , Roll no: 24133)</a:t>
            </a:r>
            <a:endParaRPr lang="en-US" dirty="0"/>
          </a:p>
        </p:txBody>
      </p:sp>
      <p:sp>
        <p:nvSpPr>
          <p:cNvPr id="14" name="Rectangle 13">
            <a:extLst>
              <a:ext uri="{FF2B5EF4-FFF2-40B4-BE49-F238E27FC236}">
                <a16:creationId xmlns:a16="http://schemas.microsoft.com/office/drawing/2014/main" id="{A83D9CBD-1C63-E9DE-820D-EB0656832299}"/>
              </a:ext>
            </a:extLst>
          </p:cNvPr>
          <p:cNvSpPr/>
          <p:nvPr/>
        </p:nvSpPr>
        <p:spPr>
          <a:xfrm>
            <a:off x="4555512" y="3013502"/>
            <a:ext cx="2997835" cy="36830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latin typeface="Aptos Display" panose="020B0004020202020204" pitchFamily="34" charset="0"/>
              </a:rPr>
              <a:t>Group member names : </a:t>
            </a:r>
          </a:p>
        </p:txBody>
      </p:sp>
      <p:sp>
        <p:nvSpPr>
          <p:cNvPr id="15" name="Rectangle 14">
            <a:extLst>
              <a:ext uri="{FF2B5EF4-FFF2-40B4-BE49-F238E27FC236}">
                <a16:creationId xmlns:a16="http://schemas.microsoft.com/office/drawing/2014/main" id="{D1E22F85-2C9E-03CC-06A9-AB41FC844DC1}"/>
              </a:ext>
            </a:extLst>
          </p:cNvPr>
          <p:cNvSpPr/>
          <p:nvPr/>
        </p:nvSpPr>
        <p:spPr>
          <a:xfrm>
            <a:off x="4755035" y="4918646"/>
            <a:ext cx="2598788" cy="92333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dirty="0"/>
              <a:t>Under the Guidance of </a:t>
            </a:r>
            <a:br>
              <a:rPr lang="en-IN" dirty="0"/>
            </a:br>
            <a:r>
              <a:rPr lang="en-IN" b="1" dirty="0"/>
              <a:t>Prof. Mrs. </a:t>
            </a:r>
            <a:r>
              <a:rPr lang="en-IN" b="1" dirty="0" err="1"/>
              <a:t>Asmita</a:t>
            </a:r>
            <a:r>
              <a:rPr lang="en-IN" b="1" dirty="0"/>
              <a:t> Mali</a:t>
            </a:r>
          </a:p>
          <a:p>
            <a:pPr algn="ctr"/>
            <a:endParaRPr lang="en-US" b="1" dirty="0">
              <a:latin typeface="Aptos Display" panose="020B0004020202020204" pitchFamily="34" charset="0"/>
            </a:endParaRPr>
          </a:p>
        </p:txBody>
      </p:sp>
    </p:spTree>
    <p:extLst>
      <p:ext uri="{BB962C8B-B14F-4D97-AF65-F5344CB8AC3E}">
        <p14:creationId xmlns:p14="http://schemas.microsoft.com/office/powerpoint/2010/main" val="1621950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rop Recommendation - Day One: AI Development Services , App ...">
            <a:extLst>
              <a:ext uri="{FF2B5EF4-FFF2-40B4-BE49-F238E27FC236}">
                <a16:creationId xmlns:a16="http://schemas.microsoft.com/office/drawing/2014/main" id="{C9070D02-BDFB-E46E-D32B-B12E833AAB02}"/>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10</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2" name="Title 1">
            <a:extLst>
              <a:ext uri="{FF2B5EF4-FFF2-40B4-BE49-F238E27FC236}">
                <a16:creationId xmlns:a16="http://schemas.microsoft.com/office/drawing/2014/main" id="{5E061F86-B3F0-46D8-E01F-17DEF15DE90E}"/>
              </a:ext>
            </a:extLst>
          </p:cNvPr>
          <p:cNvSpPr>
            <a:spLocks noGrp="1"/>
          </p:cNvSpPr>
          <p:nvPr/>
        </p:nvSpPr>
        <p:spPr>
          <a:xfrm>
            <a:off x="1235933" y="257407"/>
            <a:ext cx="4179586" cy="5745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u="sng" dirty="0">
                <a:solidFill>
                  <a:schemeClr val="accent1">
                    <a:lumMod val="75000"/>
                  </a:schemeClr>
                </a:solidFill>
                <a:latin typeface="Algerian" panose="04020705040A02060702" pitchFamily="82" charset="0"/>
              </a:rPr>
              <a:t>ROADMAP BUILDING :</a:t>
            </a:r>
          </a:p>
        </p:txBody>
      </p:sp>
      <p:sp>
        <p:nvSpPr>
          <p:cNvPr id="3" name="Content Placeholder 2">
            <a:extLst>
              <a:ext uri="{FF2B5EF4-FFF2-40B4-BE49-F238E27FC236}">
                <a16:creationId xmlns:a16="http://schemas.microsoft.com/office/drawing/2014/main" id="{B4048679-125B-4BCB-8804-5B2982D3C0DD}"/>
              </a:ext>
            </a:extLst>
          </p:cNvPr>
          <p:cNvSpPr>
            <a:spLocks noGrp="1"/>
          </p:cNvSpPr>
          <p:nvPr/>
        </p:nvSpPr>
        <p:spPr>
          <a:xfrm>
            <a:off x="1235933" y="1164082"/>
            <a:ext cx="10018713" cy="2152137"/>
          </a:xfrm>
          <a:prstGeom prst="rect">
            <a:avLst/>
          </a:prstGeom>
        </p:spPr>
        <p:txBody>
          <a:bodyPr vert="horz" lIns="91440" tIns="45720" rIns="91440" bIns="45720" rtlCol="0" anchor="t">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600" b="1" dirty="0">
                <a:latin typeface="Times New Roman" panose="02020603050405020304" pitchFamily="18" charset="0"/>
                <a:cs typeface="Times New Roman" panose="02020603050405020304" pitchFamily="18" charset="0"/>
              </a:rPr>
              <a:t>Workflow Overview:</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Input: </a:t>
            </a:r>
            <a:r>
              <a:rPr lang="en-US" sz="2000" dirty="0">
                <a:solidFill>
                  <a:schemeClr val="tx1"/>
                </a:solidFill>
                <a:latin typeface="Times New Roman" panose="02020603050405020304" pitchFamily="18" charset="0"/>
                <a:cs typeface="Times New Roman" panose="02020603050405020304" pitchFamily="18" charset="0"/>
              </a:rPr>
              <a:t>Soil conditions, crop data, weather data, market scenarios.</a:t>
            </a:r>
            <a:br>
              <a:rPr lang="en-US" sz="2000" dirty="0">
                <a:solidFill>
                  <a:schemeClr val="tx1"/>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 Process: </a:t>
            </a:r>
            <a:r>
              <a:rPr lang="en-US" sz="2000" dirty="0">
                <a:solidFill>
                  <a:schemeClr val="tx1"/>
                </a:solidFill>
                <a:latin typeface="Times New Roman" panose="02020603050405020304" pitchFamily="18" charset="0"/>
                <a:cs typeface="Times New Roman" panose="02020603050405020304" pitchFamily="18" charset="0"/>
              </a:rPr>
              <a:t>Analytical and machine learning models to analyze data.</a:t>
            </a:r>
            <a:br>
              <a:rPr lang="en-US" sz="2000" b="1" dirty="0">
                <a:solidFill>
                  <a:schemeClr val="tx1"/>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 Output: </a:t>
            </a:r>
            <a:r>
              <a:rPr lang="en-US" sz="2000" dirty="0">
                <a:solidFill>
                  <a:schemeClr val="tx1"/>
                </a:solidFill>
                <a:latin typeface="Times New Roman" panose="02020603050405020304" pitchFamily="18" charset="0"/>
                <a:cs typeface="Times New Roman" panose="02020603050405020304" pitchFamily="18" charset="0"/>
              </a:rPr>
              <a:t>Recommendations for crop choices and market scenarios</a:t>
            </a:r>
            <a:r>
              <a:rPr lang="en-US" sz="2000" b="1" dirty="0">
                <a:solidFill>
                  <a:schemeClr val="tx1"/>
                </a:solidFill>
                <a:latin typeface="Times New Roman" panose="02020603050405020304" pitchFamily="18" charset="0"/>
                <a:cs typeface="Times New Roman" panose="02020603050405020304" pitchFamily="18" charset="0"/>
              </a:rPr>
              <a:t>.</a:t>
            </a:r>
            <a:br>
              <a:rPr lang="en-US" sz="2000"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93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rop Recommendation - Day One: AI Development Services , App ...">
            <a:extLst>
              <a:ext uri="{FF2B5EF4-FFF2-40B4-BE49-F238E27FC236}">
                <a16:creationId xmlns:a16="http://schemas.microsoft.com/office/drawing/2014/main" id="{52DB96C0-D131-FD10-72E5-31D79297D092}"/>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pic>
        <p:nvPicPr>
          <p:cNvPr id="3" name="Content Placeholder 18">
            <a:extLst>
              <a:ext uri="{FF2B5EF4-FFF2-40B4-BE49-F238E27FC236}">
                <a16:creationId xmlns:a16="http://schemas.microsoft.com/office/drawing/2014/main" id="{561C193E-4E5A-1111-6DA6-924247852A88}"/>
              </a:ext>
            </a:extLst>
          </p:cNvPr>
          <p:cNvPicPr>
            <a:picLocks noGrp="1"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5615608" y="856456"/>
            <a:ext cx="5096238" cy="5145087"/>
          </a:xfrm>
          <a:prstGeom prst="rect">
            <a:avLst/>
          </a:prstGeom>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11</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2" name="Title 1">
            <a:extLst>
              <a:ext uri="{FF2B5EF4-FFF2-40B4-BE49-F238E27FC236}">
                <a16:creationId xmlns:a16="http://schemas.microsoft.com/office/drawing/2014/main" id="{1AA08B6E-0216-D951-F5B5-D500156C3A01}"/>
              </a:ext>
            </a:extLst>
          </p:cNvPr>
          <p:cNvSpPr>
            <a:spLocks noGrp="1"/>
          </p:cNvSpPr>
          <p:nvPr/>
        </p:nvSpPr>
        <p:spPr>
          <a:xfrm>
            <a:off x="805951" y="-126399"/>
            <a:ext cx="7282551" cy="887627"/>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accent1">
                    <a:lumMod val="75000"/>
                  </a:schemeClr>
                </a:solidFill>
                <a:latin typeface="Algerian" panose="04020705040A02060702" pitchFamily="82" charset="0"/>
              </a:rPr>
              <a:t>System Architecture Planning :</a:t>
            </a:r>
          </a:p>
        </p:txBody>
      </p:sp>
      <p:sp>
        <p:nvSpPr>
          <p:cNvPr id="7" name="Text Placeholder 3">
            <a:extLst>
              <a:ext uri="{FF2B5EF4-FFF2-40B4-BE49-F238E27FC236}">
                <a16:creationId xmlns:a16="http://schemas.microsoft.com/office/drawing/2014/main" id="{80F45320-0A6A-2E01-CE0C-D6968DAE9E58}"/>
              </a:ext>
            </a:extLst>
          </p:cNvPr>
          <p:cNvSpPr>
            <a:spLocks noGrp="1"/>
          </p:cNvSpPr>
          <p:nvPr/>
        </p:nvSpPr>
        <p:spPr>
          <a:xfrm>
            <a:off x="894202" y="1029472"/>
            <a:ext cx="5002112" cy="4799056"/>
          </a:xfrm>
          <a:prstGeom prst="rect">
            <a:avLst/>
          </a:prstGeom>
        </p:spPr>
        <p:txBody>
          <a:bodyPr vert="horz" wrap="square" lIns="182880" tIns="0" rIns="1097280" bIns="45720" rtlCol="0" anchor="t" anchorCtr="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0965"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165"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65"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565"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13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33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Architecture Overview</a:t>
            </a:r>
          </a:p>
          <a:p>
            <a:pPr algn="just"/>
            <a:r>
              <a:rPr lang="en-US" sz="2000" dirty="0">
                <a:solidFill>
                  <a:schemeClr val="tx1"/>
                </a:solidFill>
                <a:latin typeface="Cambria" panose="02040503050406030204" pitchFamily="18" charset="0"/>
                <a:ea typeface="Cambria" panose="02040503050406030204" pitchFamily="18" charset="0"/>
                <a:cs typeface="Times New Roman" panose="02020603050405020304" pitchFamily="18" charset="0"/>
              </a:rPr>
              <a:t>This workflow includes soil conditions, Crop data set from Agriculture Universities, weather data of that particular region, Market Scenarios are taken as input for different analytical and Machine learning models which provides a clean and clear data representation in form of statistical data. It mainly focuses on recommending crop and future market scenarios about yield cost and available stock.	</a:t>
            </a:r>
          </a:p>
        </p:txBody>
      </p:sp>
    </p:spTree>
    <p:extLst>
      <p:ext uri="{BB962C8B-B14F-4D97-AF65-F5344CB8AC3E}">
        <p14:creationId xmlns:p14="http://schemas.microsoft.com/office/powerpoint/2010/main" val="146759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rop Recommendation - Day One: AI Development Services , App ...">
            <a:extLst>
              <a:ext uri="{FF2B5EF4-FFF2-40B4-BE49-F238E27FC236}">
                <a16:creationId xmlns:a16="http://schemas.microsoft.com/office/drawing/2014/main" id="{EF77CF5D-340E-37D6-CB0B-464625214416}"/>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12</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7" name="Title 1">
            <a:extLst>
              <a:ext uri="{FF2B5EF4-FFF2-40B4-BE49-F238E27FC236}">
                <a16:creationId xmlns:a16="http://schemas.microsoft.com/office/drawing/2014/main" id="{6DB9BB6D-F9A0-29F0-33FB-8C09FF4A6DD2}"/>
              </a:ext>
            </a:extLst>
          </p:cNvPr>
          <p:cNvSpPr>
            <a:spLocks noGrp="1"/>
          </p:cNvSpPr>
          <p:nvPr/>
        </p:nvSpPr>
        <p:spPr>
          <a:xfrm>
            <a:off x="943768" y="270878"/>
            <a:ext cx="10018713" cy="7143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u="sng" dirty="0">
                <a:solidFill>
                  <a:schemeClr val="accent1">
                    <a:lumMod val="75000"/>
                  </a:schemeClr>
                </a:solidFill>
                <a:latin typeface="Algerian" panose="04020705040A02060702" pitchFamily="82" charset="0"/>
              </a:rPr>
              <a:t>System Architecture Planning </a:t>
            </a:r>
            <a:r>
              <a:rPr lang="en-US" sz="3000" u="sng" dirty="0">
                <a:solidFill>
                  <a:schemeClr val="accent1">
                    <a:lumMod val="75000"/>
                  </a:schemeClr>
                </a:solidFill>
                <a:latin typeface="Algerian" panose="04020705040A02060702" pitchFamily="82" charset="0"/>
              </a:rPr>
              <a:t>:</a:t>
            </a:r>
          </a:p>
        </p:txBody>
      </p:sp>
      <p:sp>
        <p:nvSpPr>
          <p:cNvPr id="8" name="Content Placeholder 2">
            <a:extLst>
              <a:ext uri="{FF2B5EF4-FFF2-40B4-BE49-F238E27FC236}">
                <a16:creationId xmlns:a16="http://schemas.microsoft.com/office/drawing/2014/main" id="{8B2C8D5C-A750-4CFD-63CC-8D28A54EC8A8}"/>
              </a:ext>
            </a:extLst>
          </p:cNvPr>
          <p:cNvSpPr>
            <a:spLocks noGrp="1"/>
          </p:cNvSpPr>
          <p:nvPr/>
        </p:nvSpPr>
        <p:spPr>
          <a:xfrm>
            <a:off x="943768" y="985253"/>
            <a:ext cx="10018713" cy="4743451"/>
          </a:xfrm>
          <a:prstGeom prst="rect">
            <a:avLst/>
          </a:prstGeom>
        </p:spPr>
        <p:txBody>
          <a:bodyPr vert="horz" lIns="91440" tIns="45720" rIns="91440" bIns="45720" rtlCol="0" anchor="t">
            <a:normAutofit fontScale="9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Components:</a:t>
            </a:r>
          </a:p>
          <a:p>
            <a:r>
              <a:rPr lang="en-US" sz="2000" dirty="0">
                <a:solidFill>
                  <a:schemeClr val="tx1"/>
                </a:solidFill>
                <a:latin typeface="Times New Roman" panose="02020603050405020304" pitchFamily="18" charset="0"/>
                <a:cs typeface="Times New Roman" panose="02020603050405020304" pitchFamily="18" charset="0"/>
              </a:rPr>
              <a:t> Data collection</a:t>
            </a:r>
          </a:p>
          <a:p>
            <a:r>
              <a:rPr lang="en-US" sz="2000" dirty="0">
                <a:solidFill>
                  <a:schemeClr val="tx1"/>
                </a:solidFill>
                <a:latin typeface="Times New Roman" panose="02020603050405020304" pitchFamily="18" charset="0"/>
                <a:cs typeface="Times New Roman" panose="02020603050405020304" pitchFamily="18" charset="0"/>
              </a:rPr>
              <a:t> Data processing</a:t>
            </a:r>
          </a:p>
          <a:p>
            <a:r>
              <a:rPr lang="en-US" sz="2000" dirty="0">
                <a:solidFill>
                  <a:schemeClr val="tx1"/>
                </a:solidFill>
                <a:latin typeface="Times New Roman" panose="02020603050405020304" pitchFamily="18" charset="0"/>
                <a:cs typeface="Times New Roman" panose="02020603050405020304" pitchFamily="18" charset="0"/>
              </a:rPr>
              <a:t> Data analysis</a:t>
            </a:r>
          </a:p>
          <a:p>
            <a:r>
              <a:rPr lang="en-IN" sz="2000" dirty="0">
                <a:solidFill>
                  <a:schemeClr val="tx1"/>
                </a:solidFill>
                <a:latin typeface="Times New Roman" panose="02020603050405020304" pitchFamily="18" charset="0"/>
                <a:cs typeface="Times New Roman" panose="02020603050405020304" pitchFamily="18" charset="0"/>
              </a:rPr>
              <a:t> Machine Learning</a:t>
            </a:r>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 Recommendation modules.</a:t>
            </a:r>
          </a:p>
          <a:p>
            <a:endParaRPr lang="en-US" sz="2000" dirty="0">
              <a:solidFill>
                <a:schemeClr val="tx1"/>
              </a:solidFill>
              <a:latin typeface="Times New Roman" panose="02020603050405020304" pitchFamily="18" charset="0"/>
              <a:cs typeface="Times New Roman" panose="02020603050405020304" pitchFamily="18" charset="0"/>
            </a:endParaRPr>
          </a:p>
          <a:p>
            <a:pPr marL="0" algn="l">
              <a:buNone/>
            </a:pPr>
            <a:r>
              <a:rPr lang="en-US"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 System Requirements:</a:t>
            </a:r>
          </a:p>
          <a:p>
            <a:r>
              <a:rPr lang="en-US" sz="2000" u="sng" dirty="0">
                <a:solidFill>
                  <a:schemeClr val="tx1"/>
                </a:solidFill>
                <a:latin typeface="Times New Roman" panose="02020603050405020304" pitchFamily="18" charset="0"/>
                <a:cs typeface="Times New Roman" panose="02020603050405020304" pitchFamily="18" charset="0"/>
              </a:rPr>
              <a:t>Software</a:t>
            </a:r>
            <a:r>
              <a:rPr lang="en-US" sz="2000" dirty="0">
                <a:solidFill>
                  <a:schemeClr val="tx1"/>
                </a:solidFill>
                <a:latin typeface="Times New Roman" panose="02020603050405020304" pitchFamily="18" charset="0"/>
                <a:cs typeface="Times New Roman" panose="02020603050405020304" pitchFamily="18" charset="0"/>
              </a:rPr>
              <a:t>: Windows or Linux</a:t>
            </a:r>
          </a:p>
          <a:p>
            <a:r>
              <a:rPr lang="en-US" sz="2000" u="sng" dirty="0">
                <a:solidFill>
                  <a:schemeClr val="tx1"/>
                </a:solidFill>
                <a:latin typeface="Times New Roman" panose="02020603050405020304" pitchFamily="18" charset="0"/>
                <a:cs typeface="Times New Roman" panose="02020603050405020304" pitchFamily="18" charset="0"/>
              </a:rPr>
              <a:t>Programming Languages :</a:t>
            </a:r>
            <a:r>
              <a:rPr lang="en-US" sz="2000" dirty="0">
                <a:solidFill>
                  <a:schemeClr val="tx1"/>
                </a:solidFill>
                <a:latin typeface="Times New Roman" panose="02020603050405020304" pitchFamily="18" charset="0"/>
                <a:cs typeface="Times New Roman" panose="02020603050405020304" pitchFamily="18" charset="0"/>
              </a:rPr>
              <a:t>  Python, Java Script / Node.js</a:t>
            </a:r>
          </a:p>
          <a:p>
            <a:r>
              <a:rPr lang="en-US" sz="2000" u="sng" dirty="0">
                <a:solidFill>
                  <a:schemeClr val="tx1"/>
                </a:solidFill>
                <a:latin typeface="Times New Roman" panose="02020603050405020304" pitchFamily="18" charset="0"/>
                <a:cs typeface="Times New Roman" panose="02020603050405020304" pitchFamily="18" charset="0"/>
              </a:rPr>
              <a:t>Development Frameworks </a:t>
            </a:r>
            <a:r>
              <a:rPr lang="en-US" sz="2000" dirty="0">
                <a:solidFill>
                  <a:schemeClr val="tx1"/>
                </a:solidFill>
                <a:latin typeface="Times New Roman" panose="02020603050405020304" pitchFamily="18" charset="0"/>
                <a:cs typeface="Times New Roman" panose="02020603050405020304" pitchFamily="18" charset="0"/>
              </a:rPr>
              <a:t>: Flask, TensorFlow.</a:t>
            </a:r>
          </a:p>
          <a:p>
            <a:r>
              <a:rPr lang="en-US" sz="2000" u="sng" dirty="0">
                <a:solidFill>
                  <a:schemeClr val="tx1"/>
                </a:solidFill>
                <a:latin typeface="Times New Roman" panose="02020603050405020304" pitchFamily="18" charset="0"/>
                <a:cs typeface="Times New Roman" panose="02020603050405020304" pitchFamily="18" charset="0"/>
              </a:rPr>
              <a:t>Database :</a:t>
            </a:r>
            <a:r>
              <a:rPr lang="en-US" sz="2000" dirty="0">
                <a:solidFill>
                  <a:schemeClr val="tx1"/>
                </a:solidFill>
                <a:latin typeface="Times New Roman" panose="02020603050405020304" pitchFamily="18" charset="0"/>
                <a:cs typeface="Times New Roman" panose="02020603050405020304" pitchFamily="18" charset="0"/>
              </a:rPr>
              <a:t> MySQL, MS-SQL, MongoDB, Apache Kafka.</a:t>
            </a:r>
          </a:p>
          <a:p>
            <a:r>
              <a:rPr lang="en-US" sz="2000" u="sng" dirty="0">
                <a:solidFill>
                  <a:schemeClr val="tx1"/>
                </a:solidFill>
                <a:latin typeface="Times New Roman" panose="02020603050405020304" pitchFamily="18" charset="0"/>
                <a:cs typeface="Times New Roman" panose="02020603050405020304" pitchFamily="18" charset="0"/>
              </a:rPr>
              <a:t> Hardware</a:t>
            </a:r>
            <a:r>
              <a:rPr lang="en-US" sz="2000" dirty="0">
                <a:solidFill>
                  <a:schemeClr val="tx1"/>
                </a:solidFill>
                <a:latin typeface="Times New Roman" panose="02020603050405020304" pitchFamily="18" charset="0"/>
                <a:cs typeface="Times New Roman" panose="02020603050405020304" pitchFamily="18" charset="0"/>
              </a:rPr>
              <a:t>:  i5 Processor, 512 GB SSD, 8GB RAM.</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046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op Recommendation - Day One: AI Development Services , App ...">
            <a:extLst>
              <a:ext uri="{FF2B5EF4-FFF2-40B4-BE49-F238E27FC236}">
                <a16:creationId xmlns:a16="http://schemas.microsoft.com/office/drawing/2014/main" id="{09297883-2A79-3BEF-A832-C05810DB79B1}"/>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13</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7" name="Title 1">
            <a:extLst>
              <a:ext uri="{FF2B5EF4-FFF2-40B4-BE49-F238E27FC236}">
                <a16:creationId xmlns:a16="http://schemas.microsoft.com/office/drawing/2014/main" id="{EBF5F28F-222F-4664-A4D6-30B561952C9C}"/>
              </a:ext>
            </a:extLst>
          </p:cNvPr>
          <p:cNvSpPr>
            <a:spLocks noGrp="1"/>
          </p:cNvSpPr>
          <p:nvPr/>
        </p:nvSpPr>
        <p:spPr>
          <a:xfrm>
            <a:off x="807200" y="243646"/>
            <a:ext cx="9249779" cy="5317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latin typeface="Algerian" panose="04020705040A02060702" pitchFamily="82" charset="0"/>
              </a:rPr>
              <a:t>Requirement of Design / algorithms / techniques used</a:t>
            </a:r>
          </a:p>
        </p:txBody>
      </p:sp>
      <p:sp>
        <p:nvSpPr>
          <p:cNvPr id="8" name="Content Placeholder 2">
            <a:extLst>
              <a:ext uri="{FF2B5EF4-FFF2-40B4-BE49-F238E27FC236}">
                <a16:creationId xmlns:a16="http://schemas.microsoft.com/office/drawing/2014/main" id="{FD7144C2-E12D-43D1-9193-B58AB3325836}"/>
              </a:ext>
            </a:extLst>
          </p:cNvPr>
          <p:cNvSpPr>
            <a:spLocks noGrp="1"/>
          </p:cNvSpPr>
          <p:nvPr/>
        </p:nvSpPr>
        <p:spPr>
          <a:xfrm>
            <a:off x="855274" y="995275"/>
            <a:ext cx="8596668" cy="4992686"/>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Requirements:</a:t>
            </a:r>
          </a:p>
          <a:p>
            <a:pPr>
              <a:buAutoNum type="arabicPeriod"/>
            </a:pPr>
            <a:r>
              <a:rPr lang="en-US" dirty="0">
                <a:solidFill>
                  <a:schemeClr val="tx1"/>
                </a:solidFill>
                <a:latin typeface="Times New Roman" panose="02020603050405020304" pitchFamily="18" charset="0"/>
                <a:cs typeface="Times New Roman" panose="02020603050405020304" pitchFamily="18" charset="0"/>
              </a:rPr>
              <a:t>Climate and weather data</a:t>
            </a:r>
          </a:p>
          <a:p>
            <a:pPr>
              <a:buAutoNum type="arabicPeriod"/>
            </a:pPr>
            <a:r>
              <a:rPr lang="en-US" dirty="0">
                <a:solidFill>
                  <a:schemeClr val="tx1"/>
                </a:solidFill>
                <a:latin typeface="Times New Roman" panose="02020603050405020304" pitchFamily="18" charset="0"/>
                <a:cs typeface="Times New Roman" panose="02020603050405020304" pitchFamily="18" charset="0"/>
              </a:rPr>
              <a:t>Soil type and nutrient data</a:t>
            </a:r>
          </a:p>
          <a:p>
            <a:pPr>
              <a:buAutoNum type="arabicPeriod"/>
            </a:pPr>
            <a:r>
              <a:rPr lang="en-US" dirty="0">
                <a:solidFill>
                  <a:schemeClr val="tx1"/>
                </a:solidFill>
                <a:latin typeface="Times New Roman" panose="02020603050405020304" pitchFamily="18" charset="0"/>
                <a:cs typeface="Times New Roman" panose="02020603050405020304" pitchFamily="18" charset="0"/>
              </a:rPr>
              <a:t>Crop characteristics data</a:t>
            </a:r>
          </a:p>
          <a:p>
            <a:pPr>
              <a:buAutoNum type="arabicPeriod"/>
            </a:pPr>
            <a:r>
              <a:rPr lang="en-US" dirty="0">
                <a:solidFill>
                  <a:schemeClr val="tx1"/>
                </a:solidFill>
                <a:latin typeface="Times New Roman" panose="02020603050405020304" pitchFamily="18" charset="0"/>
                <a:cs typeface="Times New Roman" panose="02020603050405020304" pitchFamily="18" charset="0"/>
              </a:rPr>
              <a:t>Farmer preferences and goals</a:t>
            </a:r>
          </a:p>
          <a:p>
            <a:pPr>
              <a:buAutoNum type="arabicPeriod"/>
            </a:pPr>
            <a:r>
              <a:rPr lang="en-US" dirty="0">
                <a:solidFill>
                  <a:schemeClr val="tx1"/>
                </a:solidFill>
                <a:latin typeface="Times New Roman" panose="02020603050405020304" pitchFamily="18" charset="0"/>
                <a:cs typeface="Times New Roman" panose="02020603050405020304" pitchFamily="18" charset="0"/>
              </a:rPr>
              <a:t>Geographic location</a:t>
            </a:r>
          </a:p>
          <a:p>
            <a:pPr>
              <a:buAutoNum type="arabicPeriod"/>
            </a:pPr>
            <a:r>
              <a:rPr lang="en-US" dirty="0">
                <a:solidFill>
                  <a:schemeClr val="tx1"/>
                </a:solidFill>
                <a:latin typeface="Times New Roman" panose="02020603050405020304" pitchFamily="18" charset="0"/>
                <a:cs typeface="Times New Roman" panose="02020603050405020304" pitchFamily="18" charset="0"/>
              </a:rPr>
              <a:t>Historical crop yield data</a:t>
            </a:r>
          </a:p>
          <a:p>
            <a:pPr>
              <a:buAutoNum type="arabicPeriod"/>
            </a:pPr>
            <a:r>
              <a:rPr lang="en-US" dirty="0">
                <a:solidFill>
                  <a:schemeClr val="tx1"/>
                </a:solidFill>
                <a:latin typeface="Times New Roman" panose="02020603050405020304" pitchFamily="18" charset="0"/>
                <a:cs typeface="Times New Roman" panose="02020603050405020304" pitchFamily="18" charset="0"/>
              </a:rPr>
              <a:t>Real-time weather forecasting</a:t>
            </a:r>
          </a:p>
          <a:p>
            <a:pPr>
              <a:buAutoNum type="arabicPeriod"/>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Design:</a:t>
            </a:r>
          </a:p>
          <a:p>
            <a:pPr>
              <a:buFont typeface="Wingdings 3" charset="2"/>
              <a:buAutoNum type="arabicPeriod"/>
            </a:pPr>
            <a:r>
              <a:rPr lang="en-US" dirty="0">
                <a:solidFill>
                  <a:schemeClr val="tx1"/>
                </a:solidFill>
                <a:latin typeface="Times New Roman" panose="02020603050405020304" pitchFamily="18" charset="0"/>
                <a:cs typeface="Times New Roman" panose="02020603050405020304" pitchFamily="18" charset="0"/>
              </a:rPr>
              <a:t>Web/Mobile Application</a:t>
            </a:r>
          </a:p>
          <a:p>
            <a:pPr>
              <a:buFont typeface="Wingdings 3" charset="2"/>
              <a:buAutoNum type="arabicPeriod"/>
            </a:pPr>
            <a:r>
              <a:rPr lang="en-US" dirty="0">
                <a:solidFill>
                  <a:schemeClr val="tx1"/>
                </a:solidFill>
                <a:latin typeface="Times New Roman" panose="02020603050405020304" pitchFamily="18" charset="0"/>
                <a:cs typeface="Times New Roman" panose="02020603050405020304" pitchFamily="18" charset="0"/>
              </a:rPr>
              <a:t>API-based architecture</a:t>
            </a:r>
          </a:p>
          <a:p>
            <a:pPr>
              <a:buFont typeface="Wingdings 3" charset="2"/>
              <a:buAutoNum type="arabicPeriod"/>
            </a:pPr>
            <a:r>
              <a:rPr lang="en-US" dirty="0">
                <a:solidFill>
                  <a:schemeClr val="tx1"/>
                </a:solidFill>
                <a:latin typeface="Times New Roman" panose="02020603050405020304" pitchFamily="18" charset="0"/>
                <a:cs typeface="Times New Roman" panose="02020603050405020304" pitchFamily="18" charset="0"/>
              </a:rPr>
              <a:t>Cloud-based deployment</a:t>
            </a:r>
          </a:p>
          <a:p>
            <a:pPr>
              <a:buFont typeface="Wingdings 3" charset="2"/>
              <a:buAutoNum type="arabicPeriod"/>
            </a:pPr>
            <a:r>
              <a:rPr lang="en-US" dirty="0">
                <a:solidFill>
                  <a:schemeClr val="tx1"/>
                </a:solidFill>
                <a:latin typeface="Times New Roman" panose="02020603050405020304" pitchFamily="18" charset="0"/>
                <a:cs typeface="Times New Roman" panose="02020603050405020304" pitchFamily="18" charset="0"/>
              </a:rPr>
              <a:t>Database management system (DBMS)</a:t>
            </a:r>
          </a:p>
        </p:txBody>
      </p:sp>
    </p:spTree>
    <p:extLst>
      <p:ext uri="{BB962C8B-B14F-4D97-AF65-F5344CB8AC3E}">
        <p14:creationId xmlns:p14="http://schemas.microsoft.com/office/powerpoint/2010/main" val="2739744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rop Recommendation - Day One: AI Development Services , App ...">
            <a:extLst>
              <a:ext uri="{FF2B5EF4-FFF2-40B4-BE49-F238E27FC236}">
                <a16:creationId xmlns:a16="http://schemas.microsoft.com/office/drawing/2014/main" id="{8F9E9DC4-62A8-4333-FB1B-D9F11D5AD88F}"/>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14</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7" name="Title 1">
            <a:extLst>
              <a:ext uri="{FF2B5EF4-FFF2-40B4-BE49-F238E27FC236}">
                <a16:creationId xmlns:a16="http://schemas.microsoft.com/office/drawing/2014/main" id="{1A40B725-76CA-4C00-8056-4AFDFC108CA4}"/>
              </a:ext>
            </a:extLst>
          </p:cNvPr>
          <p:cNvSpPr>
            <a:spLocks noGrp="1"/>
          </p:cNvSpPr>
          <p:nvPr/>
        </p:nvSpPr>
        <p:spPr>
          <a:xfrm flipV="1">
            <a:off x="1479355" y="834713"/>
            <a:ext cx="8596668" cy="13239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Content Placeholder 2">
            <a:extLst>
              <a:ext uri="{FF2B5EF4-FFF2-40B4-BE49-F238E27FC236}">
                <a16:creationId xmlns:a16="http://schemas.microsoft.com/office/drawing/2014/main" id="{B6918E3D-3243-4594-9A0A-60DB6091E29F}"/>
              </a:ext>
            </a:extLst>
          </p:cNvPr>
          <p:cNvSpPr>
            <a:spLocks noGrp="1"/>
          </p:cNvSpPr>
          <p:nvPr/>
        </p:nvSpPr>
        <p:spPr>
          <a:xfrm>
            <a:off x="1015788" y="400338"/>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u="sng" dirty="0">
                <a:solidFill>
                  <a:schemeClr val="accent1"/>
                </a:solidFill>
                <a:latin typeface="Algerian" panose="04020705040A02060702" pitchFamily="82" charset="0"/>
                <a:ea typeface="+mj-ea"/>
                <a:cs typeface="+mj-cs"/>
              </a:rPr>
              <a:t>Data analytics and </a:t>
            </a:r>
            <a:r>
              <a:rPr lang="en-US" sz="2000" u="sng" dirty="0" err="1">
                <a:solidFill>
                  <a:schemeClr val="accent1"/>
                </a:solidFill>
                <a:latin typeface="Algerian" panose="04020705040A02060702" pitchFamily="82" charset="0"/>
                <a:ea typeface="+mj-ea"/>
                <a:cs typeface="+mj-cs"/>
              </a:rPr>
              <a:t>visualizationAlgorithms</a:t>
            </a:r>
            <a:r>
              <a:rPr lang="en-US" sz="2000" u="sng" dirty="0">
                <a:solidFill>
                  <a:schemeClr val="accent1"/>
                </a:solidFill>
                <a:latin typeface="Algerian" panose="04020705040A02060702" pitchFamily="82" charset="0"/>
                <a:ea typeface="+mj-ea"/>
                <a:cs typeface="+mj-cs"/>
              </a:rPr>
              <a:t> and Techniques</a:t>
            </a:r>
          </a:p>
          <a:p>
            <a:endParaRPr lang="en-US" sz="2400" u="sng" dirty="0">
              <a:solidFill>
                <a:schemeClr val="accent1"/>
              </a:solidFill>
              <a:latin typeface="Algerian" panose="04020705040A02060702" pitchFamily="82" charset="0"/>
              <a:ea typeface="+mj-ea"/>
              <a:cs typeface="+mj-cs"/>
            </a:endParaRPr>
          </a:p>
          <a:p>
            <a:pPr marL="0" indent="0">
              <a:buNone/>
            </a:pPr>
            <a:r>
              <a:rPr lang="en-US"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Algorithms and Techniques:</a:t>
            </a:r>
          </a:p>
          <a:p>
            <a:pPr>
              <a:buAutoNum type="arabicPeriod"/>
            </a:pPr>
            <a:r>
              <a:rPr lang="en-US" dirty="0">
                <a:solidFill>
                  <a:schemeClr val="tx1"/>
                </a:solidFill>
                <a:latin typeface="Times New Roman" panose="02020603050405020304" pitchFamily="18" charset="0"/>
                <a:cs typeface="Times New Roman" panose="02020603050405020304" pitchFamily="18" charset="0"/>
              </a:rPr>
              <a:t> Data cleaning</a:t>
            </a:r>
          </a:p>
          <a:p>
            <a:pPr>
              <a:buAutoNum type="arabicPeriod"/>
            </a:pPr>
            <a:r>
              <a:rPr lang="en-US" dirty="0">
                <a:solidFill>
                  <a:schemeClr val="tx1"/>
                </a:solidFill>
                <a:latin typeface="Times New Roman" panose="02020603050405020304" pitchFamily="18" charset="0"/>
                <a:cs typeface="Times New Roman" panose="02020603050405020304" pitchFamily="18" charset="0"/>
              </a:rPr>
              <a:t> Data normalization</a:t>
            </a:r>
          </a:p>
          <a:p>
            <a:pPr>
              <a:buAutoNum type="arabicPeriod"/>
            </a:pPr>
            <a:r>
              <a:rPr lang="en-US" dirty="0">
                <a:solidFill>
                  <a:schemeClr val="tx1"/>
                </a:solidFill>
                <a:latin typeface="Times New Roman" panose="02020603050405020304" pitchFamily="18" charset="0"/>
                <a:cs typeface="Times New Roman" panose="02020603050405020304" pitchFamily="18" charset="0"/>
              </a:rPr>
              <a:t> Feature scaling</a:t>
            </a:r>
          </a:p>
          <a:p>
            <a:pPr>
              <a:buAutoNum type="arabicPeriod"/>
            </a:pPr>
            <a:r>
              <a:rPr lang="en-US" dirty="0">
                <a:solidFill>
                  <a:schemeClr val="tx1"/>
                </a:solidFill>
                <a:latin typeface="Times New Roman" panose="02020603050405020304" pitchFamily="18" charset="0"/>
                <a:cs typeface="Times New Roman" panose="02020603050405020304" pitchFamily="18" charset="0"/>
              </a:rPr>
              <a:t> Principal Component Analysis (PCA)</a:t>
            </a:r>
          </a:p>
          <a:p>
            <a:pPr>
              <a:buAutoNum type="arabicPeriod"/>
            </a:pPr>
            <a:r>
              <a:rPr lang="en-US" dirty="0">
                <a:solidFill>
                  <a:schemeClr val="tx1"/>
                </a:solidFill>
                <a:latin typeface="Times New Roman" panose="02020603050405020304" pitchFamily="18" charset="0"/>
                <a:cs typeface="Times New Roman" panose="02020603050405020304" pitchFamily="18" charset="0"/>
              </a:rPr>
              <a:t> Feature selection</a:t>
            </a:r>
          </a:p>
          <a:p>
            <a:endParaRPr lang="en-US" dirty="0"/>
          </a:p>
        </p:txBody>
      </p:sp>
    </p:spTree>
    <p:extLst>
      <p:ext uri="{BB962C8B-B14F-4D97-AF65-F5344CB8AC3E}">
        <p14:creationId xmlns:p14="http://schemas.microsoft.com/office/powerpoint/2010/main" val="2460383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rop Recommendation - Day One: AI Development Services , App ...">
            <a:extLst>
              <a:ext uri="{FF2B5EF4-FFF2-40B4-BE49-F238E27FC236}">
                <a16:creationId xmlns:a16="http://schemas.microsoft.com/office/drawing/2014/main" id="{C74CF0D1-446B-BC0B-A614-CAD9399FAE16}"/>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15</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2" name="Title 1">
            <a:extLst>
              <a:ext uri="{FF2B5EF4-FFF2-40B4-BE49-F238E27FC236}">
                <a16:creationId xmlns:a16="http://schemas.microsoft.com/office/drawing/2014/main" id="{E235B8B3-406E-4615-B9D9-F9D2430AC6AF}"/>
              </a:ext>
            </a:extLst>
          </p:cNvPr>
          <p:cNvSpPr>
            <a:spLocks noGrp="1"/>
          </p:cNvSpPr>
          <p:nvPr/>
        </p:nvSpPr>
        <p:spPr>
          <a:xfrm>
            <a:off x="1015788" y="16844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latin typeface="Algerian" panose="04020705040A02060702" pitchFamily="82" charset="0"/>
              </a:rPr>
              <a:t>Modules split-up</a:t>
            </a:r>
          </a:p>
        </p:txBody>
      </p:sp>
      <p:sp>
        <p:nvSpPr>
          <p:cNvPr id="3" name="Content Placeholder 2">
            <a:extLst>
              <a:ext uri="{FF2B5EF4-FFF2-40B4-BE49-F238E27FC236}">
                <a16:creationId xmlns:a16="http://schemas.microsoft.com/office/drawing/2014/main" id="{3B564FD8-6AFD-45A8-9716-DC0C5C20F3D5}"/>
              </a:ext>
            </a:extLst>
          </p:cNvPr>
          <p:cNvSpPr>
            <a:spLocks noGrp="1"/>
          </p:cNvSpPr>
          <p:nvPr/>
        </p:nvSpPr>
        <p:spPr>
          <a:xfrm>
            <a:off x="1000390" y="1147934"/>
            <a:ext cx="8596668" cy="388077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900" dirty="0">
                <a:solidFill>
                  <a:schemeClr val="tx1"/>
                </a:solidFill>
                <a:latin typeface="Times New Roman" panose="02020603050405020304" pitchFamily="18" charset="0"/>
                <a:cs typeface="Times New Roman" panose="02020603050405020304" pitchFamily="18" charset="0"/>
              </a:rPr>
              <a:t>Module 1: Data Collection- Collect soil, weather, crop, and farmer  							data Module.</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Module 2: Data Preprocessing- Clean, transform, and extract features from       		   			data Module.</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 Module 3: Crop Yield Prediction- Develop machine learning models for yield 	  		    		prediction Module .</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Module 4: Crop Recommendation- Develop rule-based recommendation   						engine Module.</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 Module 5: User Interface- Design and develop web/mobile application Module </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Module 6: System Integration &amp; Deployment- Integrate modules, deploy on        			   		cloud Module.</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Module 7: Maintenance &amp; Updates- Monitor, fix bugs, update models</a:t>
            </a:r>
            <a:r>
              <a:rPr lang="en-US" dirty="0">
                <a:solidFill>
                  <a:schemeClr val="tx1"/>
                </a:solidFill>
              </a:rPr>
              <a:t>.</a:t>
            </a:r>
          </a:p>
        </p:txBody>
      </p:sp>
    </p:spTree>
    <p:extLst>
      <p:ext uri="{BB962C8B-B14F-4D97-AF65-F5344CB8AC3E}">
        <p14:creationId xmlns:p14="http://schemas.microsoft.com/office/powerpoint/2010/main" val="364830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rop Recommendation - Day One: AI Development Services , App ...">
            <a:extLst>
              <a:ext uri="{FF2B5EF4-FFF2-40B4-BE49-F238E27FC236}">
                <a16:creationId xmlns:a16="http://schemas.microsoft.com/office/drawing/2014/main" id="{749976A3-0EC2-6FA2-5D74-DB66CDBA6513}"/>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16</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7" name="Title 1">
            <a:extLst>
              <a:ext uri="{FF2B5EF4-FFF2-40B4-BE49-F238E27FC236}">
                <a16:creationId xmlns:a16="http://schemas.microsoft.com/office/drawing/2014/main" id="{E39D455B-2165-BEF5-343D-EED6CC2415A5}"/>
              </a:ext>
            </a:extLst>
          </p:cNvPr>
          <p:cNvSpPr>
            <a:spLocks noGrp="1"/>
          </p:cNvSpPr>
          <p:nvPr/>
        </p:nvSpPr>
        <p:spPr>
          <a:xfrm>
            <a:off x="1317082" y="27633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u="sng" dirty="0">
                <a:solidFill>
                  <a:schemeClr val="accent1">
                    <a:lumMod val="75000"/>
                  </a:schemeClr>
                </a:solidFill>
                <a:latin typeface="Algerian" panose="04020705040A02060702" pitchFamily="82" charset="0"/>
              </a:rPr>
              <a:t>Risk Identification :</a:t>
            </a:r>
          </a:p>
        </p:txBody>
      </p:sp>
      <p:sp>
        <p:nvSpPr>
          <p:cNvPr id="8" name="Content Placeholder 2">
            <a:extLst>
              <a:ext uri="{FF2B5EF4-FFF2-40B4-BE49-F238E27FC236}">
                <a16:creationId xmlns:a16="http://schemas.microsoft.com/office/drawing/2014/main" id="{8A2A5FF8-F006-6F89-55F8-E0B003510788}"/>
              </a:ext>
            </a:extLst>
          </p:cNvPr>
          <p:cNvSpPr>
            <a:spLocks noGrp="1"/>
          </p:cNvSpPr>
          <p:nvPr/>
        </p:nvSpPr>
        <p:spPr>
          <a:xfrm>
            <a:off x="1317293" y="867586"/>
            <a:ext cx="8596630" cy="47250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a:buNone/>
            </a:pPr>
            <a:r>
              <a:rPr lang="en-US" sz="2000" dirty="0">
                <a:solidFill>
                  <a:schemeClr val="tx1"/>
                </a:solidFill>
                <a:latin typeface="Times New Roman" panose="02020603050405020304" pitchFamily="18" charset="0"/>
                <a:cs typeface="Times New Roman" panose="02020603050405020304" pitchFamily="18" charset="0"/>
              </a:rPr>
              <a:t>1. </a:t>
            </a:r>
            <a:r>
              <a:rPr lang="en-US" sz="2000" b="1" dirty="0">
                <a:solidFill>
                  <a:schemeClr val="tx1"/>
                </a:solidFill>
                <a:latin typeface="Times New Roman" panose="02020603050405020304" pitchFamily="18" charset="0"/>
                <a:cs typeface="Times New Roman" panose="02020603050405020304" pitchFamily="18" charset="0"/>
              </a:rPr>
              <a:t>Risk Identification :</a:t>
            </a:r>
          </a:p>
          <a:p>
            <a:pPr marL="0" indent="0" algn="l">
              <a:buNone/>
            </a:pPr>
            <a:r>
              <a:rPr lang="en-US" sz="2000" dirty="0">
                <a:solidFill>
                  <a:schemeClr val="tx1"/>
                </a:solidFill>
                <a:latin typeface="Times New Roman" panose="02020603050405020304" pitchFamily="18" charset="0"/>
                <a:cs typeface="Times New Roman" panose="02020603050405020304" pitchFamily="18" charset="0"/>
              </a:rPr>
              <a:t>In the face of growing challenges in modern agriculture, farmers need precise and sustainable methods to enhance crop yield while managing resources effectively.</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marL="0" indent="0" algn="l">
              <a:buNone/>
            </a:pPr>
            <a:r>
              <a:rPr lang="en-US" sz="2000" dirty="0">
                <a:solidFill>
                  <a:schemeClr val="tx1"/>
                </a:solidFill>
                <a:latin typeface="Times New Roman" panose="02020603050405020304" pitchFamily="18" charset="0"/>
                <a:cs typeface="Times New Roman" panose="02020603050405020304" pitchFamily="18" charset="0"/>
              </a:rPr>
              <a:t>2</a:t>
            </a:r>
            <a:r>
              <a:rPr lang="en-US" sz="2000" b="1" dirty="0">
                <a:solidFill>
                  <a:schemeClr val="tx1"/>
                </a:solidFill>
                <a:latin typeface="Times New Roman" panose="02020603050405020304" pitchFamily="18" charset="0"/>
                <a:cs typeface="Times New Roman" panose="02020603050405020304" pitchFamily="18" charset="0"/>
              </a:rPr>
              <a:t>.Risk Analysis:</a:t>
            </a:r>
          </a:p>
          <a:p>
            <a:pPr marL="0" indent="0" algn="l">
              <a:buNone/>
            </a:pPr>
            <a:r>
              <a:rPr lang="en-US" sz="2000" dirty="0">
                <a:solidFill>
                  <a:schemeClr val="tx1"/>
                </a:solidFill>
                <a:latin typeface="Times New Roman" panose="02020603050405020304" pitchFamily="18" charset="0"/>
                <a:cs typeface="Times New Roman" panose="02020603050405020304" pitchFamily="18" charset="0"/>
              </a:rPr>
              <a:t>Data Accuracy: High impact, as incorrect data can lead to poor decisionmaking. It depends on the sources and methods of data collection.</a:t>
            </a:r>
          </a:p>
          <a:p>
            <a:pPr marL="0" indent="0" algn="l">
              <a:buNone/>
            </a:pPr>
            <a:r>
              <a:rPr lang="en-US" sz="2000" dirty="0">
                <a:solidFill>
                  <a:schemeClr val="tx1"/>
                </a:solidFill>
                <a:latin typeface="Times New Roman" panose="02020603050405020304" pitchFamily="18" charset="0"/>
                <a:cs typeface="Times New Roman" panose="02020603050405020304" pitchFamily="18" charset="0"/>
              </a:rPr>
              <a:t> Sensor Malfunction: Sensor failures could disrupt irrigation automation.</a:t>
            </a:r>
          </a:p>
          <a:p>
            <a:pPr marL="0" indent="0" algn="l">
              <a:buNone/>
            </a:pPr>
            <a:r>
              <a:rPr lang="en-US" sz="2000" dirty="0">
                <a:solidFill>
                  <a:schemeClr val="tx1"/>
                </a:solidFill>
                <a:latin typeface="Times New Roman" panose="02020603050405020304" pitchFamily="18" charset="0"/>
                <a:cs typeface="Times New Roman" panose="02020603050405020304" pitchFamily="18" charset="0"/>
              </a:rPr>
              <a:t> Market Volatility: Sudden market changes might reduce recommendation effectiveness.</a:t>
            </a:r>
          </a:p>
          <a:p>
            <a:pPr marL="0" indent="0" algn="l">
              <a:buNone/>
            </a:pPr>
            <a:r>
              <a:rPr lang="en-US" sz="2000" dirty="0">
                <a:solidFill>
                  <a:schemeClr val="tx1"/>
                </a:solidFill>
                <a:latin typeface="Times New Roman" panose="02020603050405020304" pitchFamily="18" charset="0"/>
                <a:cs typeface="Times New Roman" panose="02020603050405020304" pitchFamily="18" charset="0"/>
              </a:rPr>
              <a:t> Adoption Resistance: Farmers may be hesitant to adopt new technology.</a:t>
            </a:r>
          </a:p>
        </p:txBody>
      </p:sp>
    </p:spTree>
    <p:extLst>
      <p:ext uri="{BB962C8B-B14F-4D97-AF65-F5344CB8AC3E}">
        <p14:creationId xmlns:p14="http://schemas.microsoft.com/office/powerpoint/2010/main" val="387392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rop Recommendation - Day One: AI Development Services , App ...">
            <a:extLst>
              <a:ext uri="{FF2B5EF4-FFF2-40B4-BE49-F238E27FC236}">
                <a16:creationId xmlns:a16="http://schemas.microsoft.com/office/drawing/2014/main" id="{B1FD7DC8-A4F7-7230-B484-7EF2077D0C2B}"/>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17</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7" name="Title 1">
            <a:extLst>
              <a:ext uri="{FF2B5EF4-FFF2-40B4-BE49-F238E27FC236}">
                <a16:creationId xmlns:a16="http://schemas.microsoft.com/office/drawing/2014/main" id="{E39D455B-2165-BEF5-343D-EED6CC2415A5}"/>
              </a:ext>
            </a:extLst>
          </p:cNvPr>
          <p:cNvSpPr>
            <a:spLocks noGrp="1"/>
          </p:cNvSpPr>
          <p:nvPr/>
        </p:nvSpPr>
        <p:spPr>
          <a:xfrm>
            <a:off x="1317082" y="27633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u="sng" dirty="0">
                <a:solidFill>
                  <a:schemeClr val="accent1">
                    <a:lumMod val="75000"/>
                  </a:schemeClr>
                </a:solidFill>
                <a:latin typeface="Algerian" panose="04020705040A02060702" pitchFamily="82" charset="0"/>
              </a:rPr>
              <a:t>Risk Identification :</a:t>
            </a:r>
          </a:p>
        </p:txBody>
      </p:sp>
      <p:sp>
        <p:nvSpPr>
          <p:cNvPr id="11" name="Title 1">
            <a:extLst>
              <a:ext uri="{FF2B5EF4-FFF2-40B4-BE49-F238E27FC236}">
                <a16:creationId xmlns:a16="http://schemas.microsoft.com/office/drawing/2014/main" id="{4804F616-40E6-4A57-D09A-418D92222D5A}"/>
              </a:ext>
            </a:extLst>
          </p:cNvPr>
          <p:cNvSpPr>
            <a:spLocks noGrp="1"/>
          </p:cNvSpPr>
          <p:nvPr/>
        </p:nvSpPr>
        <p:spPr>
          <a:xfrm>
            <a:off x="1317082" y="936734"/>
            <a:ext cx="9191242" cy="499511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spcBef>
                <a:spcPts val="1000"/>
              </a:spcBef>
              <a:spcAft>
                <a:spcPts val="0"/>
              </a:spcAft>
              <a:buClr>
                <a:schemeClr val="accent1"/>
              </a:buClr>
              <a:buSzPct val="80000"/>
            </a:pPr>
            <a:r>
              <a:rPr lang="en-US" sz="2000" b="1" dirty="0">
                <a:solidFill>
                  <a:schemeClr val="tx1"/>
                </a:solidFill>
                <a:latin typeface="Times New Roman" panose="02020603050405020304" pitchFamily="18" charset="0"/>
                <a:ea typeface="+mn-ea"/>
                <a:cs typeface="Times New Roman" panose="02020603050405020304" pitchFamily="18" charset="0"/>
              </a:rPr>
              <a:t>Risk Mitigation:</a:t>
            </a:r>
            <a:br>
              <a:rPr lang="en-US" sz="3000" u="sng" dirty="0">
                <a:solidFill>
                  <a:schemeClr val="tx1"/>
                </a:solidFill>
              </a:rPr>
            </a:br>
            <a:r>
              <a:rPr lang="en-US" sz="2000" u="sng" dirty="0">
                <a:solidFill>
                  <a:schemeClr val="tx1"/>
                </a:solidFill>
                <a:latin typeface="Times New Roman" panose="02020603050405020304" pitchFamily="18" charset="0"/>
                <a:ea typeface="+mn-ea"/>
                <a:cs typeface="Times New Roman" panose="02020603050405020304" pitchFamily="18" charset="0"/>
              </a:rPr>
              <a:t>Ensure Data Quality</a:t>
            </a:r>
            <a:r>
              <a:rPr lang="en-US" sz="2000" dirty="0">
                <a:solidFill>
                  <a:schemeClr val="tx1"/>
                </a:solidFill>
                <a:latin typeface="Times New Roman" panose="02020603050405020304" pitchFamily="18" charset="0"/>
                <a:ea typeface="+mn-ea"/>
                <a:cs typeface="Times New Roman" panose="02020603050405020304" pitchFamily="18" charset="0"/>
              </a:rPr>
              <a:t>: Implement validation techniques to ensure accurate data.</a:t>
            </a:r>
            <a:br>
              <a:rPr lang="en-US" sz="2000" dirty="0">
                <a:solidFill>
                  <a:schemeClr val="tx1"/>
                </a:solidFill>
                <a:latin typeface="Times New Roman" panose="02020603050405020304" pitchFamily="18" charset="0"/>
                <a:ea typeface="+mn-ea"/>
                <a:cs typeface="Times New Roman" panose="02020603050405020304" pitchFamily="18" charset="0"/>
              </a:rPr>
            </a:br>
            <a:r>
              <a:rPr lang="en-US" sz="2000" u="sng" dirty="0">
                <a:solidFill>
                  <a:schemeClr val="tx1"/>
                </a:solidFill>
                <a:latin typeface="Times New Roman" panose="02020603050405020304" pitchFamily="18" charset="0"/>
                <a:ea typeface="+mn-ea"/>
                <a:cs typeface="Times New Roman" panose="02020603050405020304" pitchFamily="18" charset="0"/>
              </a:rPr>
              <a:t>Redundant Systems:</a:t>
            </a:r>
            <a:r>
              <a:rPr lang="en-US" sz="2000" dirty="0">
                <a:solidFill>
                  <a:schemeClr val="tx1"/>
                </a:solidFill>
                <a:latin typeface="Times New Roman" panose="02020603050405020304" pitchFamily="18" charset="0"/>
                <a:ea typeface="+mn-ea"/>
                <a:cs typeface="Times New Roman" panose="02020603050405020304" pitchFamily="18" charset="0"/>
              </a:rPr>
              <a:t> Use backup sensors and manual overrides for irrigation.</a:t>
            </a:r>
            <a:br>
              <a:rPr lang="en-US" sz="2000" dirty="0">
                <a:solidFill>
                  <a:schemeClr val="tx1"/>
                </a:solidFill>
                <a:latin typeface="Times New Roman" panose="02020603050405020304" pitchFamily="18" charset="0"/>
                <a:ea typeface="+mn-ea"/>
                <a:cs typeface="Times New Roman" panose="02020603050405020304" pitchFamily="18" charset="0"/>
              </a:rPr>
            </a:br>
            <a:r>
              <a:rPr lang="en-US" sz="2000" u="sng" dirty="0">
                <a:solidFill>
                  <a:schemeClr val="tx1"/>
                </a:solidFill>
                <a:latin typeface="Times New Roman" panose="02020603050405020304" pitchFamily="18" charset="0"/>
                <a:ea typeface="+mn-ea"/>
                <a:cs typeface="Times New Roman" panose="02020603050405020304" pitchFamily="18" charset="0"/>
              </a:rPr>
              <a:t>RealTime Updates:</a:t>
            </a:r>
            <a:r>
              <a:rPr lang="en-US" sz="2000" dirty="0">
                <a:solidFill>
                  <a:schemeClr val="tx1"/>
                </a:solidFill>
                <a:latin typeface="Times New Roman" panose="02020603050405020304" pitchFamily="18" charset="0"/>
                <a:ea typeface="+mn-ea"/>
                <a:cs typeface="Times New Roman" panose="02020603050405020304" pitchFamily="18" charset="0"/>
              </a:rPr>
              <a:t> Regularly update market data to keep recommendations relevant.</a:t>
            </a:r>
            <a:br>
              <a:rPr lang="en-US" sz="2000" dirty="0">
                <a:solidFill>
                  <a:schemeClr val="tx1"/>
                </a:solidFill>
                <a:latin typeface="Times New Roman" panose="02020603050405020304" pitchFamily="18" charset="0"/>
                <a:ea typeface="+mn-ea"/>
                <a:cs typeface="Times New Roman" panose="02020603050405020304" pitchFamily="18" charset="0"/>
              </a:rPr>
            </a:br>
            <a:r>
              <a:rPr lang="en-US" sz="2000" u="sng" dirty="0">
                <a:solidFill>
                  <a:schemeClr val="tx1"/>
                </a:solidFill>
                <a:latin typeface="Times New Roman" panose="02020603050405020304" pitchFamily="18" charset="0"/>
                <a:ea typeface="+mn-ea"/>
                <a:cs typeface="Times New Roman" panose="02020603050405020304" pitchFamily="18" charset="0"/>
              </a:rPr>
              <a:t>User Training:</a:t>
            </a:r>
            <a:r>
              <a:rPr lang="en-US" sz="2000" dirty="0">
                <a:solidFill>
                  <a:schemeClr val="tx1"/>
                </a:solidFill>
                <a:latin typeface="Times New Roman" panose="02020603050405020304" pitchFamily="18" charset="0"/>
                <a:ea typeface="+mn-ea"/>
                <a:cs typeface="Times New Roman" panose="02020603050405020304" pitchFamily="18" charset="0"/>
              </a:rPr>
              <a:t> Provide training to encourage technology adoption by farmers.</a:t>
            </a:r>
          </a:p>
          <a:p>
            <a:pPr algn="l">
              <a:lnSpc>
                <a:spcPct val="150000"/>
              </a:lnSpc>
              <a:spcBef>
                <a:spcPts val="1000"/>
              </a:spcBef>
              <a:spcAft>
                <a:spcPts val="0"/>
              </a:spcAft>
              <a:buClr>
                <a:schemeClr val="accent1"/>
              </a:buClr>
              <a:buSzPct val="80000"/>
            </a:pPr>
            <a:br>
              <a:rPr lang="en-US" sz="2000" dirty="0">
                <a:solidFill>
                  <a:schemeClr val="tx1"/>
                </a:solidFill>
                <a:latin typeface="Times New Roman" panose="02020603050405020304" pitchFamily="18" charset="0"/>
                <a:ea typeface="+mn-ea"/>
                <a:cs typeface="Times New Roman" panose="02020603050405020304" pitchFamily="18" charset="0"/>
              </a:rPr>
            </a:br>
            <a:r>
              <a:rPr lang="en-US" sz="2000" dirty="0">
                <a:solidFill>
                  <a:schemeClr val="tx1"/>
                </a:solidFill>
                <a:latin typeface="Times New Roman" panose="02020603050405020304" pitchFamily="18" charset="0"/>
                <a:ea typeface="+mn-ea"/>
                <a:cs typeface="Times New Roman" panose="02020603050405020304" pitchFamily="18" charset="0"/>
              </a:rPr>
              <a:t> </a:t>
            </a:r>
            <a:r>
              <a:rPr lang="en-US" sz="2000" b="1" dirty="0">
                <a:solidFill>
                  <a:schemeClr val="tx1"/>
                </a:solidFill>
                <a:latin typeface="Times New Roman" panose="02020603050405020304" pitchFamily="18" charset="0"/>
                <a:ea typeface="+mn-ea"/>
                <a:cs typeface="Times New Roman" panose="02020603050405020304" pitchFamily="18" charset="0"/>
              </a:rPr>
              <a:t>Monitoring and Management:</a:t>
            </a:r>
            <a:br>
              <a:rPr lang="en-US" sz="2000" b="1" dirty="0">
                <a:solidFill>
                  <a:schemeClr val="tx1"/>
                </a:solidFill>
                <a:latin typeface="Times New Roman" panose="02020603050405020304" pitchFamily="18" charset="0"/>
                <a:ea typeface="+mn-ea"/>
                <a:cs typeface="Times New Roman" panose="02020603050405020304" pitchFamily="18" charset="0"/>
              </a:rPr>
            </a:br>
            <a:r>
              <a:rPr lang="en-US" sz="2000" dirty="0">
                <a:solidFill>
                  <a:schemeClr val="tx1"/>
                </a:solidFill>
                <a:latin typeface="Times New Roman" panose="02020603050405020304" pitchFamily="18" charset="0"/>
                <a:ea typeface="+mn-ea"/>
                <a:cs typeface="Times New Roman" panose="02020603050405020304" pitchFamily="18" charset="0"/>
              </a:rPr>
              <a:t>  </a:t>
            </a:r>
            <a:r>
              <a:rPr lang="en-US" sz="2000" u="sng" dirty="0">
                <a:solidFill>
                  <a:schemeClr val="tx1"/>
                </a:solidFill>
                <a:latin typeface="Times New Roman" panose="02020603050405020304" pitchFamily="18" charset="0"/>
                <a:ea typeface="+mn-ea"/>
                <a:cs typeface="Times New Roman" panose="02020603050405020304" pitchFamily="18" charset="0"/>
              </a:rPr>
              <a:t>Regular Audits and Diagnostics:</a:t>
            </a:r>
            <a:r>
              <a:rPr lang="en-US" sz="2000" dirty="0">
                <a:solidFill>
                  <a:schemeClr val="tx1"/>
                </a:solidFill>
                <a:latin typeface="Times New Roman" panose="02020603050405020304" pitchFamily="18" charset="0"/>
                <a:ea typeface="+mn-ea"/>
                <a:cs typeface="Times New Roman" panose="02020603050405020304" pitchFamily="18" charset="0"/>
              </a:rPr>
              <a:t> Continuously monitor data and sensors.</a:t>
            </a:r>
            <a:br>
              <a:rPr lang="en-US" sz="2000" dirty="0">
                <a:solidFill>
                  <a:schemeClr val="tx1"/>
                </a:solidFill>
                <a:latin typeface="Times New Roman" panose="02020603050405020304" pitchFamily="18" charset="0"/>
                <a:ea typeface="+mn-ea"/>
                <a:cs typeface="Times New Roman" panose="02020603050405020304" pitchFamily="18" charset="0"/>
              </a:rPr>
            </a:br>
            <a:r>
              <a:rPr lang="en-US" sz="2000" dirty="0">
                <a:solidFill>
                  <a:schemeClr val="tx1"/>
                </a:solidFill>
                <a:latin typeface="Times New Roman" panose="02020603050405020304" pitchFamily="18" charset="0"/>
                <a:ea typeface="+mn-ea"/>
                <a:cs typeface="Times New Roman" panose="02020603050405020304" pitchFamily="18" charset="0"/>
              </a:rPr>
              <a:t>  </a:t>
            </a:r>
            <a:r>
              <a:rPr lang="en-US" sz="2000" u="sng" dirty="0">
                <a:solidFill>
                  <a:schemeClr val="tx1"/>
                </a:solidFill>
                <a:latin typeface="Times New Roman" panose="02020603050405020304" pitchFamily="18" charset="0"/>
                <a:ea typeface="+mn-ea"/>
                <a:cs typeface="Times New Roman" panose="02020603050405020304" pitchFamily="18" charset="0"/>
              </a:rPr>
              <a:t>Market Reviews:</a:t>
            </a:r>
            <a:r>
              <a:rPr lang="en-US" sz="2000" dirty="0">
                <a:solidFill>
                  <a:schemeClr val="tx1"/>
                </a:solidFill>
                <a:latin typeface="Times New Roman" panose="02020603050405020304" pitchFamily="18" charset="0"/>
                <a:ea typeface="+mn-ea"/>
                <a:cs typeface="Times New Roman" panose="02020603050405020304" pitchFamily="18" charset="0"/>
              </a:rPr>
              <a:t> Periodically review and update market data.</a:t>
            </a:r>
            <a:br>
              <a:rPr lang="en-US" sz="2000" dirty="0">
                <a:solidFill>
                  <a:schemeClr val="tx1"/>
                </a:solidFill>
                <a:latin typeface="Times New Roman" panose="02020603050405020304" pitchFamily="18" charset="0"/>
                <a:ea typeface="+mn-ea"/>
                <a:cs typeface="Times New Roman" panose="02020603050405020304" pitchFamily="18" charset="0"/>
              </a:rPr>
            </a:br>
            <a:r>
              <a:rPr lang="en-US" sz="2000" dirty="0">
                <a:solidFill>
                  <a:schemeClr val="tx1"/>
                </a:solidFill>
                <a:latin typeface="Times New Roman" panose="02020603050405020304" pitchFamily="18" charset="0"/>
                <a:ea typeface="+mn-ea"/>
                <a:cs typeface="Times New Roman" panose="02020603050405020304" pitchFamily="18" charset="0"/>
              </a:rPr>
              <a:t>  </a:t>
            </a:r>
            <a:r>
              <a:rPr lang="en-US" sz="2000" u="sng" dirty="0">
                <a:solidFill>
                  <a:schemeClr val="tx1"/>
                </a:solidFill>
                <a:latin typeface="Times New Roman" panose="02020603050405020304" pitchFamily="18" charset="0"/>
                <a:ea typeface="+mn-ea"/>
                <a:cs typeface="Times New Roman" panose="02020603050405020304" pitchFamily="18" charset="0"/>
              </a:rPr>
              <a:t>Feedback Loops:</a:t>
            </a:r>
            <a:r>
              <a:rPr lang="en-US" sz="2000" dirty="0">
                <a:solidFill>
                  <a:schemeClr val="tx1"/>
                </a:solidFill>
                <a:latin typeface="Times New Roman" panose="02020603050405020304" pitchFamily="18" charset="0"/>
                <a:ea typeface="+mn-ea"/>
                <a:cs typeface="Times New Roman" panose="02020603050405020304" pitchFamily="18" charset="0"/>
              </a:rPr>
              <a:t> Collect farmer feedback to improve the system.</a:t>
            </a:r>
            <a:br>
              <a:rPr lang="en-US" sz="2000" dirty="0">
                <a:solidFill>
                  <a:schemeClr val="tx1"/>
                </a:solidFill>
                <a:latin typeface="Times New Roman" panose="02020603050405020304" pitchFamily="18" charset="0"/>
                <a:ea typeface="+mn-ea"/>
                <a:cs typeface="Times New Roman" panose="02020603050405020304" pitchFamily="18" charset="0"/>
              </a:rPr>
            </a:br>
            <a:r>
              <a:rPr lang="en-US" sz="2000" dirty="0">
                <a:solidFill>
                  <a:schemeClr val="tx1"/>
                </a:solidFill>
                <a:latin typeface="Times New Roman" panose="02020603050405020304" pitchFamily="18" charset="0"/>
                <a:ea typeface="+mn-ea"/>
                <a:cs typeface="Times New Roman" panose="02020603050405020304" pitchFamily="18" charset="0"/>
              </a:rPr>
              <a:t> </a:t>
            </a:r>
            <a:r>
              <a:rPr lang="en-US" sz="2000" u="sng" dirty="0">
                <a:solidFill>
                  <a:schemeClr val="tx1"/>
                </a:solidFill>
                <a:latin typeface="Times New Roman" panose="02020603050405020304" pitchFamily="18" charset="0"/>
                <a:ea typeface="+mn-ea"/>
                <a:cs typeface="Times New Roman" panose="02020603050405020304" pitchFamily="18" charset="0"/>
              </a:rPr>
              <a:t> Contingency Planning:</a:t>
            </a:r>
            <a:r>
              <a:rPr lang="en-US" sz="2000" dirty="0">
                <a:solidFill>
                  <a:schemeClr val="tx1"/>
                </a:solidFill>
                <a:latin typeface="Times New Roman" panose="02020603050405020304" pitchFamily="18" charset="0"/>
                <a:ea typeface="+mn-ea"/>
                <a:cs typeface="Times New Roman" panose="02020603050405020304" pitchFamily="18" charset="0"/>
              </a:rPr>
              <a:t> Prepare alternative strategies for identified risks.</a:t>
            </a:r>
          </a:p>
        </p:txBody>
      </p:sp>
    </p:spTree>
    <p:extLst>
      <p:ext uri="{BB962C8B-B14F-4D97-AF65-F5344CB8AC3E}">
        <p14:creationId xmlns:p14="http://schemas.microsoft.com/office/powerpoint/2010/main" val="283188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rop Recommendation - Day One: AI Development Services , App ...">
            <a:extLst>
              <a:ext uri="{FF2B5EF4-FFF2-40B4-BE49-F238E27FC236}">
                <a16:creationId xmlns:a16="http://schemas.microsoft.com/office/drawing/2014/main" id="{848AC66E-F17E-F4B3-9A06-24838E31E479}"/>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18</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8" name="Title 3">
            <a:extLst>
              <a:ext uri="{FF2B5EF4-FFF2-40B4-BE49-F238E27FC236}">
                <a16:creationId xmlns:a16="http://schemas.microsoft.com/office/drawing/2014/main" id="{50A4967C-B2BC-2D35-407C-4304907FD1A8}"/>
              </a:ext>
            </a:extLst>
          </p:cNvPr>
          <p:cNvSpPr>
            <a:spLocks noGrp="1"/>
          </p:cNvSpPr>
          <p:nvPr/>
        </p:nvSpPr>
        <p:spPr>
          <a:xfrm>
            <a:off x="1219168" y="18039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a:latin typeface="Algerian" panose="04020705040A02060702" pitchFamily="82" charset="0"/>
              </a:rPr>
              <a:t>Proposed System</a:t>
            </a:r>
            <a:endParaRPr lang="en-IN" dirty="0"/>
          </a:p>
        </p:txBody>
      </p:sp>
      <p:sp>
        <p:nvSpPr>
          <p:cNvPr id="9" name="Content Placeholder 4">
            <a:extLst>
              <a:ext uri="{FF2B5EF4-FFF2-40B4-BE49-F238E27FC236}">
                <a16:creationId xmlns:a16="http://schemas.microsoft.com/office/drawing/2014/main" id="{765AFA50-2401-7640-3F3A-70A5DEC4FF2A}"/>
              </a:ext>
            </a:extLst>
          </p:cNvPr>
          <p:cNvSpPr>
            <a:spLocks noGrp="1"/>
          </p:cNvSpPr>
          <p:nvPr/>
        </p:nvSpPr>
        <p:spPr>
          <a:xfrm>
            <a:off x="1219168" y="850952"/>
            <a:ext cx="8596668" cy="49682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b="1" dirty="0">
                <a:solidFill>
                  <a:schemeClr val="tx1"/>
                </a:solidFill>
              </a:rPr>
              <a:t>Comprehensive Software Solution:</a:t>
            </a:r>
            <a:r>
              <a:rPr lang="en-US" dirty="0">
                <a:solidFill>
                  <a:schemeClr val="tx1"/>
                </a:solidFill>
              </a:rPr>
              <a:t> SMART-AGRI ADVISOR provides farmers with data-driven crop recommendations tailored to their specific needs.</a:t>
            </a:r>
          </a:p>
          <a:p>
            <a:pPr>
              <a:buFont typeface="Arial" panose="020B0604020202020204" pitchFamily="34" charset="0"/>
              <a:buChar char="•"/>
            </a:pPr>
            <a:r>
              <a:rPr lang="en-US" b="1" dirty="0">
                <a:solidFill>
                  <a:schemeClr val="tx1"/>
                </a:solidFill>
              </a:rPr>
              <a:t>Advanced Analytics:</a:t>
            </a:r>
            <a:r>
              <a:rPr lang="en-US" dirty="0">
                <a:solidFill>
                  <a:schemeClr val="tx1"/>
                </a:solidFill>
              </a:rPr>
              <a:t> Leverages real-time data, including weather forecasts and market trends, to support informed decision-making.</a:t>
            </a:r>
          </a:p>
          <a:p>
            <a:pPr>
              <a:buFont typeface="Arial" panose="020B0604020202020204" pitchFamily="34" charset="0"/>
              <a:buChar char="•"/>
            </a:pPr>
            <a:r>
              <a:rPr lang="en-US" b="1" dirty="0">
                <a:solidFill>
                  <a:schemeClr val="tx1"/>
                </a:solidFill>
              </a:rPr>
              <a:t>Crop Selection &amp; Yield Management:</a:t>
            </a:r>
            <a:r>
              <a:rPr lang="en-US" dirty="0">
                <a:solidFill>
                  <a:schemeClr val="tx1"/>
                </a:solidFill>
              </a:rPr>
              <a:t> Offers insights to help farmers choose the best crops and manage yields effectively.</a:t>
            </a:r>
          </a:p>
          <a:p>
            <a:pPr>
              <a:buFont typeface="Arial" panose="020B0604020202020204" pitchFamily="34" charset="0"/>
              <a:buChar char="•"/>
            </a:pPr>
            <a:r>
              <a:rPr lang="en-US" b="1" dirty="0">
                <a:solidFill>
                  <a:schemeClr val="tx1"/>
                </a:solidFill>
              </a:rPr>
              <a:t>Resource Optimization:</a:t>
            </a:r>
            <a:r>
              <a:rPr lang="en-US" dirty="0">
                <a:solidFill>
                  <a:schemeClr val="tx1"/>
                </a:solidFill>
              </a:rPr>
              <a:t> Guides efficient resource allocation, improving productivity while reducing waste.</a:t>
            </a:r>
          </a:p>
          <a:p>
            <a:pPr>
              <a:buFont typeface="Arial" panose="020B0604020202020204" pitchFamily="34" charset="0"/>
              <a:buChar char="•"/>
            </a:pPr>
            <a:r>
              <a:rPr lang="en-US" b="1" dirty="0">
                <a:solidFill>
                  <a:schemeClr val="tx1"/>
                </a:solidFill>
              </a:rPr>
              <a:t>Sustainability Focus:</a:t>
            </a:r>
            <a:r>
              <a:rPr lang="en-US" dirty="0">
                <a:solidFill>
                  <a:schemeClr val="tx1"/>
                </a:solidFill>
              </a:rPr>
              <a:t> Promotes sustainable agricultural practices by optimizing inputs and reducing environmental impact.</a:t>
            </a:r>
          </a:p>
          <a:p>
            <a:pPr>
              <a:buFont typeface="Arial" panose="020B0604020202020204" pitchFamily="34" charset="0"/>
              <a:buChar char="•"/>
            </a:pPr>
            <a:r>
              <a:rPr lang="en-US" b="1" dirty="0">
                <a:solidFill>
                  <a:schemeClr val="tx1"/>
                </a:solidFill>
              </a:rPr>
              <a:t>Risk Mitigation:</a:t>
            </a:r>
            <a:r>
              <a:rPr lang="en-US" dirty="0">
                <a:solidFill>
                  <a:schemeClr val="tx1"/>
                </a:solidFill>
              </a:rPr>
              <a:t> Addresses the challenges of unpredictable weather and market fluctuations, helping farmers manage risks.</a:t>
            </a:r>
          </a:p>
          <a:p>
            <a:pPr>
              <a:buFont typeface="Arial" panose="020B0604020202020204" pitchFamily="34" charset="0"/>
              <a:buChar char="•"/>
            </a:pPr>
            <a:r>
              <a:rPr lang="en-US" b="1" dirty="0">
                <a:solidFill>
                  <a:schemeClr val="tx1"/>
                </a:solidFill>
              </a:rPr>
              <a:t>Improved Farm Management:</a:t>
            </a:r>
            <a:r>
              <a:rPr lang="en-US" dirty="0">
                <a:solidFill>
                  <a:schemeClr val="tx1"/>
                </a:solidFill>
              </a:rPr>
              <a:t> Enhances overall farm operations with actionable strategies, leading to better outcomes.</a:t>
            </a:r>
          </a:p>
          <a:p>
            <a:endParaRPr lang="en-IN" dirty="0">
              <a:solidFill>
                <a:schemeClr val="tx1"/>
              </a:solidFill>
            </a:endParaRPr>
          </a:p>
        </p:txBody>
      </p:sp>
    </p:spTree>
    <p:extLst>
      <p:ext uri="{BB962C8B-B14F-4D97-AF65-F5344CB8AC3E}">
        <p14:creationId xmlns:p14="http://schemas.microsoft.com/office/powerpoint/2010/main" val="1084639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rop Recommendation - Day One: AI Development Services , App ...">
            <a:extLst>
              <a:ext uri="{FF2B5EF4-FFF2-40B4-BE49-F238E27FC236}">
                <a16:creationId xmlns:a16="http://schemas.microsoft.com/office/drawing/2014/main" id="{8322F9EC-D358-96DB-25AC-4AF3A8E6659E}"/>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19</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2" name="Title 3">
            <a:extLst>
              <a:ext uri="{FF2B5EF4-FFF2-40B4-BE49-F238E27FC236}">
                <a16:creationId xmlns:a16="http://schemas.microsoft.com/office/drawing/2014/main" id="{48234AF3-452F-9210-4C8D-A4A35E1EBD85}"/>
              </a:ext>
            </a:extLst>
          </p:cNvPr>
          <p:cNvSpPr>
            <a:spLocks noGrp="1"/>
          </p:cNvSpPr>
          <p:nvPr/>
        </p:nvSpPr>
        <p:spPr>
          <a:xfrm>
            <a:off x="1015788" y="237375"/>
            <a:ext cx="8596668" cy="933651"/>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a:latin typeface="Algerian" panose="04020705040A02060702" pitchFamily="82" charset="0"/>
              </a:rPr>
              <a:t>Software Tools/Technologies to be used</a:t>
            </a:r>
            <a:br>
              <a:rPr lang="en-US" sz="3600" b="1" u="sng" dirty="0">
                <a:latin typeface="Algerian" panose="04020705040A02060702" pitchFamily="82" charset="0"/>
              </a:rPr>
            </a:br>
            <a:endParaRPr lang="en-IN" dirty="0"/>
          </a:p>
        </p:txBody>
      </p:sp>
      <p:sp>
        <p:nvSpPr>
          <p:cNvPr id="3" name="Rectangle 2">
            <a:extLst>
              <a:ext uri="{FF2B5EF4-FFF2-40B4-BE49-F238E27FC236}">
                <a16:creationId xmlns:a16="http://schemas.microsoft.com/office/drawing/2014/main" id="{17BDC492-663D-7CC7-3B50-99750B15B4A8}"/>
              </a:ext>
            </a:extLst>
          </p:cNvPr>
          <p:cNvSpPr>
            <a:spLocks noGrp="1" noChangeArrowheads="1"/>
          </p:cNvSpPr>
          <p:nvPr/>
        </p:nvSpPr>
        <p:spPr bwMode="auto">
          <a:xfrm>
            <a:off x="1015788" y="1138403"/>
            <a:ext cx="7883090"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Frontend (User Interface):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HTML/CSS/JavaScript: For basic website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React.js or Angular.js: For interactive web apps.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React Native or Flutter: For mobile apps.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Backend (Server):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Flask or Django (Python): For handling user requests.</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solidFill>
                  <a:schemeClr val="tx1"/>
                </a:solidFill>
              </a:rPr>
              <a:t>MySQL or PostgreSQL: For structured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Node.js: For real-time data handling.</a:t>
            </a:r>
          </a:p>
          <a:p>
            <a:pPr marL="0" indent="0">
              <a:buNone/>
            </a:pPr>
            <a:r>
              <a:rPr lang="en-US" b="1" dirty="0">
                <a:solidFill>
                  <a:schemeClr val="tx1"/>
                </a:solidFill>
                <a:latin typeface="Arial" panose="020B0604020202020204" pitchFamily="34" charset="0"/>
                <a:cs typeface="Arial" panose="020B0604020202020204" pitchFamily="34" charset="0"/>
              </a:rPr>
              <a:t>Data Collection:</a:t>
            </a:r>
            <a:endParaRPr lang="en-US"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OpenWeatherMap API: For weather data.</a:t>
            </a:r>
          </a:p>
          <a:p>
            <a:pPr marL="0" indent="0">
              <a:buNone/>
            </a:pPr>
            <a:r>
              <a:rPr lang="en-US" dirty="0">
                <a:solidFill>
                  <a:schemeClr val="tx1"/>
                </a:solidFill>
                <a:latin typeface="Arial" panose="020B0604020202020204" pitchFamily="34" charset="0"/>
                <a:cs typeface="Arial" panose="020B0604020202020204" pitchFamily="34" charset="0"/>
              </a:rPr>
              <a:t>Agriculture APIs: For market trends and crop prices.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256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op Recommendation - Day One: AI Development Services , App ...">
            <a:extLst>
              <a:ext uri="{FF2B5EF4-FFF2-40B4-BE49-F238E27FC236}">
                <a16:creationId xmlns:a16="http://schemas.microsoft.com/office/drawing/2014/main" id="{19EAAB4A-A817-7EFC-D14C-87FE0DEFBB13}"/>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2</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7" name="Rectangle 6">
            <a:extLst>
              <a:ext uri="{FF2B5EF4-FFF2-40B4-BE49-F238E27FC236}">
                <a16:creationId xmlns:a16="http://schemas.microsoft.com/office/drawing/2014/main" id="{561CB050-9164-C45D-7F00-AF244336E2F5}"/>
              </a:ext>
            </a:extLst>
          </p:cNvPr>
          <p:cNvSpPr/>
          <p:nvPr/>
        </p:nvSpPr>
        <p:spPr>
          <a:xfrm>
            <a:off x="1795169" y="1251510"/>
            <a:ext cx="7258050" cy="132343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IN" sz="2000" dirty="0">
                <a:latin typeface="Cambria" panose="02040503050406030204" pitchFamily="18" charset="0"/>
                <a:ea typeface="Cambria" panose="02040503050406030204" pitchFamily="18" charset="0"/>
                <a:cs typeface="Times New Roman" panose="02020603050405020304" pitchFamily="18" charset="0"/>
              </a:rPr>
              <a:t>Nowadays because of </a:t>
            </a:r>
            <a:r>
              <a:rPr lang="en-IN" sz="2000" u="sng" dirty="0">
                <a:latin typeface="Cambria" panose="02040503050406030204" pitchFamily="18" charset="0"/>
                <a:ea typeface="Cambria" panose="02040503050406030204" pitchFamily="18" charset="0"/>
                <a:cs typeface="Times New Roman" panose="02020603050405020304" pitchFamily="18" charset="0"/>
              </a:rPr>
              <a:t>unpredictable weather and market conditions </a:t>
            </a:r>
            <a:r>
              <a:rPr lang="en-IN" sz="2000" dirty="0">
                <a:latin typeface="Cambria" panose="02040503050406030204" pitchFamily="18" charset="0"/>
                <a:ea typeface="Cambria" panose="02040503050406030204" pitchFamily="18" charset="0"/>
                <a:cs typeface="Times New Roman" panose="02020603050405020304" pitchFamily="18" charset="0"/>
              </a:rPr>
              <a:t>it is difficult for farmers to </a:t>
            </a:r>
            <a:r>
              <a:rPr lang="en-IN" sz="2000" u="sng" dirty="0">
                <a:latin typeface="Cambria" panose="02040503050406030204" pitchFamily="18" charset="0"/>
                <a:ea typeface="Cambria" panose="02040503050406030204" pitchFamily="18" charset="0"/>
                <a:cs typeface="Times New Roman" panose="02020603050405020304" pitchFamily="18" charset="0"/>
              </a:rPr>
              <a:t>choose, manage their yields</a:t>
            </a:r>
            <a:r>
              <a:rPr lang="en-IN" sz="2000" dirty="0">
                <a:latin typeface="Cambria" panose="02040503050406030204" pitchFamily="18" charset="0"/>
                <a:ea typeface="Cambria" panose="02040503050406030204" pitchFamily="18" charset="0"/>
                <a:cs typeface="Times New Roman" panose="02020603050405020304" pitchFamily="18" charset="0"/>
              </a:rPr>
              <a:t>, to solve this problem we are presenting a software which will consider and solve above problems.</a:t>
            </a:r>
          </a:p>
        </p:txBody>
      </p:sp>
      <p:sp>
        <p:nvSpPr>
          <p:cNvPr id="8" name="Rectangle 7">
            <a:extLst>
              <a:ext uri="{FF2B5EF4-FFF2-40B4-BE49-F238E27FC236}">
                <a16:creationId xmlns:a16="http://schemas.microsoft.com/office/drawing/2014/main" id="{74195DEC-F311-4DA5-1C8C-8AE13CE16C22}"/>
              </a:ext>
            </a:extLst>
          </p:cNvPr>
          <p:cNvSpPr/>
          <p:nvPr/>
        </p:nvSpPr>
        <p:spPr>
          <a:xfrm>
            <a:off x="1795169" y="178159"/>
            <a:ext cx="2717800" cy="583565"/>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b="1" u="sng" dirty="0">
                <a:solidFill>
                  <a:schemeClr val="accent1">
                    <a:lumMod val="75000"/>
                  </a:schemeClr>
                </a:solidFill>
                <a:latin typeface="Algerian" panose="04020705040A02060702" pitchFamily="82" charset="0"/>
              </a:rPr>
              <a:t>Problem Statement :</a:t>
            </a:r>
          </a:p>
        </p:txBody>
      </p:sp>
    </p:spTree>
    <p:extLst>
      <p:ext uri="{BB962C8B-B14F-4D97-AF65-F5344CB8AC3E}">
        <p14:creationId xmlns:p14="http://schemas.microsoft.com/office/powerpoint/2010/main" val="1025842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rop Recommendation - Day One: AI Development Services , App ...">
            <a:extLst>
              <a:ext uri="{FF2B5EF4-FFF2-40B4-BE49-F238E27FC236}">
                <a16:creationId xmlns:a16="http://schemas.microsoft.com/office/drawing/2014/main" id="{6BACA104-3B06-3570-8315-870111E3DB7E}"/>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20</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2" name="Title 1">
            <a:extLst>
              <a:ext uri="{FF2B5EF4-FFF2-40B4-BE49-F238E27FC236}">
                <a16:creationId xmlns:a16="http://schemas.microsoft.com/office/drawing/2014/main" id="{9E03601A-FF65-6B2B-CD45-931CC98D51C8}"/>
              </a:ext>
            </a:extLst>
          </p:cNvPr>
          <p:cNvSpPr>
            <a:spLocks noGrp="1"/>
          </p:cNvSpPr>
          <p:nvPr/>
        </p:nvSpPr>
        <p:spPr>
          <a:xfrm>
            <a:off x="1133740" y="136525"/>
            <a:ext cx="8596668" cy="75077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a:latin typeface="Algerian" panose="04020705040A02060702" pitchFamily="82" charset="0"/>
              </a:rPr>
              <a:t>Project Plan 2.0</a:t>
            </a:r>
            <a:endParaRPr lang="en-IN" dirty="0"/>
          </a:p>
        </p:txBody>
      </p:sp>
      <p:sp>
        <p:nvSpPr>
          <p:cNvPr id="3" name="Content Placeholder 2">
            <a:extLst>
              <a:ext uri="{FF2B5EF4-FFF2-40B4-BE49-F238E27FC236}">
                <a16:creationId xmlns:a16="http://schemas.microsoft.com/office/drawing/2014/main" id="{EC8E3F91-0956-D921-53A4-2698D27B7C1C}"/>
              </a:ext>
            </a:extLst>
          </p:cNvPr>
          <p:cNvSpPr>
            <a:spLocks noGrp="1"/>
          </p:cNvSpPr>
          <p:nvPr/>
        </p:nvSpPr>
        <p:spPr>
          <a:xfrm>
            <a:off x="1133740" y="993174"/>
            <a:ext cx="8596668" cy="49537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solidFill>
                  <a:schemeClr val="tx1"/>
                </a:solidFill>
              </a:rPr>
              <a:t>Helps farmers by providing crop recommendations based on weather, market prices, and soil data.</a:t>
            </a:r>
          </a:p>
          <a:p>
            <a:pPr>
              <a:buFont typeface="Arial" panose="020B0604020202020204" pitchFamily="34" charset="0"/>
              <a:buChar char="•"/>
            </a:pPr>
            <a:r>
              <a:rPr lang="en-US" dirty="0">
                <a:solidFill>
                  <a:schemeClr val="tx1"/>
                </a:solidFill>
              </a:rPr>
              <a:t>Aims to improve farm productivity and promote sustainable farming.</a:t>
            </a:r>
          </a:p>
          <a:p>
            <a:pPr>
              <a:buFont typeface="Arial" panose="020B0604020202020204" pitchFamily="34" charset="0"/>
              <a:buChar char="•"/>
            </a:pPr>
            <a:r>
              <a:rPr lang="en-US" dirty="0">
                <a:solidFill>
                  <a:schemeClr val="tx1"/>
                </a:solidFill>
              </a:rPr>
              <a:t>Provide accurate crop suggestions to farmers.</a:t>
            </a:r>
          </a:p>
          <a:p>
            <a:pPr>
              <a:buFont typeface="Arial" panose="020B0604020202020204" pitchFamily="34" charset="0"/>
              <a:buChar char="•"/>
            </a:pPr>
            <a:r>
              <a:rPr lang="en-US" dirty="0">
                <a:solidFill>
                  <a:schemeClr val="tx1"/>
                </a:solidFill>
              </a:rPr>
              <a:t>Use real-time weather, soil, and market data for better crop selection.</a:t>
            </a:r>
          </a:p>
          <a:p>
            <a:pPr>
              <a:buFont typeface="Arial" panose="020B0604020202020204" pitchFamily="34" charset="0"/>
              <a:buChar char="•"/>
            </a:pPr>
            <a:r>
              <a:rPr lang="en-US" dirty="0">
                <a:solidFill>
                  <a:schemeClr val="tx1"/>
                </a:solidFill>
              </a:rPr>
              <a:t>Encourage sustainable farming practices by improving yields</a:t>
            </a:r>
          </a:p>
          <a:p>
            <a:pPr>
              <a:buFont typeface="Arial" panose="020B0604020202020204" pitchFamily="34" charset="0"/>
              <a:buChar char="•"/>
            </a:pPr>
            <a:r>
              <a:rPr lang="en-US" b="1" dirty="0">
                <a:solidFill>
                  <a:schemeClr val="tx1"/>
                </a:solidFill>
              </a:rPr>
              <a:t>Weather-based Tips:</a:t>
            </a:r>
            <a:r>
              <a:rPr lang="en-US" dirty="0">
                <a:solidFill>
                  <a:schemeClr val="tx1"/>
                </a:solidFill>
              </a:rPr>
              <a:t> Crop suggestions based on current weather conditions.</a:t>
            </a:r>
          </a:p>
          <a:p>
            <a:pPr>
              <a:buFont typeface="Arial" panose="020B0604020202020204" pitchFamily="34" charset="0"/>
              <a:buChar char="•"/>
            </a:pPr>
            <a:r>
              <a:rPr lang="en-US" b="1" dirty="0">
                <a:solidFill>
                  <a:schemeClr val="tx1"/>
                </a:solidFill>
              </a:rPr>
              <a:t>Market Analysis:</a:t>
            </a:r>
            <a:r>
              <a:rPr lang="en-US" dirty="0">
                <a:solidFill>
                  <a:schemeClr val="tx1"/>
                </a:solidFill>
              </a:rPr>
              <a:t> Crop recommendations using market trends to increase profits</a:t>
            </a:r>
          </a:p>
        </p:txBody>
      </p:sp>
    </p:spTree>
    <p:extLst>
      <p:ext uri="{BB962C8B-B14F-4D97-AF65-F5344CB8AC3E}">
        <p14:creationId xmlns:p14="http://schemas.microsoft.com/office/powerpoint/2010/main" val="3559696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rop Recommendation - Day One: AI Development Services , App ...">
            <a:extLst>
              <a:ext uri="{FF2B5EF4-FFF2-40B4-BE49-F238E27FC236}">
                <a16:creationId xmlns:a16="http://schemas.microsoft.com/office/drawing/2014/main" id="{D07077AD-BF99-8281-FC10-2757192AD2D2}"/>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21</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2" name="Title 4">
            <a:extLst>
              <a:ext uri="{FF2B5EF4-FFF2-40B4-BE49-F238E27FC236}">
                <a16:creationId xmlns:a16="http://schemas.microsoft.com/office/drawing/2014/main" id="{A53C3530-BBBD-F7E3-3BCF-7FCC2601FD24}"/>
              </a:ext>
            </a:extLst>
          </p:cNvPr>
          <p:cNvSpPr>
            <a:spLocks noGrp="1"/>
          </p:cNvSpPr>
          <p:nvPr/>
        </p:nvSpPr>
        <p:spPr>
          <a:xfrm>
            <a:off x="1221353" y="136525"/>
            <a:ext cx="7688756" cy="609094"/>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accent1">
                    <a:lumMod val="75000"/>
                  </a:schemeClr>
                </a:solidFill>
                <a:latin typeface="Algerian" panose="04020705040A02060702" pitchFamily="82" charset="0"/>
              </a:rPr>
              <a:t>Result:</a:t>
            </a:r>
            <a:endParaRPr lang="en-IN" dirty="0"/>
          </a:p>
        </p:txBody>
      </p:sp>
      <p:pic>
        <p:nvPicPr>
          <p:cNvPr id="3" name="Content Placeholder 7">
            <a:extLst>
              <a:ext uri="{FF2B5EF4-FFF2-40B4-BE49-F238E27FC236}">
                <a16:creationId xmlns:a16="http://schemas.microsoft.com/office/drawing/2014/main" id="{8E1A8A34-D7F1-2718-CBC4-2F4825B94B79}"/>
              </a:ext>
            </a:extLst>
          </p:cNvPr>
          <p:cNvPicPr>
            <a:picLocks noGrp="1" noChangeAspect="1"/>
          </p:cNvPicPr>
          <p:nvPr/>
        </p:nvPicPr>
        <p:blipFill>
          <a:blip r:embed="rId4"/>
          <a:stretch>
            <a:fillRect/>
          </a:stretch>
        </p:blipFill>
        <p:spPr>
          <a:xfrm>
            <a:off x="279917" y="1353679"/>
            <a:ext cx="5452189" cy="3772139"/>
          </a:xfrm>
          <a:prstGeom prst="rect">
            <a:avLst/>
          </a:prstGeom>
        </p:spPr>
      </p:pic>
      <p:pic>
        <p:nvPicPr>
          <p:cNvPr id="7" name="Picture 6">
            <a:extLst>
              <a:ext uri="{FF2B5EF4-FFF2-40B4-BE49-F238E27FC236}">
                <a16:creationId xmlns:a16="http://schemas.microsoft.com/office/drawing/2014/main" id="{3D144287-E4C7-8A7F-60F3-C7284801B4C7}"/>
              </a:ext>
            </a:extLst>
          </p:cNvPr>
          <p:cNvPicPr>
            <a:picLocks noChangeAspect="1"/>
          </p:cNvPicPr>
          <p:nvPr/>
        </p:nvPicPr>
        <p:blipFill>
          <a:blip r:embed="rId5"/>
          <a:stretch>
            <a:fillRect/>
          </a:stretch>
        </p:blipFill>
        <p:spPr>
          <a:xfrm>
            <a:off x="6450526" y="1353678"/>
            <a:ext cx="5377580" cy="3772139"/>
          </a:xfrm>
          <a:prstGeom prst="rect">
            <a:avLst/>
          </a:prstGeom>
        </p:spPr>
      </p:pic>
    </p:spTree>
    <p:extLst>
      <p:ext uri="{BB962C8B-B14F-4D97-AF65-F5344CB8AC3E}">
        <p14:creationId xmlns:p14="http://schemas.microsoft.com/office/powerpoint/2010/main" val="3244636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rop Recommendation - Day One: AI Development Services , App ...">
            <a:extLst>
              <a:ext uri="{FF2B5EF4-FFF2-40B4-BE49-F238E27FC236}">
                <a16:creationId xmlns:a16="http://schemas.microsoft.com/office/drawing/2014/main" id="{1487ABDC-160B-692F-5285-C3C20C47BFD7}"/>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22</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pic>
        <p:nvPicPr>
          <p:cNvPr id="2" name="Content Placeholder 8">
            <a:extLst>
              <a:ext uri="{FF2B5EF4-FFF2-40B4-BE49-F238E27FC236}">
                <a16:creationId xmlns:a16="http://schemas.microsoft.com/office/drawing/2014/main" id="{99947376-5A1B-CAD4-401E-E29D2D1E2644}"/>
              </a:ext>
            </a:extLst>
          </p:cNvPr>
          <p:cNvPicPr>
            <a:picLocks noGrp="1" noChangeAspect="1"/>
          </p:cNvPicPr>
          <p:nvPr/>
        </p:nvPicPr>
        <p:blipFill>
          <a:blip r:embed="rId4"/>
          <a:stretch>
            <a:fillRect/>
          </a:stretch>
        </p:blipFill>
        <p:spPr>
          <a:xfrm>
            <a:off x="2511821" y="1083156"/>
            <a:ext cx="7218587" cy="4691688"/>
          </a:xfrm>
          <a:prstGeom prst="rect">
            <a:avLst/>
          </a:prstGeom>
        </p:spPr>
      </p:pic>
    </p:spTree>
    <p:extLst>
      <p:ext uri="{BB962C8B-B14F-4D97-AF65-F5344CB8AC3E}">
        <p14:creationId xmlns:p14="http://schemas.microsoft.com/office/powerpoint/2010/main" val="3960501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rop Recommendation - Day One: AI Development Services , App ...">
            <a:extLst>
              <a:ext uri="{FF2B5EF4-FFF2-40B4-BE49-F238E27FC236}">
                <a16:creationId xmlns:a16="http://schemas.microsoft.com/office/drawing/2014/main" id="{2758EA33-6DDC-519E-02DC-32B02EA8B7EC}"/>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23</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9" name="Title 1">
            <a:extLst>
              <a:ext uri="{FF2B5EF4-FFF2-40B4-BE49-F238E27FC236}">
                <a16:creationId xmlns:a16="http://schemas.microsoft.com/office/drawing/2014/main" id="{9771CF34-28D0-80D4-C051-5582F2D9E92A}"/>
              </a:ext>
            </a:extLst>
          </p:cNvPr>
          <p:cNvSpPr>
            <a:spLocks noGrp="1"/>
          </p:cNvSpPr>
          <p:nvPr/>
        </p:nvSpPr>
        <p:spPr>
          <a:xfrm>
            <a:off x="669925" y="253806"/>
            <a:ext cx="10683875" cy="303057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000" b="1" dirty="0">
                <a:solidFill>
                  <a:schemeClr val="tx1"/>
                </a:solidFill>
                <a:latin typeface="Algerian" panose="04020705040A02060702" pitchFamily="82" charset="0"/>
              </a:rPr>
              <a:t>Conclusion : - </a:t>
            </a:r>
            <a:br>
              <a:rPr lang="en-US" sz="3000" b="1" dirty="0">
                <a:solidFill>
                  <a:schemeClr val="tx1"/>
                </a:solidFill>
                <a:latin typeface="Algerian" panose="04020705040A02060702" pitchFamily="82" charset="0"/>
              </a:rPr>
            </a:br>
            <a:br>
              <a:rPr lang="en-US" dirty="0">
                <a:solidFill>
                  <a:schemeClr val="tx1"/>
                </a:solidFill>
              </a:rPr>
            </a:br>
            <a:r>
              <a:rPr lang="en-US" sz="2400" dirty="0">
                <a:solidFill>
                  <a:schemeClr val="tx1"/>
                </a:solidFill>
                <a:latin typeface="Times New Roman" panose="02020603050405020304" pitchFamily="18" charset="0"/>
                <a:ea typeface="+mn-ea"/>
                <a:cs typeface="Times New Roman" panose="02020603050405020304" pitchFamily="18" charset="0"/>
              </a:rPr>
              <a:t>This is project review stage 2 and we have studied the requiredment analysis, </a:t>
            </a:r>
            <a:r>
              <a:rPr lang="en-US" sz="2400" dirty="0">
                <a:solidFill>
                  <a:schemeClr val="tx1"/>
                </a:solidFill>
                <a:latin typeface="Times New Roman" panose="02020603050405020304" pitchFamily="18" charset="0"/>
                <a:ea typeface="+mn-ea"/>
                <a:cs typeface="Times New Roman" panose="02020603050405020304" pitchFamily="18" charset="0"/>
                <a:sym typeface="+mn-ea"/>
              </a:rPr>
              <a:t>requiredment gathering(hardware, software), source management,  risk identification, risk analysis and finding solution on it.</a:t>
            </a:r>
          </a:p>
        </p:txBody>
      </p:sp>
    </p:spTree>
    <p:extLst>
      <p:ext uri="{BB962C8B-B14F-4D97-AF65-F5344CB8AC3E}">
        <p14:creationId xmlns:p14="http://schemas.microsoft.com/office/powerpoint/2010/main" val="4148849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rop Recommendation - Day One: AI Development Services , App ...">
            <a:extLst>
              <a:ext uri="{FF2B5EF4-FFF2-40B4-BE49-F238E27FC236}">
                <a16:creationId xmlns:a16="http://schemas.microsoft.com/office/drawing/2014/main" id="{82AF298D-641F-0E68-1ACA-37738EC69A68}"/>
              </a:ext>
            </a:extLst>
          </p:cNvPr>
          <p:cNvPicPr>
            <a:picLocks noChangeAspect="1" noChangeArrowheads="1"/>
          </p:cNvPicPr>
          <p:nvPr/>
        </p:nvPicPr>
        <p:blipFill rotWithShape="1">
          <a:blip r:embed="rId2">
            <a:alphaModFix amt="35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676361" y="2704914"/>
            <a:ext cx="4279867" cy="1325563"/>
          </a:xfrm>
        </p:spPr>
        <p:txBody>
          <a:bodyPr>
            <a:normAutofit/>
          </a:bodyPr>
          <a:lstStyle/>
          <a:p>
            <a:r>
              <a:rPr lang="en-US" sz="5400" dirty="0">
                <a:solidFill>
                  <a:schemeClr val="accent5">
                    <a:lumMod val="75000"/>
                  </a:schemeClr>
                </a:solidFill>
                <a:latin typeface="Times New Roman" panose="02020603050405020304" pitchFamily="18" charset="0"/>
                <a:cs typeface="Times New Roman" panose="02020603050405020304" pitchFamily="18" charset="0"/>
              </a:rPr>
              <a:t>Thank You!</a:t>
            </a:r>
          </a:p>
        </p:txBody>
      </p:sp>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24</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Tree>
    <p:extLst>
      <p:ext uri="{BB962C8B-B14F-4D97-AF65-F5344CB8AC3E}">
        <p14:creationId xmlns:p14="http://schemas.microsoft.com/office/powerpoint/2010/main" val="161865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rop Recommendation - Day One: AI Development Services , App ...">
            <a:extLst>
              <a:ext uri="{FF2B5EF4-FFF2-40B4-BE49-F238E27FC236}">
                <a16:creationId xmlns:a16="http://schemas.microsoft.com/office/drawing/2014/main" id="{4256FF0D-72B3-1C37-6B10-EC6BEAA20D29}"/>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3</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2" name="Rectangle 1">
            <a:extLst>
              <a:ext uri="{FF2B5EF4-FFF2-40B4-BE49-F238E27FC236}">
                <a16:creationId xmlns:a16="http://schemas.microsoft.com/office/drawing/2014/main" id="{F4EBAA79-EEAE-2C27-49C4-608179A05654}"/>
              </a:ext>
            </a:extLst>
          </p:cNvPr>
          <p:cNvSpPr/>
          <p:nvPr/>
        </p:nvSpPr>
        <p:spPr>
          <a:xfrm>
            <a:off x="1733136" y="1168849"/>
            <a:ext cx="7543800" cy="1631216"/>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Cambria" panose="02040503050406030204" pitchFamily="18" charset="0"/>
                <a:ea typeface="Cambria" panose="02040503050406030204" pitchFamily="18" charset="0"/>
              </a:rPr>
              <a:t>This project uses data on soil and weather conditions to provide personalized advice to farmers, helping them grow crops more efficiently and sustainably. By analyzing factors like soil nutrients, temperature, and rainfall, we can identify the best ways to manage crops, reduce waste, and promote healthy growth</a:t>
            </a:r>
            <a:r>
              <a:rPr lang="en-US" sz="2000" b="1" dirty="0"/>
              <a:t>.</a:t>
            </a:r>
          </a:p>
        </p:txBody>
      </p:sp>
      <p:sp>
        <p:nvSpPr>
          <p:cNvPr id="3" name="TextBox 3">
            <a:extLst>
              <a:ext uri="{FF2B5EF4-FFF2-40B4-BE49-F238E27FC236}">
                <a16:creationId xmlns:a16="http://schemas.microsoft.com/office/drawing/2014/main" id="{27D67A54-1DD8-9334-6FC6-CACC2CB388B0}"/>
              </a:ext>
            </a:extLst>
          </p:cNvPr>
          <p:cNvSpPr txBox="1"/>
          <p:nvPr/>
        </p:nvSpPr>
        <p:spPr>
          <a:xfrm>
            <a:off x="1733136" y="238091"/>
            <a:ext cx="2943225" cy="5835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solidFill>
                  <a:schemeClr val="accent1">
                    <a:lumMod val="75000"/>
                  </a:schemeClr>
                </a:solidFill>
                <a:latin typeface="Algerian" panose="04020705040A02060702" pitchFamily="82" charset="0"/>
              </a:rPr>
              <a:t>Abstract  :</a:t>
            </a:r>
          </a:p>
        </p:txBody>
      </p:sp>
    </p:spTree>
    <p:extLst>
      <p:ext uri="{BB962C8B-B14F-4D97-AF65-F5344CB8AC3E}">
        <p14:creationId xmlns:p14="http://schemas.microsoft.com/office/powerpoint/2010/main" val="2007621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rop Recommendation - Day One: AI Development Services , App ...">
            <a:extLst>
              <a:ext uri="{FF2B5EF4-FFF2-40B4-BE49-F238E27FC236}">
                <a16:creationId xmlns:a16="http://schemas.microsoft.com/office/drawing/2014/main" id="{0EE394F1-DAA2-D5BF-628C-954D13E86E8F}"/>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4</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2" name="Title 1">
            <a:extLst>
              <a:ext uri="{FF2B5EF4-FFF2-40B4-BE49-F238E27FC236}">
                <a16:creationId xmlns:a16="http://schemas.microsoft.com/office/drawing/2014/main" id="{3ECCBEC8-39C3-867F-FC7D-573CA1A36968}"/>
              </a:ext>
            </a:extLst>
          </p:cNvPr>
          <p:cNvSpPr>
            <a:spLocks noGrp="1"/>
          </p:cNvSpPr>
          <p:nvPr/>
        </p:nvSpPr>
        <p:spPr>
          <a:xfrm>
            <a:off x="1315768" y="176382"/>
            <a:ext cx="3998354" cy="68168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accent1">
                    <a:lumMod val="75000"/>
                  </a:schemeClr>
                </a:solidFill>
                <a:latin typeface="Algerian" panose="04020705040A02060702" pitchFamily="82" charset="0"/>
              </a:rPr>
              <a:t>INTRODUCTION :</a:t>
            </a:r>
          </a:p>
        </p:txBody>
      </p:sp>
      <p:sp>
        <p:nvSpPr>
          <p:cNvPr id="3" name="Content Placeholder 2">
            <a:extLst>
              <a:ext uri="{FF2B5EF4-FFF2-40B4-BE49-F238E27FC236}">
                <a16:creationId xmlns:a16="http://schemas.microsoft.com/office/drawing/2014/main" id="{8DEE06EA-FEF0-AFF3-1BEA-48AF8C73F7E4}"/>
              </a:ext>
            </a:extLst>
          </p:cNvPr>
          <p:cNvSpPr>
            <a:spLocks noGrp="1"/>
          </p:cNvSpPr>
          <p:nvPr/>
        </p:nvSpPr>
        <p:spPr>
          <a:xfrm>
            <a:off x="1315768" y="1100008"/>
            <a:ext cx="9201149" cy="23289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a:solidFill>
                  <a:schemeClr val="tx1"/>
                </a:solidFill>
                <a:latin typeface="Cambria" panose="02040503050406030204" pitchFamily="18" charset="0"/>
                <a:ea typeface="Cambria" panose="02040503050406030204" pitchFamily="18" charset="0"/>
              </a:rPr>
              <a:t>Smart</a:t>
            </a:r>
            <a:r>
              <a:rPr lang="en-US" sz="2000" dirty="0" err="1">
                <a:solidFill>
                  <a:schemeClr val="tx1"/>
                </a:solidFill>
                <a:latin typeface="Cambria" panose="02040503050406030204" pitchFamily="18" charset="0"/>
                <a:ea typeface="Cambria" panose="02040503050406030204" pitchFamily="18" charset="0"/>
              </a:rPr>
              <a:t>Agri</a:t>
            </a:r>
            <a:r>
              <a:rPr lang="en-US" sz="2000" dirty="0">
                <a:solidFill>
                  <a:schemeClr val="tx1"/>
                </a:solidFill>
                <a:latin typeface="Cambria" panose="02040503050406030204" pitchFamily="18" charset="0"/>
                <a:ea typeface="Cambria" panose="02040503050406030204" pitchFamily="18" charset="0"/>
              </a:rPr>
              <a:t> Advisor is a cuttingedge tool that empowers farmers with precise, datadriven crop recommendations. By leveraging AI, machine learning, and big data, it provides personalized advice on crop selection, cultivation practices, and resource management. This technology helps optimize resource use, enhance productivity, and promote sustainability, making it an essential tool for modern, sustainable agriculture</a:t>
            </a:r>
            <a:r>
              <a:rPr lang="en-US" dirty="0">
                <a:solidFill>
                  <a:schemeClr val="tx1"/>
                </a:solidFill>
              </a:rPr>
              <a:t>.</a:t>
            </a:r>
          </a:p>
        </p:txBody>
      </p:sp>
    </p:spTree>
    <p:extLst>
      <p:ext uri="{BB962C8B-B14F-4D97-AF65-F5344CB8AC3E}">
        <p14:creationId xmlns:p14="http://schemas.microsoft.com/office/powerpoint/2010/main" val="33366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rop Recommendation - Day One: AI Development Services , App ...">
            <a:extLst>
              <a:ext uri="{FF2B5EF4-FFF2-40B4-BE49-F238E27FC236}">
                <a16:creationId xmlns:a16="http://schemas.microsoft.com/office/drawing/2014/main" id="{5390C34D-7BB7-36D6-858D-CC3216115DF8}"/>
              </a:ext>
            </a:extLst>
          </p:cNvPr>
          <p:cNvPicPr>
            <a:picLocks noChangeAspect="1" noChangeArrowheads="1"/>
          </p:cNvPicPr>
          <p:nvPr/>
        </p:nvPicPr>
        <p:blipFill rotWithShape="1">
          <a:blip r:embed="rId2">
            <a:alphaModFix amt="20000"/>
            <a:extLst>
              <a:ext uri="{28A0092B-C50C-407E-A947-70E740481C1C}">
                <a14:useLocalDpi xmlns:a14="http://schemas.microsoft.com/office/drawing/2010/main" val="0"/>
              </a:ext>
            </a:extLst>
          </a:blip>
          <a:srcRect t="1068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5</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2" name="Rectangle 1">
            <a:extLst>
              <a:ext uri="{FF2B5EF4-FFF2-40B4-BE49-F238E27FC236}">
                <a16:creationId xmlns:a16="http://schemas.microsoft.com/office/drawing/2014/main" id="{4225545D-4BAA-274C-7232-AC08731EF32E}"/>
              </a:ext>
            </a:extLst>
          </p:cNvPr>
          <p:cNvSpPr/>
          <p:nvPr/>
        </p:nvSpPr>
        <p:spPr>
          <a:xfrm>
            <a:off x="1053133" y="1096194"/>
            <a:ext cx="7858126" cy="28613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Limited integration of soil and weather data</a:t>
            </a:r>
            <a:r>
              <a:rPr lang="en-US" dirty="0"/>
              <a:t>: </a:t>
            </a:r>
          </a:p>
          <a:p>
            <a:r>
              <a:rPr lang="en-US" dirty="0">
                <a:latin typeface="Cambria" panose="02040503050406030204" pitchFamily="18" charset="0"/>
                <a:ea typeface="Cambria" panose="02040503050406030204" pitchFamily="18" charset="0"/>
              </a:rPr>
              <a:t>Most existing research focuses on either soil or weather data, but not both</a:t>
            </a:r>
            <a:r>
              <a:rPr lang="en-US" dirty="0"/>
              <a:t>.</a:t>
            </a:r>
          </a:p>
          <a:p>
            <a:endParaRPr lang="en-US" dirty="0"/>
          </a:p>
          <a:p>
            <a:r>
              <a:rPr lang="en-US" b="1" dirty="0"/>
              <a:t>Limited farmer adoption and user experience: </a:t>
            </a:r>
          </a:p>
          <a:p>
            <a:r>
              <a:rPr lang="en-US" dirty="0">
                <a:latin typeface="Cambria" panose="02040503050406030204" pitchFamily="18" charset="0"/>
                <a:ea typeface="Cambria" panose="02040503050406030204" pitchFamily="18" charset="0"/>
              </a:rPr>
              <a:t>Many crop recommendation systems are not userfriendly or fail to account for farmer preferences.</a:t>
            </a:r>
          </a:p>
          <a:p>
            <a:endParaRPr lang="en-US" dirty="0">
              <a:latin typeface="Cambria" panose="02040503050406030204" pitchFamily="18" charset="0"/>
              <a:ea typeface="Cambria" panose="02040503050406030204" pitchFamily="18" charset="0"/>
            </a:endParaRPr>
          </a:p>
          <a:p>
            <a:r>
              <a:rPr lang="en-US" b="1" dirty="0"/>
              <a:t>Insufficient use of machine learning algorithms</a:t>
            </a:r>
            <a:r>
              <a:rPr lang="en-US" dirty="0"/>
              <a:t>: </a:t>
            </a:r>
          </a:p>
          <a:p>
            <a:r>
              <a:rPr lang="en-US" dirty="0">
                <a:latin typeface="Cambria" panose="02040503050406030204" pitchFamily="18" charset="0"/>
                <a:ea typeface="Cambria" panose="02040503050406030204" pitchFamily="18" charset="0"/>
              </a:rPr>
              <a:t>While machine learning is widely used in agriculture, its application in crop recommendation systems is still limited</a:t>
            </a:r>
            <a:r>
              <a:rPr lang="en-US" dirty="0"/>
              <a:t>. </a:t>
            </a:r>
          </a:p>
        </p:txBody>
      </p:sp>
      <p:sp>
        <p:nvSpPr>
          <p:cNvPr id="3" name="TextBox 3">
            <a:extLst>
              <a:ext uri="{FF2B5EF4-FFF2-40B4-BE49-F238E27FC236}">
                <a16:creationId xmlns:a16="http://schemas.microsoft.com/office/drawing/2014/main" id="{4C8D2E8F-0772-4C10-4D7F-4AF38D6C3A6C}"/>
              </a:ext>
            </a:extLst>
          </p:cNvPr>
          <p:cNvSpPr txBox="1"/>
          <p:nvPr/>
        </p:nvSpPr>
        <p:spPr>
          <a:xfrm>
            <a:off x="1053133" y="149412"/>
            <a:ext cx="6619875" cy="5835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b="1" u="sng" dirty="0">
                <a:solidFill>
                  <a:schemeClr val="accent1">
                    <a:lumMod val="75000"/>
                  </a:schemeClr>
                </a:solidFill>
                <a:latin typeface="Algerian" panose="04020705040A02060702" pitchFamily="82" charset="0"/>
              </a:rPr>
              <a:t>RESEARCH GAP IDENTIFICATION </a:t>
            </a:r>
            <a:r>
              <a:rPr lang="en-US" sz="3200" b="1" dirty="0">
                <a:solidFill>
                  <a:schemeClr val="accent1">
                    <a:lumMod val="75000"/>
                  </a:schemeClr>
                </a:solidFill>
                <a:latin typeface="Algerian" panose="04020705040A02060702" pitchFamily="82" charset="0"/>
              </a:rPr>
              <a:t>:</a:t>
            </a:r>
          </a:p>
        </p:txBody>
      </p:sp>
    </p:spTree>
    <p:extLst>
      <p:ext uri="{BB962C8B-B14F-4D97-AF65-F5344CB8AC3E}">
        <p14:creationId xmlns:p14="http://schemas.microsoft.com/office/powerpoint/2010/main" val="292095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rop Recommendation - Day One: AI Development Services , App ...">
            <a:extLst>
              <a:ext uri="{FF2B5EF4-FFF2-40B4-BE49-F238E27FC236}">
                <a16:creationId xmlns:a16="http://schemas.microsoft.com/office/drawing/2014/main" id="{FD485827-649C-E30F-2E63-2A91D1FC0935}"/>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6</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2" name="TextBox 1">
            <a:extLst>
              <a:ext uri="{FF2B5EF4-FFF2-40B4-BE49-F238E27FC236}">
                <a16:creationId xmlns:a16="http://schemas.microsoft.com/office/drawing/2014/main" id="{5B518CB1-4633-CABE-8B48-8E7F8697031A}"/>
              </a:ext>
            </a:extLst>
          </p:cNvPr>
          <p:cNvSpPr txBox="1"/>
          <p:nvPr/>
        </p:nvSpPr>
        <p:spPr>
          <a:xfrm>
            <a:off x="1473458" y="203963"/>
            <a:ext cx="4848225" cy="8604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b="1" u="sng" dirty="0">
                <a:solidFill>
                  <a:schemeClr val="accent1">
                    <a:lumMod val="75000"/>
                  </a:schemeClr>
                </a:solidFill>
                <a:latin typeface="Algerian" panose="04020705040A02060702" pitchFamily="82" charset="0"/>
              </a:rPr>
              <a:t>AIM AND MOTIVATION </a:t>
            </a:r>
            <a:r>
              <a:rPr lang="en-US" sz="3200" dirty="0">
                <a:solidFill>
                  <a:schemeClr val="accent1">
                    <a:lumMod val="75000"/>
                  </a:schemeClr>
                </a:solidFill>
                <a:latin typeface="Algerian" panose="04020705040A02060702" pitchFamily="82" charset="0"/>
              </a:rPr>
              <a:t>:</a:t>
            </a:r>
          </a:p>
          <a:p>
            <a:endParaRPr lang="en-US" dirty="0"/>
          </a:p>
        </p:txBody>
      </p:sp>
      <p:sp>
        <p:nvSpPr>
          <p:cNvPr id="3" name="Rectangle 2">
            <a:extLst>
              <a:ext uri="{FF2B5EF4-FFF2-40B4-BE49-F238E27FC236}">
                <a16:creationId xmlns:a16="http://schemas.microsoft.com/office/drawing/2014/main" id="{9AD8206C-8F77-01A8-A00D-4F762E317E0E}"/>
              </a:ext>
            </a:extLst>
          </p:cNvPr>
          <p:cNvSpPr/>
          <p:nvPr/>
        </p:nvSpPr>
        <p:spPr>
          <a:xfrm>
            <a:off x="1473458" y="1347793"/>
            <a:ext cx="7696200" cy="132207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Cambria" panose="02040503050406030204" pitchFamily="18" charset="0"/>
                <a:ea typeface="Cambria" panose="02040503050406030204" pitchFamily="18" charset="0"/>
              </a:rPr>
              <a:t>Our aim is to increase crop yields, reduce environmental impact, and support farmers in making datadriven decisions. This approach can help meet the world's growing food demands while protecting the planet.</a:t>
            </a:r>
          </a:p>
        </p:txBody>
      </p:sp>
    </p:spTree>
    <p:extLst>
      <p:ext uri="{BB962C8B-B14F-4D97-AF65-F5344CB8AC3E}">
        <p14:creationId xmlns:p14="http://schemas.microsoft.com/office/powerpoint/2010/main" val="227595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rop Recommendation - Day One: AI Development Services , App ...">
            <a:extLst>
              <a:ext uri="{FF2B5EF4-FFF2-40B4-BE49-F238E27FC236}">
                <a16:creationId xmlns:a16="http://schemas.microsoft.com/office/drawing/2014/main" id="{D5902E12-CF6F-825E-8E38-747B69212953}"/>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7</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2" name="Rectangle 1">
            <a:extLst>
              <a:ext uri="{FF2B5EF4-FFF2-40B4-BE49-F238E27FC236}">
                <a16:creationId xmlns:a16="http://schemas.microsoft.com/office/drawing/2014/main" id="{A2B7AB8E-6D72-8A05-AF37-BF76904C6122}"/>
              </a:ext>
            </a:extLst>
          </p:cNvPr>
          <p:cNvSpPr/>
          <p:nvPr/>
        </p:nvSpPr>
        <p:spPr>
          <a:xfrm>
            <a:off x="1892268" y="929475"/>
            <a:ext cx="6096000" cy="4246245"/>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Scope: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Explore how soil and weather data can improve crop management.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Bridging the gap where it Connect farmers, researchers, and technology to promote sustainable agriculture</a:t>
            </a:r>
            <a:r>
              <a:rPr lang="en-US" dirty="0"/>
              <a:t>.</a:t>
            </a:r>
          </a:p>
          <a:p>
            <a:endParaRPr lang="en-US" dirty="0"/>
          </a:p>
          <a:p>
            <a:r>
              <a:rPr lang="en-US" b="1" dirty="0"/>
              <a:t>Objectives: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Develop a system that provides personalized crop recommendations to farmers.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Create a userfriendly platform for farmers to make datadriven decisions.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Advance our understanding of how soil, weather, and crops interact.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Share findings to benefit farmers and the environment global.</a:t>
            </a:r>
          </a:p>
        </p:txBody>
      </p:sp>
      <p:sp>
        <p:nvSpPr>
          <p:cNvPr id="3" name="TextBox 2">
            <a:extLst>
              <a:ext uri="{FF2B5EF4-FFF2-40B4-BE49-F238E27FC236}">
                <a16:creationId xmlns:a16="http://schemas.microsoft.com/office/drawing/2014/main" id="{19D0C781-2835-BA96-EAFD-DBA1D9DBE68E}"/>
              </a:ext>
            </a:extLst>
          </p:cNvPr>
          <p:cNvSpPr txBox="1"/>
          <p:nvPr/>
        </p:nvSpPr>
        <p:spPr>
          <a:xfrm>
            <a:off x="1311243" y="170721"/>
            <a:ext cx="5219700" cy="5835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solidFill>
                  <a:schemeClr val="accent1">
                    <a:lumMod val="75000"/>
                  </a:schemeClr>
                </a:solidFill>
                <a:latin typeface="Algerian" panose="04020705040A02060702" pitchFamily="82" charset="0"/>
              </a:rPr>
              <a:t>SCOPE AND MOTIVATION :</a:t>
            </a:r>
          </a:p>
        </p:txBody>
      </p:sp>
    </p:spTree>
    <p:extLst>
      <p:ext uri="{BB962C8B-B14F-4D97-AF65-F5344CB8AC3E}">
        <p14:creationId xmlns:p14="http://schemas.microsoft.com/office/powerpoint/2010/main" val="1306631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rop Recommendation - Day One: AI Development Services , App ...">
            <a:extLst>
              <a:ext uri="{FF2B5EF4-FFF2-40B4-BE49-F238E27FC236}">
                <a16:creationId xmlns:a16="http://schemas.microsoft.com/office/drawing/2014/main" id="{4AA8BD5F-8552-AB12-290E-3CA05613E91B}"/>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8</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2" name="Rectangle 1">
            <a:extLst>
              <a:ext uri="{FF2B5EF4-FFF2-40B4-BE49-F238E27FC236}">
                <a16:creationId xmlns:a16="http://schemas.microsoft.com/office/drawing/2014/main" id="{B4F89E2F-2499-8F35-606A-0DD473F0EE73}"/>
              </a:ext>
            </a:extLst>
          </p:cNvPr>
          <p:cNvSpPr>
            <a:spLocks noChangeArrowheads="1"/>
          </p:cNvSpPr>
          <p:nvPr/>
        </p:nvSpPr>
        <p:spPr bwMode="auto">
          <a:xfrm>
            <a:off x="3953704" y="2503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pic>
        <p:nvPicPr>
          <p:cNvPr id="3" name="table">
            <a:extLst>
              <a:ext uri="{FF2B5EF4-FFF2-40B4-BE49-F238E27FC236}">
                <a16:creationId xmlns:a16="http://schemas.microsoft.com/office/drawing/2014/main" id="{4894C675-224C-A986-0A48-32F0676E1565}"/>
              </a:ext>
            </a:extLst>
          </p:cNvPr>
          <p:cNvPicPr>
            <a:picLocks noChangeAspect="1"/>
          </p:cNvPicPr>
          <p:nvPr/>
        </p:nvPicPr>
        <p:blipFill>
          <a:blip r:embed="rId4"/>
          <a:stretch>
            <a:fillRect/>
          </a:stretch>
        </p:blipFill>
        <p:spPr>
          <a:xfrm>
            <a:off x="497000" y="1108912"/>
            <a:ext cx="10972339" cy="4740410"/>
          </a:xfrm>
          <a:prstGeom prst="rect">
            <a:avLst/>
          </a:prstGeom>
        </p:spPr>
      </p:pic>
      <p:sp>
        <p:nvSpPr>
          <p:cNvPr id="7" name="TextBox 6">
            <a:extLst>
              <a:ext uri="{FF2B5EF4-FFF2-40B4-BE49-F238E27FC236}">
                <a16:creationId xmlns:a16="http://schemas.microsoft.com/office/drawing/2014/main" id="{046630A4-76A8-9DE6-3720-490ACF219677}"/>
              </a:ext>
            </a:extLst>
          </p:cNvPr>
          <p:cNvSpPr txBox="1"/>
          <p:nvPr/>
        </p:nvSpPr>
        <p:spPr>
          <a:xfrm flipH="1">
            <a:off x="497000" y="101655"/>
            <a:ext cx="4266222" cy="5530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3000" b="1" u="sng" dirty="0">
                <a:solidFill>
                  <a:schemeClr val="accent1">
                    <a:lumMod val="75000"/>
                  </a:schemeClr>
                </a:solidFill>
                <a:latin typeface="Algerian" panose="04020705040A02060702" pitchFamily="82" charset="0"/>
              </a:rPr>
              <a:t>Literature review :</a:t>
            </a:r>
          </a:p>
        </p:txBody>
      </p:sp>
    </p:spTree>
    <p:extLst>
      <p:ext uri="{BB962C8B-B14F-4D97-AF65-F5344CB8AC3E}">
        <p14:creationId xmlns:p14="http://schemas.microsoft.com/office/powerpoint/2010/main" val="288888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rop Recommendation - Day One: AI Development Services , App ...">
            <a:extLst>
              <a:ext uri="{FF2B5EF4-FFF2-40B4-BE49-F238E27FC236}">
                <a16:creationId xmlns:a16="http://schemas.microsoft.com/office/drawing/2014/main" id="{A4B7B859-D016-31D8-5406-ADEF78F666EE}"/>
              </a:ext>
            </a:extLst>
          </p:cNvPr>
          <p:cNvPicPr>
            <a:picLocks noChangeAspect="1" noChangeArrowheads="1"/>
          </p:cNvPicPr>
          <p:nvPr/>
        </p:nvPicPr>
        <p:blipFill rotWithShape="1">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0748"/>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pic>
        <p:nvPicPr>
          <p:cNvPr id="3" name="table">
            <a:extLst>
              <a:ext uri="{FF2B5EF4-FFF2-40B4-BE49-F238E27FC236}">
                <a16:creationId xmlns:a16="http://schemas.microsoft.com/office/drawing/2014/main" id="{D6A122FF-4319-062B-5FCA-D32721AA582B}"/>
              </a:ext>
            </a:extLst>
          </p:cNvPr>
          <p:cNvPicPr>
            <a:picLocks noChangeAspect="1"/>
          </p:cNvPicPr>
          <p:nvPr/>
        </p:nvPicPr>
        <p:blipFill>
          <a:blip r:embed="rId4"/>
          <a:stretch>
            <a:fillRect/>
          </a:stretch>
        </p:blipFill>
        <p:spPr>
          <a:xfrm>
            <a:off x="702272" y="1228298"/>
            <a:ext cx="10715701" cy="4623865"/>
          </a:xfrm>
          <a:prstGeom prst="rect">
            <a:avLst/>
          </a:prstGeom>
        </p:spPr>
      </p:pic>
      <p:sp>
        <p:nvSpPr>
          <p:cNvPr id="4" name="Date Placeholder 3"/>
          <p:cNvSpPr>
            <a:spLocks noGrp="1"/>
          </p:cNvSpPr>
          <p:nvPr>
            <p:ph type="dt" sz="half" idx="10"/>
          </p:nvPr>
        </p:nvSpPr>
        <p:spPr/>
        <p:txBody>
          <a:bodyPr/>
          <a:lstStyle/>
          <a:p>
            <a:fld id="{1CD3F96D-D193-4BCB-9D4D-5D2A4D6B8C1C}" type="datetime1">
              <a:rPr lang="en-IN" smtClean="0"/>
              <a:pPr/>
              <a:t>28-09-2024</a:t>
            </a:fld>
            <a:endParaRPr lang="en-IN" dirty="0"/>
          </a:p>
        </p:txBody>
      </p:sp>
      <p:sp>
        <p:nvSpPr>
          <p:cNvPr id="5" name="Slide Number Placeholder 4"/>
          <p:cNvSpPr>
            <a:spLocks noGrp="1"/>
          </p:cNvSpPr>
          <p:nvPr>
            <p:ph type="sldNum" sz="quarter" idx="12"/>
          </p:nvPr>
        </p:nvSpPr>
        <p:spPr/>
        <p:txBody>
          <a:bodyPr/>
          <a:lstStyle/>
          <a:p>
            <a:fld id="{589AC858-D924-4139-AF95-EDC28F09E535}" type="slidenum">
              <a:rPr lang="en-IN" smtClean="0"/>
              <a:pPr/>
              <a:t>9</a:t>
            </a:fld>
            <a:endParaRPr lang="en-IN"/>
          </a:p>
        </p:txBody>
      </p:sp>
      <p:sp>
        <p:nvSpPr>
          <p:cNvPr id="6" name="Footer Placeholder 5"/>
          <p:cNvSpPr>
            <a:spLocks noGrp="1"/>
          </p:cNvSpPr>
          <p:nvPr>
            <p:ph type="ftr" sz="quarter" idx="3"/>
          </p:nvPr>
        </p:nvSpPr>
        <p:spPr/>
        <p:txBody>
          <a:bodyPr/>
          <a:lstStyle/>
          <a:p>
            <a:r>
              <a:rPr lang="en-GB" dirty="0"/>
              <a:t>Department of Artificial Intelligence and Data Science</a:t>
            </a:r>
            <a:endParaRPr lang="en-IN" dirty="0"/>
          </a:p>
        </p:txBody>
      </p:sp>
      <p:sp>
        <p:nvSpPr>
          <p:cNvPr id="2" name="Rectangle 1">
            <a:extLst>
              <a:ext uri="{FF2B5EF4-FFF2-40B4-BE49-F238E27FC236}">
                <a16:creationId xmlns:a16="http://schemas.microsoft.com/office/drawing/2014/main" id="{F03109C2-BFFF-8CF5-3242-81096CD1B9C1}"/>
              </a:ext>
            </a:extLst>
          </p:cNvPr>
          <p:cNvSpPr>
            <a:spLocks noChangeArrowheads="1"/>
          </p:cNvSpPr>
          <p:nvPr/>
        </p:nvSpPr>
        <p:spPr bwMode="auto">
          <a:xfrm>
            <a:off x="4401573" y="295146"/>
            <a:ext cx="10715700" cy="381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 name="TextBox 6">
            <a:extLst>
              <a:ext uri="{FF2B5EF4-FFF2-40B4-BE49-F238E27FC236}">
                <a16:creationId xmlns:a16="http://schemas.microsoft.com/office/drawing/2014/main" id="{911FFDE4-BCB2-7269-D90A-16B9AC61DA0C}"/>
              </a:ext>
            </a:extLst>
          </p:cNvPr>
          <p:cNvSpPr txBox="1"/>
          <p:nvPr/>
        </p:nvSpPr>
        <p:spPr>
          <a:xfrm flipH="1">
            <a:off x="702272" y="209037"/>
            <a:ext cx="4541532"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3000" b="1" u="sng" dirty="0">
                <a:solidFill>
                  <a:schemeClr val="accent1">
                    <a:lumMod val="75000"/>
                  </a:schemeClr>
                </a:solidFill>
                <a:latin typeface="Algerian" panose="04020705040A02060702" pitchFamily="82" charset="0"/>
              </a:rPr>
              <a:t>Literature Review :</a:t>
            </a:r>
          </a:p>
        </p:txBody>
      </p:sp>
    </p:spTree>
    <p:extLst>
      <p:ext uri="{BB962C8B-B14F-4D97-AF65-F5344CB8AC3E}">
        <p14:creationId xmlns:p14="http://schemas.microsoft.com/office/powerpoint/2010/main" val="1518148033"/>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4251</TotalTime>
  <Words>1632</Words>
  <Application>Microsoft Office PowerPoint</Application>
  <PresentationFormat>Widescreen</PresentationFormat>
  <Paragraphs>207</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Algerian</vt:lpstr>
      <vt:lpstr>Aptos Display</vt:lpstr>
      <vt:lpstr>Arial</vt:lpstr>
      <vt:lpstr>Bahnschrift</vt:lpstr>
      <vt:lpstr>Calibri</vt:lpstr>
      <vt:lpstr>Calibri Light</vt:lpstr>
      <vt:lpstr>Cambria</vt:lpstr>
      <vt:lpstr>Times New Roman</vt:lpstr>
      <vt:lpstr>Wingdings 3</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sayali mali</dc:creator>
  <cp:lastModifiedBy>vedantsase@outlook.com</cp:lastModifiedBy>
  <cp:revision>998</cp:revision>
  <dcterms:created xsi:type="dcterms:W3CDTF">2021-04-17T13:40:05Z</dcterms:created>
  <dcterms:modified xsi:type="dcterms:W3CDTF">2024-09-27T19:17:41Z</dcterms:modified>
</cp:coreProperties>
</file>