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18"/>
  </p:notesMasterIdLst>
  <p:handoutMasterIdLst>
    <p:handoutMasterId r:id="rId19"/>
  </p:handoutMasterIdLst>
  <p:sldIdLst>
    <p:sldId id="307" r:id="rId3"/>
    <p:sldId id="309" r:id="rId4"/>
    <p:sldId id="299" r:id="rId5"/>
    <p:sldId id="311" r:id="rId6"/>
    <p:sldId id="308" r:id="rId7"/>
    <p:sldId id="310" r:id="rId8"/>
    <p:sldId id="312" r:id="rId9"/>
    <p:sldId id="306" r:id="rId10"/>
    <p:sldId id="305" r:id="rId11"/>
    <p:sldId id="301" r:id="rId12"/>
    <p:sldId id="302" r:id="rId13"/>
    <p:sldId id="304" r:id="rId14"/>
    <p:sldId id="320" r:id="rId15"/>
    <p:sldId id="323" r:id="rId16"/>
    <p:sldId id="32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0F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snapToObjects="1" showGuides="1">
      <p:cViewPr varScale="1">
        <p:scale>
          <a:sx n="67" d="100"/>
          <a:sy n="67" d="100"/>
        </p:scale>
        <p:origin x="644" y="40"/>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customXml" Target="../customXml/item3.xml"/><Relationship Id="rId24" Type="http://schemas.openxmlformats.org/officeDocument/2006/relationships/customXml" Target="../customXml/item2.xml"/><Relationship Id="rId23" Type="http://schemas.openxmlformats.org/officeDocument/2006/relationships/customXml" Target="../customXml/item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87DE6118-2437-4B30-8E3C-4D2BE6020583}"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87DE6118-2437-4B30-8E3C-4D2BE6020583}"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87DE6118-2437-4B30-8E3C-4D2BE6020583}"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87DE6118-2437-4B30-8E3C-4D2BE6020583}"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87DE6118-2437-4B30-8E3C-4D2BE6020583}"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DEFAULT">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7DE6118-2437-4B30-8E3C-4D2BE6020583}"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87DE6118-2437-4B30-8E3C-4D2BE6020583}"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87DE6118-2437-4B30-8E3C-4D2BE6020583}"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87DE6118-2437-4B30-8E3C-4D2BE6020583}"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DE6118-2437-4B30-8E3C-4D2BE6020583}" type="datetimeFigureOut">
              <a:rPr lang="en-US" smtClean="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9E57DC2-970A-4B3E-BB1C-7A09969E49DF}"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451647" y="390524"/>
            <a:ext cx="1817289" cy="1999017"/>
          </a:xfrm>
          <a:prstGeom prst="rect">
            <a:avLst/>
          </a:prstGeom>
        </p:spPr>
      </p:pic>
      <p:sp>
        <p:nvSpPr>
          <p:cNvPr id="3" name="Rectangle 2"/>
          <p:cNvSpPr/>
          <p:nvPr/>
        </p:nvSpPr>
        <p:spPr>
          <a:xfrm>
            <a:off x="2762250" y="289358"/>
            <a:ext cx="6096000" cy="1138773"/>
          </a:xfrm>
          <a:prstGeom prst="rect">
            <a:avLst/>
          </a:prstGeom>
        </p:spPr>
        <p:txBody>
          <a:bodyPr>
            <a:spAutoFit/>
          </a:bodyPr>
          <a:lstStyle/>
          <a:p>
            <a:r>
              <a:rPr lang="en-IN" b="1" dirty="0">
                <a:latin typeface="Times New Roman" panose="02020603050405020304" pitchFamily="18" charset="0"/>
                <a:cs typeface="Times New Roman" panose="02020603050405020304" pitchFamily="18" charset="0"/>
              </a:rPr>
              <a:t>Department of Artificial Intelligence and Data Science</a:t>
            </a:r>
            <a:br>
              <a:rPr lang="en-IN"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Dr. D Y Patil College of Engineering &amp; Innovation </a:t>
            </a:r>
            <a:r>
              <a:rPr lang="en-US" b="1" dirty="0" err="1">
                <a:latin typeface="Times New Roman" panose="02020603050405020304" pitchFamily="18" charset="0"/>
                <a:cs typeface="Times New Roman" panose="02020603050405020304" pitchFamily="18" charset="0"/>
              </a:rPr>
              <a:t>Varale</a:t>
            </a:r>
            <a:r>
              <a:rPr lang="en-US" b="1" dirty="0">
                <a:latin typeface="Times New Roman" panose="02020603050405020304" pitchFamily="18" charset="0"/>
                <a:cs typeface="Times New Roman" panose="02020603050405020304" pitchFamily="18" charset="0"/>
              </a:rPr>
              <a:t>,</a:t>
            </a:r>
            <a:br>
              <a:rPr lang="en-IN" b="1" dirty="0">
                <a:latin typeface="Times New Roman" panose="02020603050405020304" pitchFamily="18" charset="0"/>
                <a:cs typeface="Times New Roman" panose="02020603050405020304" pitchFamily="18" charset="0"/>
              </a:rPr>
            </a:br>
            <a:r>
              <a:rPr lang="en-IN" b="1" dirty="0" err="1">
                <a:latin typeface="Times New Roman" panose="02020603050405020304" pitchFamily="18" charset="0"/>
                <a:cs typeface="Times New Roman" panose="02020603050405020304" pitchFamily="18" charset="0"/>
              </a:rPr>
              <a:t>Talegoan</a:t>
            </a:r>
            <a:r>
              <a:rPr lang="en-IN" b="1" dirty="0">
                <a:latin typeface="Times New Roman" panose="02020603050405020304" pitchFamily="18" charset="0"/>
                <a:cs typeface="Times New Roman" panose="02020603050405020304" pitchFamily="18" charset="0"/>
              </a:rPr>
              <a:t> Pune,</a:t>
            </a:r>
            <a:br>
              <a:rPr lang="en-IN" b="1" dirty="0">
                <a:latin typeface="Times New Roman" panose="02020603050405020304" pitchFamily="18" charset="0"/>
                <a:cs typeface="Times New Roman" panose="02020603050405020304" pitchFamily="18" charset="0"/>
              </a:rPr>
            </a:br>
            <a:r>
              <a:rPr lang="en-IN" sz="1400" b="1" dirty="0">
                <a:latin typeface="Times New Roman" panose="02020603050405020304" pitchFamily="18" charset="0"/>
                <a:cs typeface="Times New Roman" panose="02020603050405020304" pitchFamily="18" charset="0"/>
              </a:rPr>
              <a:t>Affiliated to Savitribai Phule Pune University</a:t>
            </a:r>
            <a:endParaRPr lang="en-US" dirty="0"/>
          </a:p>
        </p:txBody>
      </p:sp>
      <p:sp>
        <p:nvSpPr>
          <p:cNvPr id="4" name="Rectangle 3"/>
          <p:cNvSpPr/>
          <p:nvPr/>
        </p:nvSpPr>
        <p:spPr>
          <a:xfrm>
            <a:off x="2268936" y="1671132"/>
            <a:ext cx="6096000" cy="1568450"/>
          </a:xfrm>
          <a:prstGeom prst="rect">
            <a:avLst/>
          </a:prstGeom>
        </p:spPr>
        <p:txBody>
          <a:bodyPr>
            <a:spAutoFit/>
          </a:bodyPr>
          <a:lstStyle/>
          <a:p>
            <a:pPr algn="ctr"/>
            <a:r>
              <a:rPr lang="en-US" sz="2800" b="1" dirty="0">
                <a:solidFill>
                  <a:schemeClr val="accent6">
                    <a:lumMod val="50000"/>
                  </a:schemeClr>
                </a:solidFill>
                <a:latin typeface="Algerian" panose="04020705040A02060702" pitchFamily="82" charset="0"/>
              </a:rPr>
              <a:t>Presentation  on project topic Rewiew1</a:t>
            </a:r>
            <a:endParaRPr lang="en-US" sz="2800" b="1" dirty="0">
              <a:latin typeface="Algerian" panose="04020705040A02060702" pitchFamily="82" charset="0"/>
            </a:endParaRPr>
          </a:p>
          <a:p>
            <a:pPr lvl="0" algn="ctr"/>
            <a:r>
              <a:rPr lang="en-US" sz="1600" b="1" dirty="0">
                <a:latin typeface="Algerian" panose="04020705040A02060702" pitchFamily="82" charset="0"/>
              </a:rPr>
              <a:t>By </a:t>
            </a:r>
            <a:endParaRPr lang="en-US" sz="1600" b="1" dirty="0">
              <a:latin typeface="Algerian" panose="04020705040A02060702" pitchFamily="82" charset="0"/>
            </a:endParaRPr>
          </a:p>
          <a:p>
            <a:pPr lvl="0" algn="ctr"/>
            <a:r>
              <a:rPr lang="en-US" b="1" dirty="0">
                <a:latin typeface="Aptos Display" panose="020B0004020202020204" pitchFamily="34" charset="0"/>
              </a:rPr>
              <a:t>Following BE Students of Dep. Artificial Intelligence and data science</a:t>
            </a:r>
            <a:endParaRPr lang="en-US" sz="2000" b="1" u="sng" dirty="0">
              <a:latin typeface="Aptos Display" panose="020B0004020202020204" pitchFamily="34" charset="0"/>
            </a:endParaRPr>
          </a:p>
          <a:p>
            <a:pPr algn="ctr"/>
            <a:r>
              <a:rPr lang="en-US" sz="1600" b="1" dirty="0"/>
              <a:t>Coordinated by Prof. Suraj </a:t>
            </a:r>
            <a:r>
              <a:rPr lang="en-US" sz="1600" b="1" dirty="0" err="1"/>
              <a:t>Bhoite</a:t>
            </a:r>
            <a:endParaRPr lang="en-US" sz="1600" b="1" dirty="0"/>
          </a:p>
        </p:txBody>
      </p:sp>
      <p:sp>
        <p:nvSpPr>
          <p:cNvPr id="5" name="Rectangle 4"/>
          <p:cNvSpPr/>
          <p:nvPr/>
        </p:nvSpPr>
        <p:spPr>
          <a:xfrm>
            <a:off x="3666409" y="4077729"/>
            <a:ext cx="6096000" cy="1198880"/>
          </a:xfrm>
          <a:prstGeom prst="rect">
            <a:avLst/>
          </a:prstGeom>
        </p:spPr>
        <p:txBody>
          <a:bodyPr wrap="square">
            <a:spAutoFit/>
          </a:bodyPr>
          <a:lstStyle/>
          <a:p>
            <a:r>
              <a:rPr lang="en-US" dirty="0" err="1">
                <a:latin typeface="Bahnschrift" panose="020B0502040204020203" pitchFamily="34" charset="0"/>
              </a:rPr>
              <a:t>Vedant</a:t>
            </a:r>
            <a:r>
              <a:rPr lang="en-US" dirty="0">
                <a:latin typeface="Bahnschrift" panose="020B0502040204020203" pitchFamily="34" charset="0"/>
              </a:rPr>
              <a:t> </a:t>
            </a:r>
            <a:r>
              <a:rPr lang="en-US" dirty="0" err="1">
                <a:latin typeface="Bahnschrift" panose="020B0502040204020203" pitchFamily="34" charset="0"/>
              </a:rPr>
              <a:t>Sase</a:t>
            </a:r>
            <a:r>
              <a:rPr lang="en-US" dirty="0">
                <a:latin typeface="Bahnschrift" panose="020B0502040204020203" pitchFamily="34" charset="0"/>
              </a:rPr>
              <a:t>            </a:t>
            </a:r>
            <a:r>
              <a:rPr lang="en-US" sz="1200" dirty="0">
                <a:latin typeface="Bahnschrift" panose="020B0502040204020203" pitchFamily="34" charset="0"/>
              </a:rPr>
              <a:t>(</a:t>
            </a:r>
            <a:r>
              <a:rPr lang="en-US" sz="1200" dirty="0" err="1">
                <a:latin typeface="Bahnschrift" panose="020B0502040204020203" pitchFamily="34" charset="0"/>
              </a:rPr>
              <a:t>BE,Roll</a:t>
            </a:r>
            <a:r>
              <a:rPr lang="en-US" sz="1200" dirty="0">
                <a:latin typeface="Bahnschrift" panose="020B0502040204020203" pitchFamily="34" charset="0"/>
              </a:rPr>
              <a:t> no: 24155)</a:t>
            </a:r>
            <a:endParaRPr lang="en-US" sz="1200" dirty="0">
              <a:latin typeface="Bahnschrift" panose="020B0502040204020203" pitchFamily="34" charset="0"/>
            </a:endParaRPr>
          </a:p>
          <a:p>
            <a:r>
              <a:rPr lang="en-US" dirty="0">
                <a:latin typeface="Bahnschrift" panose="020B0502040204020203" pitchFamily="34" charset="0"/>
              </a:rPr>
              <a:t>Prasad Patil            </a:t>
            </a:r>
            <a:r>
              <a:rPr lang="en-US" sz="1200" dirty="0">
                <a:latin typeface="Bahnschrift" panose="020B0502040204020203" pitchFamily="34" charset="0"/>
              </a:rPr>
              <a:t>(</a:t>
            </a:r>
            <a:r>
              <a:rPr lang="en-US" sz="1200" dirty="0" err="1">
                <a:latin typeface="Bahnschrift" panose="020B0502040204020203" pitchFamily="34" charset="0"/>
              </a:rPr>
              <a:t>BE,Roll</a:t>
            </a:r>
            <a:r>
              <a:rPr lang="en-US" sz="1200" dirty="0">
                <a:latin typeface="Bahnschrift" panose="020B0502040204020203" pitchFamily="34" charset="0"/>
              </a:rPr>
              <a:t> no: 24152)</a:t>
            </a:r>
            <a:endParaRPr lang="en-US" sz="1200" dirty="0">
              <a:latin typeface="Bahnschrift" panose="020B0502040204020203" pitchFamily="34" charset="0"/>
            </a:endParaRPr>
          </a:p>
          <a:p>
            <a:r>
              <a:rPr lang="en-US" dirty="0">
                <a:latin typeface="Bahnschrift" panose="020B0502040204020203" pitchFamily="34" charset="0"/>
              </a:rPr>
              <a:t>Sunny </a:t>
            </a:r>
            <a:r>
              <a:rPr lang="en-US" dirty="0" err="1">
                <a:latin typeface="Bahnschrift" panose="020B0502040204020203" pitchFamily="34" charset="0"/>
              </a:rPr>
              <a:t>Gangurde</a:t>
            </a:r>
            <a:r>
              <a:rPr lang="en-US" dirty="0">
                <a:latin typeface="Bahnschrift" panose="020B0502040204020203" pitchFamily="34" charset="0"/>
              </a:rPr>
              <a:t>     </a:t>
            </a:r>
            <a:r>
              <a:rPr lang="en-US" sz="1200" dirty="0">
                <a:latin typeface="Bahnschrift" panose="020B0502040204020203" pitchFamily="34" charset="0"/>
              </a:rPr>
              <a:t>(</a:t>
            </a:r>
            <a:r>
              <a:rPr lang="en-US" sz="1200" dirty="0" err="1">
                <a:latin typeface="Bahnschrift" panose="020B0502040204020203" pitchFamily="34" charset="0"/>
              </a:rPr>
              <a:t>BE,Roll</a:t>
            </a:r>
            <a:r>
              <a:rPr lang="en-US" sz="1200" dirty="0">
                <a:latin typeface="Bahnschrift" panose="020B0502040204020203" pitchFamily="34" charset="0"/>
              </a:rPr>
              <a:t> no: 24159)</a:t>
            </a:r>
            <a:endParaRPr lang="en-US" sz="1200" dirty="0">
              <a:latin typeface="Bahnschrift" panose="020B0502040204020203" pitchFamily="34" charset="0"/>
            </a:endParaRPr>
          </a:p>
          <a:p>
            <a:r>
              <a:rPr lang="en-US" dirty="0">
                <a:latin typeface="Bahnschrift" panose="020B0502040204020203" pitchFamily="34" charset="0"/>
              </a:rPr>
              <a:t>Somesh Chaudhari </a:t>
            </a:r>
            <a:r>
              <a:rPr lang="en-US" sz="1200" dirty="0">
                <a:latin typeface="Bahnschrift" panose="020B0502040204020203" pitchFamily="34" charset="0"/>
              </a:rPr>
              <a:t>(BE , Roll no: 24133)</a:t>
            </a:r>
            <a:endParaRPr lang="en-US" dirty="0"/>
          </a:p>
        </p:txBody>
      </p:sp>
      <p:sp>
        <p:nvSpPr>
          <p:cNvPr id="6" name="Rectangle 5"/>
          <p:cNvSpPr/>
          <p:nvPr/>
        </p:nvSpPr>
        <p:spPr>
          <a:xfrm>
            <a:off x="3930332" y="3668609"/>
            <a:ext cx="2997835" cy="368300"/>
          </a:xfrm>
          <a:prstGeom prst="rect">
            <a:avLst/>
          </a:prstGeom>
        </p:spPr>
        <p:txBody>
          <a:bodyPr wrap="none">
            <a:spAutoFit/>
          </a:bodyPr>
          <a:lstStyle/>
          <a:p>
            <a:pPr algn="ctr"/>
            <a:r>
              <a:rPr lang="en-US" b="1" dirty="0">
                <a:latin typeface="Aptos Display" panose="020B0004020202020204" pitchFamily="34" charset="0"/>
              </a:rPr>
              <a:t>Group member names : </a:t>
            </a:r>
            <a:endParaRPr lang="en-US" b="1" dirty="0">
              <a:latin typeface="Aptos Display" panose="020B0004020202020204" pitchFamily="34" charset="0"/>
            </a:endParaRPr>
          </a:p>
        </p:txBody>
      </p:sp>
      <p:sp>
        <p:nvSpPr>
          <p:cNvPr id="7" name="Rectangle 6"/>
          <p:cNvSpPr/>
          <p:nvPr/>
        </p:nvSpPr>
        <p:spPr>
          <a:xfrm>
            <a:off x="4129855" y="5573753"/>
            <a:ext cx="2598788" cy="923330"/>
          </a:xfrm>
          <a:prstGeom prst="rect">
            <a:avLst/>
          </a:prstGeom>
        </p:spPr>
        <p:txBody>
          <a:bodyPr wrap="none">
            <a:spAutoFit/>
          </a:bodyPr>
          <a:lstStyle/>
          <a:p>
            <a:pPr algn="ctr"/>
            <a:r>
              <a:rPr lang="en-IN" dirty="0"/>
              <a:t>Under the Guidance of </a:t>
            </a:r>
            <a:br>
              <a:rPr lang="en-IN" dirty="0"/>
            </a:br>
            <a:r>
              <a:rPr lang="en-IN" b="1" dirty="0"/>
              <a:t>Prof. Mrs. </a:t>
            </a:r>
            <a:r>
              <a:rPr lang="en-IN" b="1" dirty="0" err="1"/>
              <a:t>Asmita</a:t>
            </a:r>
            <a:r>
              <a:rPr lang="en-IN" b="1" dirty="0"/>
              <a:t> Mali</a:t>
            </a:r>
            <a:endParaRPr lang="en-IN" b="1" dirty="0"/>
          </a:p>
          <a:p>
            <a:pPr algn="ctr"/>
            <a:endParaRPr lang="en-US" b="1" dirty="0">
              <a:latin typeface="Aptos Display" panose="020B00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410" y="224481"/>
            <a:ext cx="4179586" cy="574589"/>
          </a:xfrm>
        </p:spPr>
        <p:txBody>
          <a:bodyPr anchor="t">
            <a:normAutofit/>
          </a:bodyPr>
          <a:lstStyle/>
          <a:p>
            <a:r>
              <a:rPr lang="en-US" sz="3000" b="1" u="sng" dirty="0">
                <a:solidFill>
                  <a:schemeClr val="accent1">
                    <a:lumMod val="75000"/>
                  </a:schemeClr>
                </a:solidFill>
                <a:latin typeface="Algerian" panose="04020705040A02060702" pitchFamily="82" charset="0"/>
              </a:rPr>
              <a:t>ROADMAP BUILDING :</a:t>
            </a:r>
            <a:endParaRPr lang="en-US" sz="3000" b="1" u="sng" dirty="0">
              <a:solidFill>
                <a:schemeClr val="accent1">
                  <a:lumMod val="75000"/>
                </a:schemeClr>
              </a:solidFill>
              <a:latin typeface="Algerian" panose="04020705040A02060702" pitchFamily="82" charset="0"/>
            </a:endParaRPr>
          </a:p>
        </p:txBody>
      </p:sp>
      <p:sp>
        <p:nvSpPr>
          <p:cNvPr id="3" name="Content Placeholder 2"/>
          <p:cNvSpPr>
            <a:spLocks noGrp="1"/>
          </p:cNvSpPr>
          <p:nvPr>
            <p:ph idx="1"/>
          </p:nvPr>
        </p:nvSpPr>
        <p:spPr>
          <a:xfrm>
            <a:off x="379410" y="1131156"/>
            <a:ext cx="10018713" cy="2152137"/>
          </a:xfrm>
        </p:spPr>
        <p:txBody>
          <a:bodyPr anchor="t">
            <a:normAutofit fontScale="92500" lnSpcReduction="20000"/>
          </a:bodyPr>
          <a:lstStyle/>
          <a:p>
            <a:r>
              <a:rPr lang="en-US" sz="2600" b="1" dirty="0">
                <a:latin typeface="Times New Roman" panose="02020603050405020304" pitchFamily="18" charset="0"/>
                <a:cs typeface="Times New Roman" panose="02020603050405020304" pitchFamily="18" charset="0"/>
              </a:rPr>
              <a:t>Workflow Overview:</a:t>
            </a:r>
            <a:endParaRPr lang="en-US" sz="2600" b="1" dirty="0">
              <a:latin typeface="Times New Roman" panose="02020603050405020304" pitchFamily="18" charset="0"/>
              <a:cs typeface="Times New Roman" panose="02020603050405020304" pitchFamily="18" charset="0"/>
            </a:endParaRPr>
          </a:p>
          <a:p>
            <a:pPr marL="0" indent="0">
              <a:lnSpc>
                <a:spcPct val="150000"/>
              </a:lnSpc>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Input: </a:t>
            </a:r>
            <a:r>
              <a:rPr lang="en-US" sz="2000" dirty="0">
                <a:latin typeface="Times New Roman" panose="02020603050405020304" pitchFamily="18" charset="0"/>
                <a:cs typeface="Times New Roman" panose="02020603050405020304" pitchFamily="18" charset="0"/>
              </a:rPr>
              <a:t>Soil conditions, crop data, weather data, market scenarios.</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Process: </a:t>
            </a:r>
            <a:r>
              <a:rPr lang="en-US" sz="2000" dirty="0">
                <a:latin typeface="Times New Roman" panose="02020603050405020304" pitchFamily="18" charset="0"/>
                <a:cs typeface="Times New Roman" panose="02020603050405020304" pitchFamily="18" charset="0"/>
              </a:rPr>
              <a:t>Analytical and machine learning models to analyze data.</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Output: </a:t>
            </a:r>
            <a:r>
              <a:rPr lang="en-US" sz="2000" dirty="0">
                <a:latin typeface="Times New Roman" panose="02020603050405020304" pitchFamily="18" charset="0"/>
                <a:cs typeface="Times New Roman" panose="02020603050405020304" pitchFamily="18" charset="0"/>
              </a:rPr>
              <a:t>Recommendations for crop choices and market scenarios</a:t>
            </a:r>
            <a:r>
              <a:rPr lang="en-US" sz="2000" b="1" dirty="0">
                <a:latin typeface="Times New Roman" panose="02020603050405020304" pitchFamily="18" charset="0"/>
                <a:cs typeface="Times New Roman" panose="02020603050405020304" pitchFamily="18" charset="0"/>
              </a:rPr>
              <a:t>.</a:t>
            </a:r>
            <a:br>
              <a:rPr lang="en-US" sz="2000" dirty="0">
                <a:latin typeface="Times New Roman" panose="02020603050405020304" pitchFamily="18" charset="0"/>
                <a:cs typeface="Times New Roman" panose="02020603050405020304" pitchFamily="18" charset="0"/>
              </a:rPr>
            </a:br>
            <a:endParaRPr lang="en-US"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049" y="7723"/>
            <a:ext cx="7282551" cy="887627"/>
          </a:xfrm>
        </p:spPr>
        <p:txBody>
          <a:bodyPr>
            <a:noAutofit/>
          </a:bodyPr>
          <a:lstStyle/>
          <a:p>
            <a:r>
              <a:rPr lang="en-US" sz="3200" b="1" u="sng" dirty="0">
                <a:solidFill>
                  <a:schemeClr val="accent1">
                    <a:lumMod val="75000"/>
                  </a:schemeClr>
                </a:solidFill>
                <a:latin typeface="Algerian" panose="04020705040A02060702" pitchFamily="82" charset="0"/>
              </a:rPr>
              <a:t>System Architecture Planning :</a:t>
            </a:r>
            <a:endParaRPr lang="en-US" sz="3200" b="1" u="sng" dirty="0">
              <a:solidFill>
                <a:schemeClr val="accent1">
                  <a:lumMod val="75000"/>
                </a:schemeClr>
              </a:solidFill>
              <a:latin typeface="Algerian" panose="04020705040A02060702" pitchFamily="82" charset="0"/>
            </a:endParaRPr>
          </a:p>
        </p:txBody>
      </p:sp>
      <p:pic>
        <p:nvPicPr>
          <p:cNvPr id="19" name="Content Placeholder 18"/>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4994403" y="1042086"/>
            <a:ext cx="5528147" cy="5581136"/>
          </a:xfrm>
        </p:spPr>
      </p:pic>
      <p:sp>
        <p:nvSpPr>
          <p:cNvPr id="4" name="Text Placeholder 3"/>
          <p:cNvSpPr>
            <a:spLocks noGrp="1"/>
          </p:cNvSpPr>
          <p:nvPr>
            <p:ph type="body" sz="half" idx="2"/>
          </p:nvPr>
        </p:nvSpPr>
        <p:spPr>
          <a:xfrm>
            <a:off x="394600" y="1163594"/>
            <a:ext cx="5002112" cy="4799056"/>
          </a:xfrm>
        </p:spPr>
        <p:txBody>
          <a:bodyPr wrap="square" lIns="182880" tIns="0" rIns="1097280" anchor="t" anchorCtr="0">
            <a:normAutofit/>
          </a:bodyPr>
          <a:lstStyle/>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Architecture Overview</a:t>
            </a:r>
            <a:endParaRPr lang="en-US" sz="2000" b="1" dirty="0">
              <a:latin typeface="Times New Roman" panose="02020603050405020304" pitchFamily="18" charset="0"/>
              <a:cs typeface="Times New Roman" panose="02020603050405020304" pitchFamily="18" charset="0"/>
            </a:endParaRPr>
          </a:p>
          <a:p>
            <a:pPr algn="just"/>
            <a:r>
              <a:rPr lang="en-US" sz="2000" dirty="0">
                <a:latin typeface="Cambria" panose="02040503050406030204" pitchFamily="18" charset="0"/>
                <a:ea typeface="Cambria" panose="02040503050406030204" pitchFamily="18" charset="0"/>
                <a:cs typeface="Times New Roman" panose="02020603050405020304" pitchFamily="18" charset="0"/>
              </a:rPr>
              <a:t>This workflow includes soil conditions, Crop data set from Agriculture Universities, weather data of that particular region, Market Scenarios are taken as input for different analytical and Machine learning models which provides a clean and clear data representation in form of statistical data. It mainly focuses on recommending crop and future market scenarios about yield cost and available stock.	</a:t>
            </a:r>
            <a:endParaRPr lang="en-US" sz="2000" dirty="0">
              <a:latin typeface="Cambria" panose="02040503050406030204" pitchFamily="18" charset="0"/>
              <a:ea typeface="Cambria" panose="020405030504060302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036" y="142875"/>
            <a:ext cx="10018713" cy="714375"/>
          </a:xfrm>
        </p:spPr>
        <p:txBody>
          <a:bodyPr anchor="t">
            <a:normAutofit/>
          </a:bodyPr>
          <a:lstStyle/>
          <a:p>
            <a:r>
              <a:rPr lang="en-US" sz="3000" b="1" u="sng" dirty="0">
                <a:solidFill>
                  <a:schemeClr val="accent1">
                    <a:lumMod val="75000"/>
                  </a:schemeClr>
                </a:solidFill>
                <a:latin typeface="Algerian" panose="04020705040A02060702" pitchFamily="82" charset="0"/>
              </a:rPr>
              <a:t>System Architecture Planning </a:t>
            </a:r>
            <a:r>
              <a:rPr lang="en-US" sz="3000" u="sng" dirty="0">
                <a:solidFill>
                  <a:schemeClr val="accent1">
                    <a:lumMod val="75000"/>
                  </a:schemeClr>
                </a:solidFill>
                <a:latin typeface="Algerian" panose="04020705040A02060702" pitchFamily="82" charset="0"/>
              </a:rPr>
              <a:t>:</a:t>
            </a:r>
            <a:endParaRPr lang="en-US" sz="3000" u="sng" dirty="0">
              <a:solidFill>
                <a:schemeClr val="accent1">
                  <a:lumMod val="75000"/>
                </a:schemeClr>
              </a:solidFill>
              <a:latin typeface="Algerian" panose="04020705040A02060702" pitchFamily="82" charset="0"/>
            </a:endParaRPr>
          </a:p>
        </p:txBody>
      </p:sp>
      <p:sp>
        <p:nvSpPr>
          <p:cNvPr id="3" name="Content Placeholder 2"/>
          <p:cNvSpPr>
            <a:spLocks noGrp="1"/>
          </p:cNvSpPr>
          <p:nvPr>
            <p:ph idx="1"/>
          </p:nvPr>
        </p:nvSpPr>
        <p:spPr>
          <a:xfrm>
            <a:off x="569911" y="857250"/>
            <a:ext cx="10018713" cy="4743451"/>
          </a:xfrm>
        </p:spPr>
        <p:txBody>
          <a:bodyPr anchor="t">
            <a:normAutofit fontScale="90000" lnSpcReduction="20000"/>
          </a:bodyPr>
          <a:lstStyle/>
          <a:p>
            <a:pPr marL="0" indent="0">
              <a:buNone/>
            </a:pPr>
            <a:r>
              <a:rPr lang="en-US"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Components:</a:t>
            </a:r>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Data collection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Data processing</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Data analysis</a:t>
            </a:r>
            <a:endParaRPr lang="en-US"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Machine Learning</a:t>
            </a: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Recommendation modules.</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0" algn="l">
              <a:buNone/>
            </a:pPr>
            <a:r>
              <a:rPr lang="en-US"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 System Requirements:</a:t>
            </a:r>
            <a:endParaRPr lang="en-US" sz="2000" b="1" dirty="0">
              <a:latin typeface="Times New Roman" panose="02020603050405020304" pitchFamily="18" charset="0"/>
              <a:cs typeface="Times New Roman" panose="02020603050405020304" pitchFamily="18" charset="0"/>
            </a:endParaRPr>
          </a:p>
          <a:p>
            <a:r>
              <a:rPr lang="en-US" sz="2000" u="sng" dirty="0">
                <a:latin typeface="Times New Roman" panose="02020603050405020304" pitchFamily="18" charset="0"/>
                <a:cs typeface="Times New Roman" panose="02020603050405020304" pitchFamily="18" charset="0"/>
              </a:rPr>
              <a:t>Software</a:t>
            </a:r>
            <a:r>
              <a:rPr lang="en-US" sz="2000" dirty="0">
                <a:latin typeface="Times New Roman" panose="02020603050405020304" pitchFamily="18" charset="0"/>
                <a:cs typeface="Times New Roman" panose="02020603050405020304" pitchFamily="18" charset="0"/>
              </a:rPr>
              <a:t>: Windows or Linux</a:t>
            </a:r>
            <a:endParaRPr lang="en-US" sz="2000" dirty="0">
              <a:latin typeface="Times New Roman" panose="02020603050405020304" pitchFamily="18" charset="0"/>
              <a:cs typeface="Times New Roman" panose="02020603050405020304" pitchFamily="18" charset="0"/>
            </a:endParaRPr>
          </a:p>
          <a:p>
            <a:r>
              <a:rPr lang="en-US" sz="2000" u="sng" dirty="0">
                <a:latin typeface="Times New Roman" panose="02020603050405020304" pitchFamily="18" charset="0"/>
                <a:cs typeface="Times New Roman" panose="02020603050405020304" pitchFamily="18" charset="0"/>
              </a:rPr>
              <a:t>Programming Languages :</a:t>
            </a:r>
            <a:r>
              <a:rPr lang="en-US" sz="2000" dirty="0">
                <a:latin typeface="Times New Roman" panose="02020603050405020304" pitchFamily="18" charset="0"/>
                <a:cs typeface="Times New Roman" panose="02020603050405020304" pitchFamily="18" charset="0"/>
              </a:rPr>
              <a:t>  Python, Java Script / Node.js</a:t>
            </a:r>
            <a:endParaRPr lang="en-US" sz="2000" dirty="0">
              <a:latin typeface="Times New Roman" panose="02020603050405020304" pitchFamily="18" charset="0"/>
              <a:cs typeface="Times New Roman" panose="02020603050405020304" pitchFamily="18" charset="0"/>
            </a:endParaRPr>
          </a:p>
          <a:p>
            <a:r>
              <a:rPr lang="en-US" sz="2000" u="sng" dirty="0">
                <a:latin typeface="Times New Roman" panose="02020603050405020304" pitchFamily="18" charset="0"/>
                <a:cs typeface="Times New Roman" panose="02020603050405020304" pitchFamily="18" charset="0"/>
              </a:rPr>
              <a:t>Development Frameworks </a:t>
            </a:r>
            <a:r>
              <a:rPr lang="en-US" sz="2000" dirty="0">
                <a:latin typeface="Times New Roman" panose="02020603050405020304" pitchFamily="18" charset="0"/>
                <a:cs typeface="Times New Roman" panose="02020603050405020304" pitchFamily="18" charset="0"/>
              </a:rPr>
              <a:t>: Flask, TensorFlow.</a:t>
            </a:r>
            <a:endParaRPr lang="en-US" sz="2000" dirty="0">
              <a:latin typeface="Times New Roman" panose="02020603050405020304" pitchFamily="18" charset="0"/>
              <a:cs typeface="Times New Roman" panose="02020603050405020304" pitchFamily="18" charset="0"/>
            </a:endParaRPr>
          </a:p>
          <a:p>
            <a:r>
              <a:rPr lang="en-US" sz="2000" u="sng" dirty="0">
                <a:latin typeface="Times New Roman" panose="02020603050405020304" pitchFamily="18" charset="0"/>
                <a:cs typeface="Times New Roman" panose="02020603050405020304" pitchFamily="18" charset="0"/>
              </a:rPr>
              <a:t>Database :</a:t>
            </a:r>
            <a:r>
              <a:rPr lang="en-US" sz="2000" dirty="0">
                <a:latin typeface="Times New Roman" panose="02020603050405020304" pitchFamily="18" charset="0"/>
                <a:cs typeface="Times New Roman" panose="02020603050405020304" pitchFamily="18" charset="0"/>
              </a:rPr>
              <a:t> MySQL, MS-SQL, MongoDB, Apache Kafka.</a:t>
            </a:r>
            <a:endParaRPr lang="en-US" sz="2000" dirty="0">
              <a:latin typeface="Times New Roman" panose="02020603050405020304" pitchFamily="18" charset="0"/>
              <a:cs typeface="Times New Roman" panose="02020603050405020304" pitchFamily="18" charset="0"/>
            </a:endParaRPr>
          </a:p>
          <a:p>
            <a:r>
              <a:rPr lang="en-US" sz="2000" u="sng" dirty="0">
                <a:latin typeface="Times New Roman" panose="02020603050405020304" pitchFamily="18" charset="0"/>
                <a:cs typeface="Times New Roman" panose="02020603050405020304" pitchFamily="18" charset="0"/>
              </a:rPr>
              <a:t> Hardware</a:t>
            </a:r>
            <a:r>
              <a:rPr lang="en-US" sz="2000" dirty="0">
                <a:latin typeface="Times New Roman" panose="02020603050405020304" pitchFamily="18" charset="0"/>
                <a:cs typeface="Times New Roman" panose="02020603050405020304" pitchFamily="18" charset="0"/>
              </a:rPr>
              <a:t>:  i5 Processor, 512 GB SSD, 8GB RAM.</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000" b="1" u="sng" dirty="0">
                <a:solidFill>
                  <a:schemeClr val="accent1">
                    <a:lumMod val="75000"/>
                  </a:schemeClr>
                </a:solidFill>
                <a:latin typeface="Algerian" panose="04020705040A02060702" pitchFamily="82" charset="0"/>
              </a:rPr>
              <a:t>Risk Identification :</a:t>
            </a:r>
            <a:endParaRPr lang="en-US" sz="3000" b="1" u="sng" dirty="0">
              <a:solidFill>
                <a:schemeClr val="accent1">
                  <a:lumMod val="75000"/>
                </a:schemeClr>
              </a:solidFill>
              <a:latin typeface="Algerian" panose="04020705040A02060702" pitchFamily="82" charset="0"/>
            </a:endParaRPr>
          </a:p>
        </p:txBody>
      </p:sp>
      <p:sp>
        <p:nvSpPr>
          <p:cNvPr id="3" name="Content Placeholder 2"/>
          <p:cNvSpPr>
            <a:spLocks noGrp="1"/>
          </p:cNvSpPr>
          <p:nvPr>
            <p:ph idx="1"/>
          </p:nvPr>
        </p:nvSpPr>
        <p:spPr>
          <a:xfrm>
            <a:off x="677545" y="1316355"/>
            <a:ext cx="8596630" cy="4725035"/>
          </a:xfrm>
        </p:spPr>
        <p:txBody>
          <a:bodyPr>
            <a:normAutofit/>
          </a:bodyPr>
          <a:p>
            <a:pPr algn="l"/>
            <a:r>
              <a:rPr lang="en-US" sz="2000" dirty="0">
                <a:latin typeface="Times New Roman" panose="02020603050405020304" pitchFamily="18" charset="0"/>
                <a:cs typeface="Times New Roman" panose="02020603050405020304" pitchFamily="18" charset="0"/>
              </a:rPr>
              <a:t>1. </a:t>
            </a:r>
            <a:r>
              <a:rPr lang="en-US" sz="2000" b="1" dirty="0">
                <a:latin typeface="Times New Roman" panose="02020603050405020304" pitchFamily="18" charset="0"/>
                <a:cs typeface="Times New Roman" panose="02020603050405020304" pitchFamily="18" charset="0"/>
              </a:rPr>
              <a:t>Risk Identification :</a:t>
            </a:r>
            <a:endParaRPr lang="en-US" sz="2000" b="1"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In the face of growing challenges in modern agriculture, farmers need precise and sustainable methods to enhance crop yield while managing resources effectively.</a:t>
            </a:r>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2</a:t>
            </a:r>
            <a:r>
              <a:rPr lang="en-US" sz="2000" b="1" dirty="0">
                <a:latin typeface="Times New Roman" panose="02020603050405020304" pitchFamily="18" charset="0"/>
                <a:cs typeface="Times New Roman" panose="02020603050405020304" pitchFamily="18" charset="0"/>
              </a:rPr>
              <a:t>.Risk Analysis:</a:t>
            </a:r>
            <a:endParaRPr lang="en-US" sz="2000" b="1"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Data Accuracy: High impact, as incorrect data can lead to poor decisionmaking. It depends on the sources and methods of data collection.</a:t>
            </a:r>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 Sensor Malfunction: Sensor failures could disrupt irrigation automation.</a:t>
            </a:r>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 Market Volatility: Sudden market changes might reduce recommendation effectiveness.</a:t>
            </a:r>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 Adoption Resistance: Farmers may be hesitant to adopt new technology.</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 y="652145"/>
            <a:ext cx="10019030" cy="5878195"/>
          </a:xfrm>
        </p:spPr>
        <p:txBody>
          <a:bodyPr anchor="t">
            <a:normAutofit/>
          </a:bodyPr>
          <a:lstStyle/>
          <a:p>
            <a:pPr marL="457200" indent="-457200" algn="l">
              <a:lnSpc>
                <a:spcPct val="150000"/>
              </a:lnSpc>
              <a:spcBef>
                <a:spcPts val="1000"/>
              </a:spcBef>
              <a:spcAft>
                <a:spcPts val="0"/>
              </a:spcAft>
              <a:buClr>
                <a:schemeClr val="accent1"/>
              </a:buClr>
              <a:buSzPct val="80000"/>
              <a:buFont typeface="Wingdings" panose="05000000000000000000" charset="0"/>
              <a:buAutoNum type="arabicPeriod"/>
            </a:pPr>
            <a:r>
              <a:rPr lang="en-US" sz="2000" b="1" dirty="0">
                <a:solidFill>
                  <a:schemeClr val="tx1">
                    <a:lumMod val="75000"/>
                    <a:lumOff val="25000"/>
                  </a:schemeClr>
                </a:solidFill>
                <a:latin typeface="Times New Roman" panose="02020603050405020304" pitchFamily="18" charset="0"/>
                <a:ea typeface="+mn-ea"/>
                <a:cs typeface="Times New Roman" panose="02020603050405020304" pitchFamily="18" charset="0"/>
              </a:rPr>
              <a:t>Risk Mitigation:</a:t>
            </a:r>
            <a:br>
              <a:rPr lang="en-US" sz="3000" u="sng" dirty="0">
                <a:solidFill>
                  <a:schemeClr val="accent1">
                    <a:lumMod val="75000"/>
                  </a:schemeClr>
                </a:solidFill>
              </a:rPr>
            </a:br>
            <a:r>
              <a:rPr lang="en-US" sz="2000" u="sng" dirty="0">
                <a:solidFill>
                  <a:schemeClr val="tx1">
                    <a:lumMod val="75000"/>
                    <a:lumOff val="25000"/>
                  </a:schemeClr>
                </a:solidFill>
                <a:latin typeface="Times New Roman" panose="02020603050405020304" pitchFamily="18" charset="0"/>
                <a:ea typeface="+mn-ea"/>
                <a:cs typeface="Times New Roman" panose="02020603050405020304" pitchFamily="18" charset="0"/>
              </a:rPr>
              <a:t>Ensure Data Quality</a:t>
            </a:r>
            <a:r>
              <a:rPr lang="en-US" sz="2000" dirty="0">
                <a:solidFill>
                  <a:schemeClr val="tx1">
                    <a:lumMod val="75000"/>
                    <a:lumOff val="25000"/>
                  </a:schemeClr>
                </a:solidFill>
                <a:latin typeface="Times New Roman" panose="02020603050405020304" pitchFamily="18" charset="0"/>
                <a:ea typeface="+mn-ea"/>
                <a:cs typeface="Times New Roman" panose="02020603050405020304" pitchFamily="18" charset="0"/>
              </a:rPr>
              <a:t>: Implement validation techniques to ensure accurate data.</a:t>
            </a:r>
            <a:br>
              <a:rPr lang="en-US" sz="2000" dirty="0">
                <a:solidFill>
                  <a:schemeClr val="tx1">
                    <a:lumMod val="75000"/>
                    <a:lumOff val="25000"/>
                  </a:schemeClr>
                </a:solidFill>
                <a:latin typeface="Times New Roman" panose="02020603050405020304" pitchFamily="18" charset="0"/>
                <a:ea typeface="+mn-ea"/>
                <a:cs typeface="Times New Roman" panose="02020603050405020304" pitchFamily="18" charset="0"/>
              </a:rPr>
            </a:br>
            <a:r>
              <a:rPr lang="en-US" sz="2000" u="sng" dirty="0">
                <a:solidFill>
                  <a:schemeClr val="tx1">
                    <a:lumMod val="75000"/>
                    <a:lumOff val="25000"/>
                  </a:schemeClr>
                </a:solidFill>
                <a:latin typeface="Times New Roman" panose="02020603050405020304" pitchFamily="18" charset="0"/>
                <a:ea typeface="+mn-ea"/>
                <a:cs typeface="Times New Roman" panose="02020603050405020304" pitchFamily="18" charset="0"/>
              </a:rPr>
              <a:t>Redundant Systems:</a:t>
            </a:r>
            <a:r>
              <a:rPr lang="en-US" sz="2000" dirty="0">
                <a:solidFill>
                  <a:schemeClr val="tx1">
                    <a:lumMod val="75000"/>
                    <a:lumOff val="25000"/>
                  </a:schemeClr>
                </a:solidFill>
                <a:latin typeface="Times New Roman" panose="02020603050405020304" pitchFamily="18" charset="0"/>
                <a:ea typeface="+mn-ea"/>
                <a:cs typeface="Times New Roman" panose="02020603050405020304" pitchFamily="18" charset="0"/>
              </a:rPr>
              <a:t> Use backup sensors and manual overrides for irrigation.</a:t>
            </a:r>
            <a:br>
              <a:rPr lang="en-US" sz="2000" dirty="0">
                <a:solidFill>
                  <a:schemeClr val="tx1">
                    <a:lumMod val="75000"/>
                    <a:lumOff val="25000"/>
                  </a:schemeClr>
                </a:solidFill>
                <a:latin typeface="Times New Roman" panose="02020603050405020304" pitchFamily="18" charset="0"/>
                <a:ea typeface="+mn-ea"/>
                <a:cs typeface="Times New Roman" panose="02020603050405020304" pitchFamily="18" charset="0"/>
              </a:rPr>
            </a:br>
            <a:r>
              <a:rPr lang="en-US" sz="2000" u="sng" dirty="0">
                <a:solidFill>
                  <a:schemeClr val="tx1">
                    <a:lumMod val="75000"/>
                    <a:lumOff val="25000"/>
                  </a:schemeClr>
                </a:solidFill>
                <a:latin typeface="Times New Roman" panose="02020603050405020304" pitchFamily="18" charset="0"/>
                <a:ea typeface="+mn-ea"/>
                <a:cs typeface="Times New Roman" panose="02020603050405020304" pitchFamily="18" charset="0"/>
              </a:rPr>
              <a:t>RealTime Updates:</a:t>
            </a:r>
            <a:r>
              <a:rPr lang="en-US" sz="2000" dirty="0">
                <a:solidFill>
                  <a:schemeClr val="tx1">
                    <a:lumMod val="75000"/>
                    <a:lumOff val="25000"/>
                  </a:schemeClr>
                </a:solidFill>
                <a:latin typeface="Times New Roman" panose="02020603050405020304" pitchFamily="18" charset="0"/>
                <a:ea typeface="+mn-ea"/>
                <a:cs typeface="Times New Roman" panose="02020603050405020304" pitchFamily="18" charset="0"/>
              </a:rPr>
              <a:t> Regularly update market data to keep recommendations relevant.</a:t>
            </a:r>
            <a:br>
              <a:rPr lang="en-US" sz="2000" dirty="0">
                <a:solidFill>
                  <a:schemeClr val="tx1">
                    <a:lumMod val="75000"/>
                    <a:lumOff val="25000"/>
                  </a:schemeClr>
                </a:solidFill>
                <a:latin typeface="Times New Roman" panose="02020603050405020304" pitchFamily="18" charset="0"/>
                <a:ea typeface="+mn-ea"/>
                <a:cs typeface="Times New Roman" panose="02020603050405020304" pitchFamily="18" charset="0"/>
              </a:rPr>
            </a:br>
            <a:r>
              <a:rPr lang="en-US" sz="2000" u="sng" dirty="0">
                <a:solidFill>
                  <a:schemeClr val="tx1">
                    <a:lumMod val="75000"/>
                    <a:lumOff val="25000"/>
                  </a:schemeClr>
                </a:solidFill>
                <a:latin typeface="Times New Roman" panose="02020603050405020304" pitchFamily="18" charset="0"/>
                <a:ea typeface="+mn-ea"/>
                <a:cs typeface="Times New Roman" panose="02020603050405020304" pitchFamily="18" charset="0"/>
              </a:rPr>
              <a:t>User Training:</a:t>
            </a:r>
            <a:r>
              <a:rPr lang="en-US" sz="2000" dirty="0">
                <a:solidFill>
                  <a:schemeClr val="tx1">
                    <a:lumMod val="75000"/>
                    <a:lumOff val="25000"/>
                  </a:schemeClr>
                </a:solidFill>
                <a:latin typeface="Times New Roman" panose="02020603050405020304" pitchFamily="18" charset="0"/>
                <a:ea typeface="+mn-ea"/>
                <a:cs typeface="Times New Roman" panose="02020603050405020304" pitchFamily="18" charset="0"/>
              </a:rPr>
              <a:t> Provide training to encourage technology adoption by farmers.</a:t>
            </a:r>
            <a:br>
              <a:rPr lang="en-US" sz="2000" dirty="0">
                <a:solidFill>
                  <a:schemeClr val="tx1">
                    <a:lumMod val="75000"/>
                    <a:lumOff val="25000"/>
                  </a:schemeClr>
                </a:solidFill>
                <a:latin typeface="Times New Roman" panose="02020603050405020304" pitchFamily="18" charset="0"/>
                <a:ea typeface="+mn-ea"/>
                <a:cs typeface="Times New Roman" panose="02020603050405020304" pitchFamily="18" charset="0"/>
              </a:rPr>
            </a:br>
            <a:br>
              <a:rPr lang="en-US" sz="2000" dirty="0">
                <a:solidFill>
                  <a:schemeClr val="tx1">
                    <a:lumMod val="75000"/>
                    <a:lumOff val="25000"/>
                  </a:schemeClr>
                </a:solidFill>
                <a:latin typeface="Times New Roman" panose="02020603050405020304" pitchFamily="18" charset="0"/>
                <a:ea typeface="+mn-ea"/>
                <a:cs typeface="Times New Roman" panose="02020603050405020304" pitchFamily="18" charset="0"/>
              </a:rPr>
            </a:br>
            <a:r>
              <a:rPr lang="en-US" sz="2000" dirty="0">
                <a:solidFill>
                  <a:schemeClr val="tx1">
                    <a:lumMod val="75000"/>
                    <a:lumOff val="25000"/>
                  </a:schemeClr>
                </a:solidFill>
                <a:latin typeface="Times New Roman" panose="02020603050405020304" pitchFamily="18" charset="0"/>
                <a:ea typeface="+mn-ea"/>
                <a:cs typeface="Times New Roman" panose="02020603050405020304" pitchFamily="18" charset="0"/>
              </a:rPr>
              <a:t> </a:t>
            </a:r>
            <a:r>
              <a:rPr lang="en-US" sz="2000" b="1" dirty="0">
                <a:solidFill>
                  <a:schemeClr val="tx1">
                    <a:lumMod val="75000"/>
                    <a:lumOff val="25000"/>
                  </a:schemeClr>
                </a:solidFill>
                <a:latin typeface="Times New Roman" panose="02020603050405020304" pitchFamily="18" charset="0"/>
                <a:ea typeface="+mn-ea"/>
                <a:cs typeface="Times New Roman" panose="02020603050405020304" pitchFamily="18" charset="0"/>
              </a:rPr>
              <a:t>Monitoring and Management:</a:t>
            </a:r>
            <a:br>
              <a:rPr lang="en-US" sz="2000" b="1" dirty="0">
                <a:solidFill>
                  <a:schemeClr val="tx1">
                    <a:lumMod val="75000"/>
                    <a:lumOff val="25000"/>
                  </a:schemeClr>
                </a:solidFill>
                <a:latin typeface="Times New Roman" panose="02020603050405020304" pitchFamily="18" charset="0"/>
                <a:ea typeface="+mn-ea"/>
                <a:cs typeface="Times New Roman" panose="02020603050405020304" pitchFamily="18" charset="0"/>
              </a:rPr>
            </a:br>
            <a:r>
              <a:rPr lang="en-US" sz="2000" dirty="0">
                <a:solidFill>
                  <a:schemeClr val="tx1">
                    <a:lumMod val="75000"/>
                    <a:lumOff val="25000"/>
                  </a:schemeClr>
                </a:solidFill>
                <a:latin typeface="Times New Roman" panose="02020603050405020304" pitchFamily="18" charset="0"/>
                <a:ea typeface="+mn-ea"/>
                <a:cs typeface="Times New Roman" panose="02020603050405020304" pitchFamily="18" charset="0"/>
              </a:rPr>
              <a:t>  </a:t>
            </a:r>
            <a:r>
              <a:rPr lang="en-US" sz="2000" u="sng" dirty="0">
                <a:solidFill>
                  <a:schemeClr val="tx1">
                    <a:lumMod val="75000"/>
                    <a:lumOff val="25000"/>
                  </a:schemeClr>
                </a:solidFill>
                <a:latin typeface="Times New Roman" panose="02020603050405020304" pitchFamily="18" charset="0"/>
                <a:ea typeface="+mn-ea"/>
                <a:cs typeface="Times New Roman" panose="02020603050405020304" pitchFamily="18" charset="0"/>
              </a:rPr>
              <a:t>Regular Audits and Diagnostics:</a:t>
            </a:r>
            <a:r>
              <a:rPr lang="en-US" sz="2000" dirty="0">
                <a:solidFill>
                  <a:schemeClr val="tx1">
                    <a:lumMod val="75000"/>
                    <a:lumOff val="25000"/>
                  </a:schemeClr>
                </a:solidFill>
                <a:latin typeface="Times New Roman" panose="02020603050405020304" pitchFamily="18" charset="0"/>
                <a:ea typeface="+mn-ea"/>
                <a:cs typeface="Times New Roman" panose="02020603050405020304" pitchFamily="18" charset="0"/>
              </a:rPr>
              <a:t> Continuously monitor data and sensors.</a:t>
            </a:r>
            <a:br>
              <a:rPr lang="en-US" sz="2000" dirty="0">
                <a:solidFill>
                  <a:schemeClr val="tx1">
                    <a:lumMod val="75000"/>
                    <a:lumOff val="25000"/>
                  </a:schemeClr>
                </a:solidFill>
                <a:latin typeface="Times New Roman" panose="02020603050405020304" pitchFamily="18" charset="0"/>
                <a:ea typeface="+mn-ea"/>
                <a:cs typeface="Times New Roman" panose="02020603050405020304" pitchFamily="18" charset="0"/>
              </a:rPr>
            </a:br>
            <a:r>
              <a:rPr lang="en-US" sz="2000" dirty="0">
                <a:solidFill>
                  <a:schemeClr val="tx1">
                    <a:lumMod val="75000"/>
                    <a:lumOff val="25000"/>
                  </a:schemeClr>
                </a:solidFill>
                <a:latin typeface="Times New Roman" panose="02020603050405020304" pitchFamily="18" charset="0"/>
                <a:ea typeface="+mn-ea"/>
                <a:cs typeface="Times New Roman" panose="02020603050405020304" pitchFamily="18" charset="0"/>
              </a:rPr>
              <a:t>  </a:t>
            </a:r>
            <a:r>
              <a:rPr lang="en-US" sz="2000" u="sng" dirty="0">
                <a:solidFill>
                  <a:schemeClr val="tx1">
                    <a:lumMod val="75000"/>
                    <a:lumOff val="25000"/>
                  </a:schemeClr>
                </a:solidFill>
                <a:latin typeface="Times New Roman" panose="02020603050405020304" pitchFamily="18" charset="0"/>
                <a:ea typeface="+mn-ea"/>
                <a:cs typeface="Times New Roman" panose="02020603050405020304" pitchFamily="18" charset="0"/>
              </a:rPr>
              <a:t>Market Reviews:</a:t>
            </a:r>
            <a:r>
              <a:rPr lang="en-US" sz="2000" dirty="0">
                <a:solidFill>
                  <a:schemeClr val="tx1">
                    <a:lumMod val="75000"/>
                    <a:lumOff val="25000"/>
                  </a:schemeClr>
                </a:solidFill>
                <a:latin typeface="Times New Roman" panose="02020603050405020304" pitchFamily="18" charset="0"/>
                <a:ea typeface="+mn-ea"/>
                <a:cs typeface="Times New Roman" panose="02020603050405020304" pitchFamily="18" charset="0"/>
              </a:rPr>
              <a:t> Periodically review and update market data.</a:t>
            </a:r>
            <a:br>
              <a:rPr lang="en-US" sz="2000" dirty="0">
                <a:solidFill>
                  <a:schemeClr val="tx1">
                    <a:lumMod val="75000"/>
                    <a:lumOff val="25000"/>
                  </a:schemeClr>
                </a:solidFill>
                <a:latin typeface="Times New Roman" panose="02020603050405020304" pitchFamily="18" charset="0"/>
                <a:ea typeface="+mn-ea"/>
                <a:cs typeface="Times New Roman" panose="02020603050405020304" pitchFamily="18" charset="0"/>
              </a:rPr>
            </a:br>
            <a:r>
              <a:rPr lang="en-US" sz="2000" dirty="0">
                <a:solidFill>
                  <a:schemeClr val="tx1">
                    <a:lumMod val="75000"/>
                    <a:lumOff val="25000"/>
                  </a:schemeClr>
                </a:solidFill>
                <a:latin typeface="Times New Roman" panose="02020603050405020304" pitchFamily="18" charset="0"/>
                <a:ea typeface="+mn-ea"/>
                <a:cs typeface="Times New Roman" panose="02020603050405020304" pitchFamily="18" charset="0"/>
              </a:rPr>
              <a:t>  </a:t>
            </a:r>
            <a:r>
              <a:rPr lang="en-US" sz="2000" u="sng" dirty="0">
                <a:solidFill>
                  <a:schemeClr val="tx1">
                    <a:lumMod val="75000"/>
                    <a:lumOff val="25000"/>
                  </a:schemeClr>
                </a:solidFill>
                <a:latin typeface="Times New Roman" panose="02020603050405020304" pitchFamily="18" charset="0"/>
                <a:ea typeface="+mn-ea"/>
                <a:cs typeface="Times New Roman" panose="02020603050405020304" pitchFamily="18" charset="0"/>
              </a:rPr>
              <a:t>Feedback Loops:</a:t>
            </a:r>
            <a:r>
              <a:rPr lang="en-US" sz="2000" dirty="0">
                <a:solidFill>
                  <a:schemeClr val="tx1">
                    <a:lumMod val="75000"/>
                    <a:lumOff val="25000"/>
                  </a:schemeClr>
                </a:solidFill>
                <a:latin typeface="Times New Roman" panose="02020603050405020304" pitchFamily="18" charset="0"/>
                <a:ea typeface="+mn-ea"/>
                <a:cs typeface="Times New Roman" panose="02020603050405020304" pitchFamily="18" charset="0"/>
              </a:rPr>
              <a:t> Collect farmer feedback to improve the system.</a:t>
            </a:r>
            <a:br>
              <a:rPr lang="en-US" sz="2000" dirty="0">
                <a:solidFill>
                  <a:schemeClr val="tx1">
                    <a:lumMod val="75000"/>
                    <a:lumOff val="25000"/>
                  </a:schemeClr>
                </a:solidFill>
                <a:latin typeface="Times New Roman" panose="02020603050405020304" pitchFamily="18" charset="0"/>
                <a:ea typeface="+mn-ea"/>
                <a:cs typeface="Times New Roman" panose="02020603050405020304" pitchFamily="18" charset="0"/>
              </a:rPr>
            </a:br>
            <a:r>
              <a:rPr lang="en-US" sz="2000" dirty="0">
                <a:solidFill>
                  <a:schemeClr val="tx1">
                    <a:lumMod val="75000"/>
                    <a:lumOff val="25000"/>
                  </a:schemeClr>
                </a:solidFill>
                <a:latin typeface="Times New Roman" panose="02020603050405020304" pitchFamily="18" charset="0"/>
                <a:ea typeface="+mn-ea"/>
                <a:cs typeface="Times New Roman" panose="02020603050405020304" pitchFamily="18" charset="0"/>
              </a:rPr>
              <a:t> </a:t>
            </a:r>
            <a:r>
              <a:rPr lang="en-US" sz="2000" u="sng" dirty="0">
                <a:solidFill>
                  <a:schemeClr val="tx1">
                    <a:lumMod val="75000"/>
                    <a:lumOff val="25000"/>
                  </a:schemeClr>
                </a:solidFill>
                <a:latin typeface="Times New Roman" panose="02020603050405020304" pitchFamily="18" charset="0"/>
                <a:ea typeface="+mn-ea"/>
                <a:cs typeface="Times New Roman" panose="02020603050405020304" pitchFamily="18" charset="0"/>
              </a:rPr>
              <a:t> Contingency Planning:</a:t>
            </a:r>
            <a:r>
              <a:rPr lang="en-US" sz="2000" dirty="0">
                <a:solidFill>
                  <a:schemeClr val="tx1">
                    <a:lumMod val="75000"/>
                    <a:lumOff val="25000"/>
                  </a:schemeClr>
                </a:solidFill>
                <a:latin typeface="Times New Roman" panose="02020603050405020304" pitchFamily="18" charset="0"/>
                <a:ea typeface="+mn-ea"/>
                <a:cs typeface="Times New Roman" panose="02020603050405020304" pitchFamily="18" charset="0"/>
              </a:rPr>
              <a:t> Prepare alternative strategies for identified risks.</a:t>
            </a:r>
            <a:endParaRPr lang="en-US" sz="2000" dirty="0">
              <a:solidFill>
                <a:schemeClr val="tx1">
                  <a:lumMod val="75000"/>
                  <a:lumOff val="25000"/>
                </a:schemeClr>
              </a:solidFill>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7545" y="911225"/>
            <a:ext cx="10683875" cy="4540250"/>
          </a:xfrm>
        </p:spPr>
        <p:txBody>
          <a:bodyPr>
            <a:normAutofit/>
          </a:bodyPr>
          <a:p>
            <a:pPr algn="l"/>
            <a:r>
              <a:rPr lang="en-US" sz="3000" b="1" dirty="0">
                <a:solidFill>
                  <a:schemeClr val="accent1">
                    <a:lumMod val="75000"/>
                  </a:schemeClr>
                </a:solidFill>
                <a:latin typeface="Algerian" panose="04020705040A02060702" pitchFamily="82" charset="0"/>
              </a:rPr>
              <a:t>Conclusion : - </a:t>
            </a:r>
            <a:br>
              <a:rPr lang="en-US" sz="3000" b="1" dirty="0">
                <a:solidFill>
                  <a:schemeClr val="accent1">
                    <a:lumMod val="75000"/>
                  </a:schemeClr>
                </a:solidFill>
                <a:latin typeface="Algerian" panose="04020705040A02060702" pitchFamily="82" charset="0"/>
              </a:rPr>
            </a:br>
            <a:br>
              <a:rPr lang="en-US"/>
            </a:br>
            <a:r>
              <a:rPr lang="en-US" sz="2400" dirty="0">
                <a:solidFill>
                  <a:schemeClr val="tx1"/>
                </a:solidFill>
                <a:latin typeface="Times New Roman" panose="02020603050405020304" pitchFamily="18" charset="0"/>
                <a:ea typeface="+mn-ea"/>
                <a:cs typeface="Times New Roman" panose="02020603050405020304" pitchFamily="18" charset="0"/>
              </a:rPr>
              <a:t>This is project review stage 2 and we have studied the requiredment analysis, </a:t>
            </a:r>
            <a:r>
              <a:rPr lang="en-US" sz="2400" dirty="0">
                <a:solidFill>
                  <a:schemeClr val="tx1"/>
                </a:solidFill>
                <a:latin typeface="Times New Roman" panose="02020603050405020304" pitchFamily="18" charset="0"/>
                <a:ea typeface="+mn-ea"/>
                <a:cs typeface="Times New Roman" panose="02020603050405020304" pitchFamily="18" charset="0"/>
                <a:sym typeface="+mn-ea"/>
              </a:rPr>
              <a:t>requiredment gathering(hardware, software), source management,  risk identification, risk analysis and finding solution on it.</a:t>
            </a:r>
            <a:endParaRPr lang="en-US" sz="2400" dirty="0">
              <a:solidFill>
                <a:schemeClr val="tx1"/>
              </a:solidFill>
              <a:latin typeface="Times New Roman" panose="02020603050405020304" pitchFamily="18" charset="0"/>
              <a:ea typeface="+mn-ea"/>
              <a:cs typeface="Times New Roman" panose="02020603050405020304" pitchFamily="18" charset="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1050" y="1497717"/>
            <a:ext cx="7543800" cy="1631216"/>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This project uses data on soil and weather conditions to provide personalized advice to farmers, helping them grow crops more efficiently and sustainably. By analyzing factors like soil nutrients, temperature, and </a:t>
            </a:r>
            <a:r>
              <a:rPr lang="en-US" sz="2000" dirty="0">
                <a:solidFill>
                  <a:schemeClr val="tx1">
                    <a:lumMod val="85000"/>
                    <a:lumOff val="15000"/>
                  </a:schemeClr>
                </a:solidFill>
                <a:latin typeface="Cambria" panose="02040503050406030204" pitchFamily="18" charset="0"/>
                <a:ea typeface="Cambria" panose="02040503050406030204" pitchFamily="18" charset="0"/>
              </a:rPr>
              <a:t>rainfall</a:t>
            </a:r>
            <a:r>
              <a:rPr lang="en-US" sz="2000" dirty="0">
                <a:latin typeface="Cambria" panose="02040503050406030204" pitchFamily="18" charset="0"/>
                <a:ea typeface="Cambria" panose="02040503050406030204" pitchFamily="18" charset="0"/>
              </a:rPr>
              <a:t>, we can identify the best ways to manage crops, reduce waste, and promote healthy growth</a:t>
            </a:r>
            <a:r>
              <a:rPr lang="en-US" sz="2000" b="1" dirty="0"/>
              <a:t>.</a:t>
            </a:r>
            <a:endParaRPr lang="en-US" sz="2000" b="1" dirty="0"/>
          </a:p>
        </p:txBody>
      </p:sp>
      <p:sp>
        <p:nvSpPr>
          <p:cNvPr id="4" name="TextBox 3"/>
          <p:cNvSpPr txBox="1"/>
          <p:nvPr/>
        </p:nvSpPr>
        <p:spPr>
          <a:xfrm>
            <a:off x="781050" y="628650"/>
            <a:ext cx="2943225" cy="583565"/>
          </a:xfrm>
          <a:prstGeom prst="rect">
            <a:avLst/>
          </a:prstGeom>
          <a:noFill/>
        </p:spPr>
        <p:txBody>
          <a:bodyPr wrap="square" rtlCol="0">
            <a:spAutoFit/>
          </a:bodyPr>
          <a:lstStyle/>
          <a:p>
            <a:r>
              <a:rPr lang="en-US" sz="3200" dirty="0">
                <a:solidFill>
                  <a:schemeClr val="accent1">
                    <a:lumMod val="75000"/>
                  </a:schemeClr>
                </a:solidFill>
                <a:latin typeface="Algerian" panose="04020705040A02060702" pitchFamily="82" charset="0"/>
              </a:rPr>
              <a:t>Abstract  :</a:t>
            </a:r>
            <a:endParaRPr lang="en-US" sz="3200" dirty="0">
              <a:solidFill>
                <a:schemeClr val="accent1">
                  <a:lumMod val="75000"/>
                </a:schemeClr>
              </a:solidFill>
              <a:latin typeface="Algerian" panose="04020705040A02060702"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765" y="587976"/>
            <a:ext cx="3998354" cy="681681"/>
          </a:xfrm>
        </p:spPr>
        <p:txBody>
          <a:bodyPr>
            <a:normAutofit/>
          </a:bodyPr>
          <a:lstStyle/>
          <a:p>
            <a:r>
              <a:rPr lang="en-US" sz="3200" b="1" u="sng" dirty="0">
                <a:solidFill>
                  <a:schemeClr val="accent1">
                    <a:lumMod val="75000"/>
                  </a:schemeClr>
                </a:solidFill>
                <a:latin typeface="Algerian" panose="04020705040A02060702" pitchFamily="82" charset="0"/>
              </a:rPr>
              <a:t>INTRODUCTION :</a:t>
            </a:r>
            <a:endParaRPr lang="en-US" sz="3200" b="1" u="sng" dirty="0">
              <a:solidFill>
                <a:schemeClr val="accent1">
                  <a:lumMod val="75000"/>
                </a:schemeClr>
              </a:solidFill>
              <a:latin typeface="Algerian" panose="04020705040A02060702" pitchFamily="82" charset="0"/>
            </a:endParaRPr>
          </a:p>
        </p:txBody>
      </p:sp>
      <p:sp>
        <p:nvSpPr>
          <p:cNvPr id="3" name="Content Placeholder 2"/>
          <p:cNvSpPr>
            <a:spLocks noGrp="1"/>
          </p:cNvSpPr>
          <p:nvPr>
            <p:ph idx="1"/>
          </p:nvPr>
        </p:nvSpPr>
        <p:spPr>
          <a:xfrm>
            <a:off x="381001" y="1423859"/>
            <a:ext cx="9201149" cy="2328992"/>
          </a:xfrm>
        </p:spPr>
        <p:txBody>
          <a:bodyPr/>
          <a:lstStyle/>
          <a:p>
            <a:r>
              <a:rPr lang="en-US" sz="2000" dirty="0">
                <a:latin typeface="Cambria" panose="02040503050406030204" pitchFamily="18" charset="0"/>
                <a:ea typeface="Cambria" panose="02040503050406030204" pitchFamily="18" charset="0"/>
              </a:rPr>
              <a:t>Smart</a:t>
            </a:r>
            <a:r>
              <a:rPr lang="en-US" sz="2000" dirty="0" err="1">
                <a:latin typeface="Cambria" panose="02040503050406030204" pitchFamily="18" charset="0"/>
                <a:ea typeface="Cambria" panose="02040503050406030204" pitchFamily="18" charset="0"/>
              </a:rPr>
              <a:t>Agri</a:t>
            </a:r>
            <a:r>
              <a:rPr lang="en-US" sz="2000" dirty="0">
                <a:latin typeface="Cambria" panose="02040503050406030204" pitchFamily="18" charset="0"/>
                <a:ea typeface="Cambria" panose="02040503050406030204" pitchFamily="18" charset="0"/>
              </a:rPr>
              <a:t> Advisor is a cuttingedge tool that empowers farmers with precise, datadriven crop recommendations. By leveraging AI, machine learning, and big data, it provides personalized advice on crop selection, cultivation practices, and resource management. This technology helps optimize resource use, enhance productivity, and promote sustainability, making it an essential tool for modern, sustainable agriculture</a:t>
            </a:r>
            <a:r>
              <a:rPr lang="en-US" dirty="0"/>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1475" y="1376660"/>
            <a:ext cx="7858126" cy="2861310"/>
          </a:xfrm>
          <a:prstGeom prst="rect">
            <a:avLst/>
          </a:prstGeom>
        </p:spPr>
        <p:txBody>
          <a:bodyPr wrap="square">
            <a:spAutoFit/>
          </a:bodyPr>
          <a:lstStyle/>
          <a:p>
            <a:r>
              <a:rPr lang="en-US" b="1" dirty="0"/>
              <a:t>Limited integration of soil and weather data</a:t>
            </a:r>
            <a:r>
              <a:rPr lang="en-US" dirty="0"/>
              <a:t>: </a:t>
            </a:r>
            <a:endParaRPr lang="en-US" dirty="0"/>
          </a:p>
          <a:p>
            <a:r>
              <a:rPr lang="en-US" dirty="0">
                <a:latin typeface="Cambria" panose="02040503050406030204" pitchFamily="18" charset="0"/>
                <a:ea typeface="Cambria" panose="02040503050406030204" pitchFamily="18" charset="0"/>
              </a:rPr>
              <a:t>Most existing research focuses on either soil or weather data, but not both</a:t>
            </a:r>
            <a:r>
              <a:rPr lang="en-US" dirty="0"/>
              <a:t>.</a:t>
            </a:r>
            <a:endParaRPr lang="en-US" dirty="0"/>
          </a:p>
          <a:p>
            <a:endParaRPr lang="en-US" dirty="0"/>
          </a:p>
          <a:p>
            <a:r>
              <a:rPr lang="en-US" b="1" dirty="0"/>
              <a:t>Limited farmer adoption and user experience: </a:t>
            </a:r>
            <a:endParaRPr lang="en-US" b="1" dirty="0"/>
          </a:p>
          <a:p>
            <a:r>
              <a:rPr lang="en-US" dirty="0">
                <a:latin typeface="Cambria" panose="02040503050406030204" pitchFamily="18" charset="0"/>
                <a:ea typeface="Cambria" panose="02040503050406030204" pitchFamily="18" charset="0"/>
              </a:rPr>
              <a:t>Many crop recommendation systems are not userfriendly or fail to account for farmer preferences.</a:t>
            </a:r>
            <a:endParaRPr lang="en-US" dirty="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a:p>
            <a:r>
              <a:rPr lang="en-US" b="1" dirty="0"/>
              <a:t>Insufficient use of machine learning algorithms</a:t>
            </a:r>
            <a:r>
              <a:rPr lang="en-US" dirty="0"/>
              <a:t>: </a:t>
            </a:r>
            <a:endParaRPr lang="en-US" dirty="0"/>
          </a:p>
          <a:p>
            <a:r>
              <a:rPr lang="en-US" dirty="0">
                <a:latin typeface="Cambria" panose="02040503050406030204" pitchFamily="18" charset="0"/>
                <a:ea typeface="Cambria" panose="02040503050406030204" pitchFamily="18" charset="0"/>
              </a:rPr>
              <a:t>While machine learning is widely used in agriculture, its application in crop recommendation systems is still limited</a:t>
            </a:r>
            <a:r>
              <a:rPr lang="en-US" dirty="0"/>
              <a:t>. </a:t>
            </a:r>
            <a:endParaRPr lang="en-US" dirty="0"/>
          </a:p>
        </p:txBody>
      </p:sp>
      <p:sp>
        <p:nvSpPr>
          <p:cNvPr id="4" name="TextBox 3"/>
          <p:cNvSpPr txBox="1"/>
          <p:nvPr/>
        </p:nvSpPr>
        <p:spPr>
          <a:xfrm>
            <a:off x="371475" y="419100"/>
            <a:ext cx="6619875" cy="583565"/>
          </a:xfrm>
          <a:prstGeom prst="rect">
            <a:avLst/>
          </a:prstGeom>
          <a:noFill/>
        </p:spPr>
        <p:txBody>
          <a:bodyPr wrap="square" rtlCol="0">
            <a:spAutoFit/>
          </a:bodyPr>
          <a:lstStyle/>
          <a:p>
            <a:r>
              <a:rPr lang="en-US" sz="3200" b="1" u="sng" dirty="0">
                <a:solidFill>
                  <a:schemeClr val="accent1">
                    <a:lumMod val="75000"/>
                  </a:schemeClr>
                </a:solidFill>
                <a:latin typeface="Algerian" panose="04020705040A02060702" pitchFamily="82" charset="0"/>
              </a:rPr>
              <a:t>RESEARCH GAP IDENTIFICATION </a:t>
            </a:r>
            <a:r>
              <a:rPr lang="en-US" sz="3200" b="1" dirty="0">
                <a:solidFill>
                  <a:schemeClr val="accent1">
                    <a:lumMod val="75000"/>
                  </a:schemeClr>
                </a:solidFill>
                <a:latin typeface="Algerian" panose="04020705040A02060702" pitchFamily="82" charset="0"/>
              </a:rPr>
              <a:t>:</a:t>
            </a:r>
            <a:endParaRPr lang="en-US" sz="3200" b="1" dirty="0">
              <a:solidFill>
                <a:schemeClr val="accent1">
                  <a:lumMod val="75000"/>
                </a:schemeClr>
              </a:solidFill>
              <a:latin typeface="Algerian" panose="04020705040A02060702" pitchFamily="8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2645" y="1513223"/>
            <a:ext cx="7258050" cy="1323439"/>
          </a:xfrm>
          <a:prstGeom prst="rect">
            <a:avLst/>
          </a:prstGeom>
        </p:spPr>
        <p:txBody>
          <a:bodyPr wrap="square">
            <a:spAutoFit/>
          </a:bodyPr>
          <a:lstStyle/>
          <a:p>
            <a:pPr algn="just"/>
            <a:r>
              <a:rPr lang="en-IN" sz="2000" dirty="0">
                <a:solidFill>
                  <a:srgbClr val="000000"/>
                </a:solidFill>
                <a:latin typeface="Cambria" panose="02040503050406030204" pitchFamily="18" charset="0"/>
                <a:ea typeface="Cambria" panose="02040503050406030204" pitchFamily="18" charset="0"/>
                <a:cs typeface="Times New Roman" panose="02020603050405020304" pitchFamily="18" charset="0"/>
              </a:rPr>
              <a:t>Nowadays because of </a:t>
            </a:r>
            <a:r>
              <a:rPr lang="en-IN" sz="2000" u="sng" dirty="0">
                <a:solidFill>
                  <a:srgbClr val="000000"/>
                </a:solidFill>
                <a:latin typeface="Cambria" panose="02040503050406030204" pitchFamily="18" charset="0"/>
                <a:ea typeface="Cambria" panose="02040503050406030204" pitchFamily="18" charset="0"/>
                <a:cs typeface="Times New Roman" panose="02020603050405020304" pitchFamily="18" charset="0"/>
              </a:rPr>
              <a:t>unpredictable weather and market conditions </a:t>
            </a:r>
            <a:r>
              <a:rPr lang="en-IN" sz="2000" dirty="0">
                <a:solidFill>
                  <a:srgbClr val="000000"/>
                </a:solidFill>
                <a:latin typeface="Cambria" panose="02040503050406030204" pitchFamily="18" charset="0"/>
                <a:ea typeface="Cambria" panose="02040503050406030204" pitchFamily="18" charset="0"/>
                <a:cs typeface="Times New Roman" panose="02020603050405020304" pitchFamily="18" charset="0"/>
              </a:rPr>
              <a:t>it is difficult for farmers to </a:t>
            </a:r>
            <a:r>
              <a:rPr lang="en-IN" sz="2000" u="sng" dirty="0">
                <a:solidFill>
                  <a:srgbClr val="000000"/>
                </a:solidFill>
                <a:latin typeface="Cambria" panose="02040503050406030204" pitchFamily="18" charset="0"/>
                <a:ea typeface="Cambria" panose="02040503050406030204" pitchFamily="18" charset="0"/>
                <a:cs typeface="Times New Roman" panose="02020603050405020304" pitchFamily="18" charset="0"/>
              </a:rPr>
              <a:t>choose, manage their yields</a:t>
            </a:r>
            <a:r>
              <a:rPr lang="en-IN" sz="2000" dirty="0">
                <a:solidFill>
                  <a:srgbClr val="000000"/>
                </a:solidFill>
                <a:latin typeface="Cambria" panose="02040503050406030204" pitchFamily="18" charset="0"/>
                <a:ea typeface="Cambria" panose="02040503050406030204" pitchFamily="18" charset="0"/>
                <a:cs typeface="Times New Roman" panose="02020603050405020304" pitchFamily="18" charset="0"/>
              </a:rPr>
              <a:t>, to solve this problem we are presenting a software which will consider and solve above problems.</a:t>
            </a:r>
            <a:endParaRPr lang="en-IN" sz="2000" dirty="0">
              <a:solidFill>
                <a:srgbClr val="00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3" name="Rectangle 2"/>
          <p:cNvSpPr/>
          <p:nvPr/>
        </p:nvSpPr>
        <p:spPr>
          <a:xfrm>
            <a:off x="702645" y="532596"/>
            <a:ext cx="2717800" cy="583565"/>
          </a:xfrm>
          <a:prstGeom prst="rect">
            <a:avLst/>
          </a:prstGeom>
        </p:spPr>
        <p:txBody>
          <a:bodyPr wrap="none">
            <a:spAutoFit/>
          </a:bodyPr>
          <a:lstStyle/>
          <a:p>
            <a:r>
              <a:rPr lang="en-US" sz="3200" b="1" u="sng" dirty="0">
                <a:solidFill>
                  <a:schemeClr val="accent1">
                    <a:lumMod val="75000"/>
                  </a:schemeClr>
                </a:solidFill>
                <a:latin typeface="Algerian" panose="04020705040A02060702" pitchFamily="82" charset="0"/>
              </a:rPr>
              <a:t>Problem Statement :</a:t>
            </a:r>
            <a:endParaRPr lang="en-US" sz="3200" b="1" u="sng" dirty="0">
              <a:solidFill>
                <a:schemeClr val="accent1">
                  <a:lumMod val="75000"/>
                </a:schemeClr>
              </a:solidFill>
              <a:latin typeface="Algerian" panose="04020705040A02060702" pitchFamily="8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402193"/>
            <a:ext cx="4848225" cy="860425"/>
          </a:xfrm>
          <a:prstGeom prst="rect">
            <a:avLst/>
          </a:prstGeom>
          <a:noFill/>
        </p:spPr>
        <p:txBody>
          <a:bodyPr wrap="square" rtlCol="0">
            <a:spAutoFit/>
          </a:bodyPr>
          <a:lstStyle/>
          <a:p>
            <a:r>
              <a:rPr lang="en-US" sz="3200" b="1" u="sng" dirty="0">
                <a:solidFill>
                  <a:schemeClr val="accent1">
                    <a:lumMod val="75000"/>
                  </a:schemeClr>
                </a:solidFill>
                <a:latin typeface="Algerian" panose="04020705040A02060702" pitchFamily="82" charset="0"/>
              </a:rPr>
              <a:t>AIM AND MOTIVATION </a:t>
            </a:r>
            <a:r>
              <a:rPr lang="en-US" sz="3200" dirty="0">
                <a:solidFill>
                  <a:schemeClr val="accent1">
                    <a:lumMod val="75000"/>
                  </a:schemeClr>
                </a:solidFill>
                <a:latin typeface="Algerian" panose="04020705040A02060702" pitchFamily="82" charset="0"/>
              </a:rPr>
              <a:t>:</a:t>
            </a:r>
            <a:endParaRPr lang="en-US" sz="3200" dirty="0">
              <a:solidFill>
                <a:schemeClr val="accent1">
                  <a:lumMod val="75000"/>
                </a:schemeClr>
              </a:solidFill>
              <a:latin typeface="Algerian" panose="04020705040A02060702" pitchFamily="82" charset="0"/>
            </a:endParaRPr>
          </a:p>
          <a:p>
            <a:endParaRPr lang="en-US" dirty="0"/>
          </a:p>
        </p:txBody>
      </p:sp>
      <p:sp>
        <p:nvSpPr>
          <p:cNvPr id="3" name="Rectangle 2"/>
          <p:cNvSpPr/>
          <p:nvPr/>
        </p:nvSpPr>
        <p:spPr>
          <a:xfrm>
            <a:off x="609600" y="1368742"/>
            <a:ext cx="7696200" cy="1322070"/>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Our aim is to increase crop yields, reduce environmental impact, and support farmers in making datadriven decisions. This approach can help meet the world's growing food demands while protecting the planet.</a:t>
            </a:r>
            <a:endParaRPr lang="en-US" sz="2000" dirty="0">
              <a:latin typeface="Cambria" panose="02040503050406030204" pitchFamily="18" charset="0"/>
              <a:ea typeface="Cambria" panose="020405030504060302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1041469"/>
            <a:ext cx="6096000" cy="4246245"/>
          </a:xfrm>
          <a:prstGeom prst="rect">
            <a:avLst/>
          </a:prstGeom>
        </p:spPr>
        <p:txBody>
          <a:bodyPr>
            <a:spAutoFit/>
          </a:bodyPr>
          <a:lstStyle/>
          <a:p>
            <a:r>
              <a:rPr lang="en-US" b="1" dirty="0"/>
              <a:t>Scope:</a:t>
            </a:r>
            <a:endParaRPr lang="en-US" b="1" dirty="0"/>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Explore how soil and weather data can improve crop management.</a:t>
            </a:r>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Bridging the gap where it Connect farmers, researchers, and technology to promote sustainable agriculture</a:t>
            </a:r>
            <a:r>
              <a:rPr lang="en-US" dirty="0"/>
              <a:t>.</a:t>
            </a:r>
            <a:endParaRPr lang="en-US" dirty="0"/>
          </a:p>
          <a:p>
            <a:endParaRPr lang="en-US" dirty="0"/>
          </a:p>
          <a:p>
            <a:r>
              <a:rPr lang="en-US" b="1" dirty="0"/>
              <a:t>Objectives:</a:t>
            </a:r>
            <a:endParaRPr lang="en-US" b="1" dirty="0"/>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Develop a system that provides personalized crop recommendations to farmers.</a:t>
            </a:r>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Create a userfriendly platform for farmers to make datadriven decisions.</a:t>
            </a:r>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Advance our understanding of how soil, weather, and crops interact.</a:t>
            </a:r>
            <a:endParaRPr lang="en-US"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Share findings to benefit farmers and the environment global.</a:t>
            </a:r>
            <a:endParaRPr lang="en-US" dirty="0">
              <a:latin typeface="Cambria" panose="02040503050406030204" pitchFamily="18" charset="0"/>
              <a:ea typeface="Cambria" panose="02040503050406030204" pitchFamily="18" charset="0"/>
            </a:endParaRPr>
          </a:p>
        </p:txBody>
      </p:sp>
      <p:sp>
        <p:nvSpPr>
          <p:cNvPr id="3" name="TextBox 2"/>
          <p:cNvSpPr txBox="1"/>
          <p:nvPr/>
        </p:nvSpPr>
        <p:spPr>
          <a:xfrm>
            <a:off x="409575" y="282715"/>
            <a:ext cx="5219700" cy="583565"/>
          </a:xfrm>
          <a:prstGeom prst="rect">
            <a:avLst/>
          </a:prstGeom>
          <a:noFill/>
        </p:spPr>
        <p:txBody>
          <a:bodyPr wrap="square" rtlCol="0">
            <a:spAutoFit/>
          </a:bodyPr>
          <a:lstStyle/>
          <a:p>
            <a:r>
              <a:rPr lang="en-US" sz="3200" dirty="0">
                <a:solidFill>
                  <a:schemeClr val="accent1">
                    <a:lumMod val="75000"/>
                  </a:schemeClr>
                </a:solidFill>
                <a:latin typeface="Algerian" panose="04020705040A02060702" pitchFamily="82" charset="0"/>
              </a:rPr>
              <a:t>SCOPE AND MOTIVATION :</a:t>
            </a:r>
            <a:endParaRPr lang="en-US" sz="3200" dirty="0">
              <a:solidFill>
                <a:schemeClr val="accent1">
                  <a:lumMod val="75000"/>
                </a:schemeClr>
              </a:solidFill>
              <a:latin typeface="Algerian" panose="04020705040A02060702" pitchFamily="8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895070" y="7885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6" name="Table 5"/>
          <p:cNvGraphicFramePr>
            <a:graphicFrameLocks noGrp="1"/>
          </p:cNvGraphicFramePr>
          <p:nvPr/>
        </p:nvGraphicFramePr>
        <p:xfrm>
          <a:off x="167778" y="689625"/>
          <a:ext cx="11887200" cy="5334000"/>
        </p:xfrm>
        <a:graphic>
          <a:graphicData uri="http://schemas.openxmlformats.org/drawingml/2006/table">
            <a:tbl>
              <a:tblPr firstRow="1" bandRow="1">
                <a:tableStyleId>{5C22544A-7EE6-4342-B048-85BDC9FD1C3A}</a:tableStyleId>
              </a:tblPr>
              <a:tblGrid>
                <a:gridCol w="624074"/>
                <a:gridCol w="3338326"/>
                <a:gridCol w="1981200"/>
                <a:gridCol w="1981200"/>
                <a:gridCol w="1981200"/>
                <a:gridCol w="1981200"/>
              </a:tblGrid>
              <a:tr h="611476">
                <a:tc>
                  <a:txBody>
                    <a:bodyPr/>
                    <a:lstStyle/>
                    <a:p>
                      <a:r>
                        <a:rPr lang="en-US" dirty="0">
                          <a:latin typeface="Times New Roman" panose="02020603050405020304" pitchFamily="18" charset="0"/>
                          <a:cs typeface="Times New Roman" panose="02020603050405020304" pitchFamily="18" charset="0"/>
                        </a:rPr>
                        <a:t>Sr.</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no</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b="1" kern="1200" dirty="0">
                          <a:solidFill>
                            <a:schemeClr val="lt1"/>
                          </a:solidFill>
                          <a:effectLst/>
                          <a:latin typeface="Times New Roman" panose="02020603050405020304" pitchFamily="18" charset="0"/>
                          <a:ea typeface="+mn-ea"/>
                          <a:cs typeface="Times New Roman" panose="02020603050405020304" pitchFamily="18" charset="0"/>
                        </a:rPr>
                        <a:t>Paper Details</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b="1" kern="1200" dirty="0">
                          <a:solidFill>
                            <a:schemeClr val="lt1"/>
                          </a:solidFill>
                          <a:effectLst/>
                          <a:latin typeface="Times New Roman" panose="02020603050405020304" pitchFamily="18" charset="0"/>
                          <a:ea typeface="+mn-ea"/>
                          <a:cs typeface="Times New Roman" panose="02020603050405020304" pitchFamily="18" charset="0"/>
                        </a:rPr>
                        <a:t>Problem Discussion</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b="1" kern="1200" dirty="0">
                          <a:solidFill>
                            <a:schemeClr val="lt1"/>
                          </a:solidFill>
                          <a:effectLst/>
                          <a:latin typeface="Times New Roman" panose="02020603050405020304" pitchFamily="18" charset="0"/>
                          <a:ea typeface="+mn-ea"/>
                          <a:cs typeface="Times New Roman" panose="02020603050405020304" pitchFamily="18" charset="0"/>
                        </a:rPr>
                        <a:t>Algorithm /Technique used</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b="1" kern="1200" dirty="0">
                          <a:solidFill>
                            <a:schemeClr val="lt1"/>
                          </a:solidFill>
                          <a:effectLst/>
                          <a:latin typeface="Times New Roman" panose="02020603050405020304" pitchFamily="18" charset="0"/>
                          <a:ea typeface="+mn-ea"/>
                          <a:cs typeface="Times New Roman" panose="02020603050405020304" pitchFamily="18" charset="0"/>
                        </a:rPr>
                        <a:t>Parameter Consider</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b="1" kern="1200" dirty="0">
                          <a:solidFill>
                            <a:schemeClr val="lt1"/>
                          </a:solidFill>
                          <a:effectLst/>
                          <a:latin typeface="Times New Roman" panose="02020603050405020304" pitchFamily="18" charset="0"/>
                          <a:ea typeface="+mn-ea"/>
                          <a:cs typeface="Times New Roman" panose="02020603050405020304" pitchFamily="18" charset="0"/>
                        </a:rPr>
                        <a:t>Result</a:t>
                      </a:r>
                      <a:endParaRPr lang="en-US" dirty="0">
                        <a:latin typeface="Times New Roman" panose="02020603050405020304" pitchFamily="18" charset="0"/>
                        <a:cs typeface="Times New Roman" panose="02020603050405020304" pitchFamily="18" charset="0"/>
                      </a:endParaRPr>
                    </a:p>
                  </a:txBody>
                  <a:tcPr/>
                </a:tc>
              </a:tr>
              <a:tr h="1769228">
                <a:tc>
                  <a:txBody>
                    <a:bodyPr/>
                    <a:lstStyle/>
                    <a:p>
                      <a:r>
                        <a:rPr lang="en-US"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a:txBody>
                  <a:tcPr/>
                </a:tc>
                <a:tc>
                  <a:txBody>
                    <a:bodyPr/>
                    <a:lstStyle/>
                    <a:p>
                      <a:r>
                        <a:rPr lang="en-US" sz="1400" kern="1200" dirty="0">
                          <a:solidFill>
                            <a:schemeClr val="dk1"/>
                          </a:solidFill>
                          <a:effectLst/>
                          <a:latin typeface="Times New Roman" panose="02020603050405020304" pitchFamily="18" charset="0"/>
                          <a:ea typeface="+mn-ea"/>
                          <a:cs typeface="Times New Roman" panose="02020603050405020304" pitchFamily="18" charset="0"/>
                        </a:rPr>
                        <a:t>Robust Smart Irrigation System using Hydroponic Farming based on Data Science and </a:t>
                      </a:r>
                      <a:r>
                        <a:rPr lang="en-US" sz="1400" kern="1200" dirty="0" err="1">
                          <a:solidFill>
                            <a:schemeClr val="dk1"/>
                          </a:solidFill>
                          <a:effectLst/>
                          <a:latin typeface="Times New Roman" panose="02020603050405020304" pitchFamily="18" charset="0"/>
                          <a:ea typeface="+mn-ea"/>
                          <a:cs typeface="Times New Roman" panose="02020603050405020304" pitchFamily="18" charset="0"/>
                        </a:rPr>
                        <a:t>IoT</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400" kern="1200" dirty="0">
                          <a:solidFill>
                            <a:schemeClr val="dk1"/>
                          </a:solidFill>
                          <a:effectLst/>
                          <a:latin typeface="Times New Roman" panose="02020603050405020304" pitchFamily="18" charset="0"/>
                          <a:ea typeface="+mn-ea"/>
                          <a:cs typeface="Times New Roman" panose="02020603050405020304" pitchFamily="18" charset="0"/>
                        </a:rPr>
                        <a:t> </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400" i="1" kern="1200" dirty="0">
                          <a:solidFill>
                            <a:schemeClr val="dk1"/>
                          </a:solidFill>
                          <a:effectLst/>
                          <a:latin typeface="Times New Roman" panose="02020603050405020304" pitchFamily="18" charset="0"/>
                          <a:ea typeface="+mn-ea"/>
                          <a:cs typeface="Times New Roman" panose="02020603050405020304" pitchFamily="18" charset="0"/>
                        </a:rPr>
                        <a:t>By </a:t>
                      </a:r>
                      <a:r>
                        <a:rPr lang="en-US" sz="1400" i="1" kern="1200" dirty="0" err="1">
                          <a:solidFill>
                            <a:schemeClr val="dk1"/>
                          </a:solidFill>
                          <a:effectLst/>
                          <a:latin typeface="Times New Roman" panose="02020603050405020304" pitchFamily="18" charset="0"/>
                          <a:ea typeface="+mn-ea"/>
                          <a:cs typeface="Times New Roman" panose="02020603050405020304" pitchFamily="18" charset="0"/>
                        </a:rPr>
                        <a:t>Punya</a:t>
                      </a:r>
                      <a:r>
                        <a:rPr lang="en-US" sz="1400" i="1" kern="1200" dirty="0">
                          <a:solidFill>
                            <a:schemeClr val="dk1"/>
                          </a:solidFill>
                          <a:effectLst/>
                          <a:latin typeface="Times New Roman" panose="02020603050405020304" pitchFamily="18" charset="0"/>
                          <a:ea typeface="+mn-ea"/>
                          <a:cs typeface="Times New Roman" panose="02020603050405020304" pitchFamily="18" charset="0"/>
                        </a:rPr>
                        <a:t> </a:t>
                      </a:r>
                      <a:r>
                        <a:rPr lang="en-US" sz="1400" i="1" kern="1200" dirty="0" err="1">
                          <a:solidFill>
                            <a:schemeClr val="dk1"/>
                          </a:solidFill>
                          <a:effectLst/>
                          <a:latin typeface="Times New Roman" panose="02020603050405020304" pitchFamily="18" charset="0"/>
                          <a:ea typeface="+mn-ea"/>
                          <a:cs typeface="Times New Roman" panose="02020603050405020304" pitchFamily="18" charset="0"/>
                        </a:rPr>
                        <a:t>Prabha</a:t>
                      </a:r>
                      <a:r>
                        <a:rPr lang="en-US" sz="1400" i="1" kern="1200" dirty="0">
                          <a:solidFill>
                            <a:schemeClr val="dk1"/>
                          </a:solidFill>
                          <a:effectLst/>
                          <a:latin typeface="Times New Roman" panose="02020603050405020304" pitchFamily="18" charset="0"/>
                          <a:ea typeface="+mn-ea"/>
                          <a:cs typeface="Times New Roman" panose="02020603050405020304" pitchFamily="18" charset="0"/>
                        </a:rPr>
                        <a:t>  , Sarala S , </a:t>
                      </a:r>
                      <a:r>
                        <a:rPr lang="en-US" sz="1400" i="1" kern="1200" dirty="0" err="1">
                          <a:solidFill>
                            <a:schemeClr val="dk1"/>
                          </a:solidFill>
                          <a:effectLst/>
                          <a:latin typeface="Times New Roman" panose="02020603050405020304" pitchFamily="18" charset="0"/>
                          <a:ea typeface="+mn-ea"/>
                          <a:cs typeface="Times New Roman" panose="02020603050405020304" pitchFamily="18" charset="0"/>
                        </a:rPr>
                        <a:t>Sharmila</a:t>
                      </a:r>
                      <a:r>
                        <a:rPr lang="en-US" sz="1400" i="1" kern="1200" dirty="0">
                          <a:solidFill>
                            <a:schemeClr val="dk1"/>
                          </a:solidFill>
                          <a:effectLst/>
                          <a:latin typeface="Times New Roman" panose="02020603050405020304" pitchFamily="18" charset="0"/>
                          <a:ea typeface="+mn-ea"/>
                          <a:cs typeface="Times New Roman" panose="02020603050405020304" pitchFamily="18" charset="0"/>
                        </a:rPr>
                        <a:t> </a:t>
                      </a:r>
                      <a:r>
                        <a:rPr lang="en-US" sz="1400" i="1" kern="1200" dirty="0" err="1">
                          <a:solidFill>
                            <a:schemeClr val="dk1"/>
                          </a:solidFill>
                          <a:effectLst/>
                          <a:latin typeface="Times New Roman" panose="02020603050405020304" pitchFamily="18" charset="0"/>
                          <a:ea typeface="+mn-ea"/>
                          <a:cs typeface="Times New Roman" panose="02020603050405020304" pitchFamily="18" charset="0"/>
                        </a:rPr>
                        <a:t>Suttur</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lvl="0" algn="l"/>
                      <a:r>
                        <a:rPr lang="en-US" sz="1400" kern="1200" dirty="0">
                          <a:solidFill>
                            <a:schemeClr val="dk1"/>
                          </a:solidFill>
                          <a:effectLst/>
                          <a:latin typeface="Times New Roman" panose="02020603050405020304" pitchFamily="18" charset="0"/>
                          <a:ea typeface="+mn-ea"/>
                          <a:cs typeface="Times New Roman" panose="02020603050405020304" pitchFamily="18" charset="0"/>
                        </a:rPr>
                        <a:t>Manual Labor Dependence, Water Inefficiency, Space Requirements, Lack of Technological Integration, Inefficient Resource Management, Climate Dependency</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a:spcBef>
                          <a:spcPts val="5"/>
                        </a:spcBef>
                        <a:spcAft>
                          <a:spcPts val="0"/>
                        </a:spcAft>
                      </a:pP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IoT</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Architecture, Hydroponic System Design, Sensor Integration, Raspberry Pi and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IoT</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Communication, Machine Learning for Plant Growth Prediction, WebBased User Interface</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85725" marR="0" indent="-85725">
                        <a:spcBef>
                          <a:spcPts val="5"/>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1200" dirty="0">
                          <a:solidFill>
                            <a:schemeClr val="dk1"/>
                          </a:solidFill>
                          <a:effectLst/>
                          <a:latin typeface="Times New Roman" panose="02020603050405020304" pitchFamily="18" charset="0"/>
                          <a:ea typeface="+mn-ea"/>
                          <a:cs typeface="Times New Roman" panose="02020603050405020304" pitchFamily="18" charset="0"/>
                        </a:rPr>
                        <a:t>Predictive plant health, Predictive Analytics Parameters, Environmental Parameters</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400" kern="1200" dirty="0">
                          <a:solidFill>
                            <a:schemeClr val="dk1"/>
                          </a:solidFill>
                          <a:effectLst/>
                          <a:latin typeface="Times New Roman" panose="02020603050405020304" pitchFamily="18" charset="0"/>
                          <a:ea typeface="+mn-ea"/>
                          <a:cs typeface="Times New Roman" panose="02020603050405020304" pitchFamily="18" charset="0"/>
                        </a:rPr>
                        <a:t>This your study is centered around developing a smart, AIbased irrigation system that leverages the Internet of Things (</a:t>
                      </a:r>
                      <a:r>
                        <a:rPr lang="en-US" sz="1400" kern="1200" dirty="0" err="1">
                          <a:solidFill>
                            <a:schemeClr val="dk1"/>
                          </a:solidFill>
                          <a:effectLst/>
                          <a:latin typeface="Times New Roman" panose="02020603050405020304" pitchFamily="18" charset="0"/>
                          <a:ea typeface="+mn-ea"/>
                          <a:cs typeface="Times New Roman" panose="02020603050405020304" pitchFamily="18" charset="0"/>
                        </a:rPr>
                        <a:t>IoT</a:t>
                      </a:r>
                      <a:r>
                        <a:rPr lang="en-US" sz="1400" kern="1200" dirty="0">
                          <a:solidFill>
                            <a:schemeClr val="dk1"/>
                          </a:solidFill>
                          <a:effectLst/>
                          <a:latin typeface="Times New Roman" panose="02020603050405020304" pitchFamily="18" charset="0"/>
                          <a:ea typeface="+mn-ea"/>
                          <a:cs typeface="Times New Roman" panose="02020603050405020304" pitchFamily="18" charset="0"/>
                        </a:rPr>
                        <a:t>) to optimize water usage in agriculture</a:t>
                      </a:r>
                      <a:endParaRPr lang="en-US" sz="1100" dirty="0">
                        <a:latin typeface="Times New Roman" panose="02020603050405020304" pitchFamily="18" charset="0"/>
                        <a:cs typeface="Times New Roman" panose="02020603050405020304" pitchFamily="18" charset="0"/>
                      </a:endParaRPr>
                    </a:p>
                  </a:txBody>
                  <a:tcPr/>
                </a:tc>
              </a:tr>
              <a:tr h="2726352">
                <a:tc>
                  <a:txBody>
                    <a:bodyPr/>
                    <a:lstStyle/>
                    <a:p>
                      <a:r>
                        <a:rPr lang="en-US" dirty="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a:txBody>
                  <a:tcPr/>
                </a:tc>
                <a:tc>
                  <a:txBody>
                    <a:bodyPr/>
                    <a:lstStyle/>
                    <a:p>
                      <a:pPr marL="0" marR="0">
                        <a:spcBef>
                          <a:spcPts val="5"/>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Crop Recommendation using Machine Learning with Challenges and Future Ideas.</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5"/>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5"/>
                        </a:spcBef>
                        <a:spcAft>
                          <a:spcPts val="0"/>
                        </a:spcAft>
                      </a:pPr>
                      <a:r>
                        <a:rPr lang="en-US" sz="1400" i="1" dirty="0">
                          <a:effectLst/>
                          <a:latin typeface="Times New Roman" panose="02020603050405020304" pitchFamily="18" charset="0"/>
                          <a:ea typeface="Times New Roman" panose="02020603050405020304" pitchFamily="18" charset="0"/>
                          <a:cs typeface="Times New Roman" panose="02020603050405020304" pitchFamily="18" charset="0"/>
                        </a:rPr>
                        <a:t>By </a:t>
                      </a:r>
                      <a:r>
                        <a:rPr lang="en-US" sz="1400" i="1" dirty="0" err="1">
                          <a:effectLst/>
                          <a:latin typeface="Times New Roman" panose="02020603050405020304" pitchFamily="18" charset="0"/>
                          <a:ea typeface="Times New Roman" panose="02020603050405020304" pitchFamily="18" charset="0"/>
                          <a:cs typeface="Times New Roman" panose="02020603050405020304" pitchFamily="18" charset="0"/>
                        </a:rPr>
                        <a:t>Devendra</a:t>
                      </a:r>
                      <a:r>
                        <a:rPr lang="en-US" sz="14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i="1" dirty="0" err="1">
                          <a:effectLst/>
                          <a:latin typeface="Times New Roman" panose="02020603050405020304" pitchFamily="18" charset="0"/>
                          <a:ea typeface="Times New Roman" panose="02020603050405020304" pitchFamily="18" charset="0"/>
                          <a:cs typeface="Times New Roman" panose="02020603050405020304" pitchFamily="18" charset="0"/>
                        </a:rPr>
                        <a:t>Dahiphale</a:t>
                      </a:r>
                      <a:r>
                        <a:rPr lang="en-US" sz="1400" i="1" dirty="0">
                          <a:effectLst/>
                          <a:latin typeface="Times New Roman" panose="02020603050405020304" pitchFamily="18" charset="0"/>
                          <a:ea typeface="Times New Roman" panose="02020603050405020304" pitchFamily="18" charset="0"/>
                          <a:cs typeface="Times New Roman" panose="02020603050405020304" pitchFamily="18" charset="0"/>
                        </a:rPr>
                        <a:t>, Pratik </a:t>
                      </a:r>
                      <a:r>
                        <a:rPr lang="en-US" sz="1400" i="1" dirty="0" err="1">
                          <a:effectLst/>
                          <a:latin typeface="Times New Roman" panose="02020603050405020304" pitchFamily="18" charset="0"/>
                          <a:ea typeface="Times New Roman" panose="02020603050405020304" pitchFamily="18" charset="0"/>
                          <a:cs typeface="Times New Roman" panose="02020603050405020304" pitchFamily="18" charset="0"/>
                        </a:rPr>
                        <a:t>Shinde</a:t>
                      </a:r>
                      <a:r>
                        <a:rPr lang="en-US" sz="14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i="1" dirty="0" err="1">
                          <a:effectLst/>
                          <a:latin typeface="Times New Roman" panose="02020603050405020304" pitchFamily="18" charset="0"/>
                          <a:ea typeface="Times New Roman" panose="02020603050405020304" pitchFamily="18" charset="0"/>
                          <a:cs typeface="Times New Roman" panose="02020603050405020304" pitchFamily="18" charset="0"/>
                        </a:rPr>
                        <a:t>Koninika</a:t>
                      </a:r>
                      <a:r>
                        <a:rPr lang="en-US" sz="14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i="1" dirty="0" err="1">
                          <a:effectLst/>
                          <a:latin typeface="Times New Roman" panose="02020603050405020304" pitchFamily="18" charset="0"/>
                          <a:ea typeface="Times New Roman" panose="02020603050405020304" pitchFamily="18" charset="0"/>
                          <a:cs typeface="Times New Roman" panose="02020603050405020304" pitchFamily="18" charset="0"/>
                        </a:rPr>
                        <a:t>Patil</a:t>
                      </a:r>
                      <a:r>
                        <a:rPr lang="en-US" sz="1400" i="1" dirty="0">
                          <a:effectLst/>
                          <a:latin typeface="Times New Roman" panose="02020603050405020304" pitchFamily="18" charset="0"/>
                          <a:ea typeface="Times New Roman" panose="02020603050405020304" pitchFamily="18" charset="0"/>
                          <a:cs typeface="Times New Roman" panose="02020603050405020304" pitchFamily="18" charset="0"/>
                        </a:rPr>
                        <a:t>, and Vijay </a:t>
                      </a:r>
                      <a:r>
                        <a:rPr lang="en-US" sz="1400" i="1" dirty="0" err="1">
                          <a:effectLst/>
                          <a:latin typeface="Times New Roman" panose="02020603050405020304" pitchFamily="18" charset="0"/>
                          <a:ea typeface="Times New Roman" panose="02020603050405020304" pitchFamily="18" charset="0"/>
                          <a:cs typeface="Times New Roman" panose="02020603050405020304" pitchFamily="18" charset="0"/>
                        </a:rPr>
                        <a:t>Dahiphale</a:t>
                      </a:r>
                      <a:r>
                        <a:rPr lang="en-US" sz="1400" i="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400" i="1" dirty="0">
                          <a:effectLst/>
                          <a:latin typeface="Times New Roman" panose="02020603050405020304" pitchFamily="18" charset="0"/>
                          <a:ea typeface="Times New Roman" panose="02020603050405020304" pitchFamily="18" charset="0"/>
                          <a:cs typeface="Times New Roman" panose="02020603050405020304" pitchFamily="18" charset="0"/>
                        </a:rPr>
                        <a:t>In 12062023 / 14062023</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400" kern="1200" dirty="0">
                          <a:solidFill>
                            <a:schemeClr val="dk1"/>
                          </a:solidFill>
                          <a:effectLst/>
                          <a:latin typeface="Times New Roman" panose="02020603050405020304" pitchFamily="18" charset="0"/>
                          <a:ea typeface="+mn-ea"/>
                          <a:cs typeface="Times New Roman" panose="02020603050405020304" pitchFamily="18" charset="0"/>
                        </a:rPr>
                        <a:t>The traditional process of crop recommendation relied heavily on expert knowledge, which was timeconsuming and laborintensive. With the global population expected to reach 9.7 billion by 2050. </a:t>
                      </a:r>
                      <a:endParaRPr lang="en-US" sz="1400" dirty="0">
                        <a:latin typeface="Times New Roman" panose="02020603050405020304" pitchFamily="18" charset="0"/>
                        <a:cs typeface="Times New Roman" panose="02020603050405020304" pitchFamily="18" charset="0"/>
                      </a:endParaRPr>
                    </a:p>
                  </a:txBody>
                  <a:tcPr/>
                </a:tc>
                <a:tc>
                  <a:txBody>
                    <a:bodyPr/>
                    <a:lstStyle/>
                    <a:p>
                      <a:pPr marL="85725" marR="0" indent="-85725">
                        <a:spcBef>
                          <a:spcPts val="5"/>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kern="1200" dirty="0">
                          <a:solidFill>
                            <a:schemeClr val="dk1"/>
                          </a:solidFill>
                          <a:effectLst/>
                          <a:latin typeface="Times New Roman" panose="02020603050405020304" pitchFamily="18" charset="0"/>
                          <a:ea typeface="+mn-ea"/>
                          <a:cs typeface="Times New Roman" panose="02020603050405020304" pitchFamily="18" charset="0"/>
                        </a:rPr>
                        <a:t>Logistic Regression, Decision Tree,  Random Forest, KNearest Neighbors, Naive Bayes, Support Vector Machine (SVM), Neural Network</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0" marR="0">
                        <a:spcBef>
                          <a:spcPts val="5"/>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Preprocessing the data (removing null and duplicate records, feature engineering).</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5"/>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Choosing a machine learning algorithm and iterating through preprocessing to testing/validating the model.</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Configuring model parameters like activation functions, </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400" kern="1200" dirty="0">
                          <a:solidFill>
                            <a:schemeClr val="dk1"/>
                          </a:solidFill>
                          <a:effectLst/>
                          <a:latin typeface="Times New Roman" panose="02020603050405020304" pitchFamily="18" charset="0"/>
                          <a:ea typeface="+mn-ea"/>
                          <a:cs typeface="Times New Roman" panose="02020603050405020304" pitchFamily="18" charset="0"/>
                        </a:rPr>
                        <a:t>The proposed system achieved nearperfect accuracy, consistently over 95% across all models. The comprehensive approach and feature engineering contribute significantly to the effectiveness of the crop recommendation system.</a:t>
                      </a:r>
                      <a:endParaRPr lang="en-US" sz="1400" dirty="0">
                        <a:latin typeface="Times New Roman" panose="02020603050405020304" pitchFamily="18" charset="0"/>
                        <a:cs typeface="Times New Roman" panose="02020603050405020304" pitchFamily="18" charset="0"/>
                      </a:endParaRPr>
                    </a:p>
                  </a:txBody>
                  <a:tcPr/>
                </a:tc>
              </a:tr>
            </a:tbl>
          </a:graphicData>
        </a:graphic>
      </p:graphicFrame>
      <p:sp>
        <p:nvSpPr>
          <p:cNvPr id="7" name="TextBox 6"/>
          <p:cNvSpPr txBox="1"/>
          <p:nvPr/>
        </p:nvSpPr>
        <p:spPr>
          <a:xfrm flipH="1">
            <a:off x="167778" y="107368"/>
            <a:ext cx="4266222" cy="553085"/>
          </a:xfrm>
          <a:prstGeom prst="rect">
            <a:avLst/>
          </a:prstGeom>
          <a:noFill/>
        </p:spPr>
        <p:txBody>
          <a:bodyPr wrap="square" rtlCol="0">
            <a:spAutoFit/>
          </a:bodyPr>
          <a:lstStyle/>
          <a:p>
            <a:pPr lvl="0"/>
            <a:r>
              <a:rPr lang="en-US" sz="3000" b="1" u="sng" dirty="0">
                <a:solidFill>
                  <a:schemeClr val="accent1">
                    <a:lumMod val="75000"/>
                  </a:schemeClr>
                </a:solidFill>
                <a:latin typeface="Algerian" panose="04020705040A02060702" pitchFamily="82" charset="0"/>
              </a:rPr>
              <a:t>Literature Review :</a:t>
            </a:r>
            <a:endParaRPr lang="en-US" sz="3000" b="1" u="sng" dirty="0">
              <a:solidFill>
                <a:schemeClr val="accent1">
                  <a:lumMod val="75000"/>
                </a:schemeClr>
              </a:solidFill>
              <a:latin typeface="Algerian" panose="04020705040A02060702" pitchFamily="82"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895070" y="7885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graphicFrame>
        <p:nvGraphicFramePr>
          <p:cNvPr id="6" name="Table 5"/>
          <p:cNvGraphicFramePr>
            <a:graphicFrameLocks noGrp="1"/>
          </p:cNvGraphicFramePr>
          <p:nvPr/>
        </p:nvGraphicFramePr>
        <p:xfrm>
          <a:off x="167778" y="689625"/>
          <a:ext cx="11887200" cy="5135660"/>
        </p:xfrm>
        <a:graphic>
          <a:graphicData uri="http://schemas.openxmlformats.org/drawingml/2006/table">
            <a:tbl>
              <a:tblPr firstRow="1" bandRow="1">
                <a:tableStyleId>{5C22544A-7EE6-4342-B048-85BDC9FD1C3A}</a:tableStyleId>
              </a:tblPr>
              <a:tblGrid>
                <a:gridCol w="624074"/>
                <a:gridCol w="3338326"/>
                <a:gridCol w="1981200"/>
                <a:gridCol w="1981200"/>
                <a:gridCol w="1981200"/>
                <a:gridCol w="1981200"/>
              </a:tblGrid>
              <a:tr h="611476">
                <a:tc>
                  <a:txBody>
                    <a:bodyPr/>
                    <a:lstStyle/>
                    <a:p>
                      <a:r>
                        <a:rPr lang="en-US" dirty="0">
                          <a:latin typeface="Times New Roman" panose="02020603050405020304" pitchFamily="18" charset="0"/>
                          <a:cs typeface="Times New Roman" panose="02020603050405020304" pitchFamily="18" charset="0"/>
                        </a:rPr>
                        <a:t>Sr.</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no</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b="1" kern="1200" dirty="0">
                          <a:solidFill>
                            <a:schemeClr val="lt1"/>
                          </a:solidFill>
                          <a:effectLst/>
                          <a:latin typeface="Times New Roman" panose="02020603050405020304" pitchFamily="18" charset="0"/>
                          <a:ea typeface="+mn-ea"/>
                          <a:cs typeface="Times New Roman" panose="02020603050405020304" pitchFamily="18" charset="0"/>
                        </a:rPr>
                        <a:t>Paper Details</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b="1" kern="1200" dirty="0">
                          <a:solidFill>
                            <a:schemeClr val="lt1"/>
                          </a:solidFill>
                          <a:effectLst/>
                          <a:latin typeface="Times New Roman" panose="02020603050405020304" pitchFamily="18" charset="0"/>
                          <a:ea typeface="+mn-ea"/>
                          <a:cs typeface="Times New Roman" panose="02020603050405020304" pitchFamily="18" charset="0"/>
                        </a:rPr>
                        <a:t>Problem Discussion</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b="1" kern="1200" dirty="0">
                          <a:solidFill>
                            <a:schemeClr val="lt1"/>
                          </a:solidFill>
                          <a:effectLst/>
                          <a:latin typeface="Times New Roman" panose="02020603050405020304" pitchFamily="18" charset="0"/>
                          <a:ea typeface="+mn-ea"/>
                          <a:cs typeface="Times New Roman" panose="02020603050405020304" pitchFamily="18" charset="0"/>
                        </a:rPr>
                        <a:t>Algorithm /Technique used</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b="1" kern="1200" dirty="0">
                          <a:solidFill>
                            <a:schemeClr val="lt1"/>
                          </a:solidFill>
                          <a:effectLst/>
                          <a:latin typeface="Times New Roman" panose="02020603050405020304" pitchFamily="18" charset="0"/>
                          <a:ea typeface="+mn-ea"/>
                          <a:cs typeface="Times New Roman" panose="02020603050405020304" pitchFamily="18" charset="0"/>
                        </a:rPr>
                        <a:t>Parameter Consider</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b="1" kern="1200" dirty="0">
                          <a:solidFill>
                            <a:schemeClr val="lt1"/>
                          </a:solidFill>
                          <a:effectLst/>
                          <a:latin typeface="Times New Roman" panose="02020603050405020304" pitchFamily="18" charset="0"/>
                          <a:ea typeface="+mn-ea"/>
                          <a:cs typeface="Times New Roman" panose="02020603050405020304" pitchFamily="18" charset="0"/>
                        </a:rPr>
                        <a:t>Result</a:t>
                      </a:r>
                      <a:endParaRPr lang="en-US" dirty="0">
                        <a:latin typeface="Times New Roman" panose="02020603050405020304" pitchFamily="18" charset="0"/>
                        <a:cs typeface="Times New Roman" panose="02020603050405020304" pitchFamily="18" charset="0"/>
                      </a:endParaRPr>
                    </a:p>
                  </a:txBody>
                  <a:tcPr/>
                </a:tc>
              </a:tr>
              <a:tr h="1769228">
                <a:tc>
                  <a:txBody>
                    <a:bodyPr/>
                    <a:lstStyle/>
                    <a:p>
                      <a:r>
                        <a:rPr lang="en-US" dirty="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pPr marL="122555" marR="0" indent="-241935">
                        <a:spcBef>
                          <a:spcPts val="5"/>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IoT</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Based Smart Plant Irrigation System with Enhanced learning</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51765" marR="0" indent="-151765">
                        <a:spcBef>
                          <a:spcPts val="5"/>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51765" marR="0" indent="-151765">
                        <a:spcBef>
                          <a:spcPts val="5"/>
                        </a:spcBef>
                        <a:spcAft>
                          <a:spcPts val="0"/>
                        </a:spcAft>
                      </a:pPr>
                      <a:r>
                        <a:rPr lang="en-US" sz="1400" i="1" dirty="0">
                          <a:effectLst/>
                          <a:latin typeface="Times New Roman" panose="02020603050405020304" pitchFamily="18" charset="0"/>
                          <a:ea typeface="Times New Roman" panose="02020603050405020304" pitchFamily="18" charset="0"/>
                          <a:cs typeface="Times New Roman" panose="02020603050405020304" pitchFamily="18" charset="0"/>
                        </a:rPr>
                        <a:t>   By Kemal </a:t>
                      </a:r>
                      <a:r>
                        <a:rPr lang="en-US" sz="1400" i="1" dirty="0" err="1">
                          <a:effectLst/>
                          <a:latin typeface="Times New Roman" panose="02020603050405020304" pitchFamily="18" charset="0"/>
                          <a:ea typeface="Times New Roman" panose="02020603050405020304" pitchFamily="18" charset="0"/>
                          <a:cs typeface="Times New Roman" panose="02020603050405020304" pitchFamily="18" charset="0"/>
                        </a:rPr>
                        <a:t>Cagri</a:t>
                      </a:r>
                      <a:r>
                        <a:rPr lang="en-US" sz="14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i="1" dirty="0" err="1">
                          <a:effectLst/>
                          <a:latin typeface="Times New Roman" panose="02020603050405020304" pitchFamily="18" charset="0"/>
                          <a:ea typeface="Times New Roman" panose="02020603050405020304" pitchFamily="18" charset="0"/>
                          <a:cs typeface="Times New Roman" panose="02020603050405020304" pitchFamily="18" charset="0"/>
                        </a:rPr>
                        <a:t>Serdaroglu</a:t>
                      </a:r>
                      <a:r>
                        <a:rPr lang="en-US" sz="14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i="1" dirty="0" err="1">
                          <a:effectLst/>
                          <a:latin typeface="Times New Roman" panose="02020603050405020304" pitchFamily="18" charset="0"/>
                          <a:ea typeface="Times New Roman" panose="02020603050405020304" pitchFamily="18" charset="0"/>
                          <a:cs typeface="Times New Roman" panose="02020603050405020304" pitchFamily="18" charset="0"/>
                        </a:rPr>
                        <a:t>Cem</a:t>
                      </a:r>
                      <a:r>
                        <a:rPr lang="en-US" sz="14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i="1" dirty="0" err="1">
                          <a:effectLst/>
                          <a:latin typeface="Times New Roman" panose="02020603050405020304" pitchFamily="18" charset="0"/>
                          <a:ea typeface="Times New Roman" panose="02020603050405020304" pitchFamily="18" charset="0"/>
                          <a:cs typeface="Times New Roman" panose="02020603050405020304" pitchFamily="18" charset="0"/>
                        </a:rPr>
                        <a:t>Onel</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lvl="0" algn="l"/>
                      <a:r>
                        <a:rPr lang="en-US" sz="1400" kern="1200" dirty="0">
                          <a:solidFill>
                            <a:schemeClr val="dk1"/>
                          </a:solidFill>
                          <a:effectLst/>
                          <a:latin typeface="Times New Roman" panose="02020603050405020304" pitchFamily="18" charset="0"/>
                          <a:ea typeface="+mn-ea"/>
                          <a:cs typeface="Times New Roman" panose="02020603050405020304" pitchFamily="18" charset="0"/>
                        </a:rPr>
                        <a:t>Static Models, Inefficiency in Water Use, Lack of Learning Mechanisms, Environmental Variability</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kern="1200" dirty="0">
                          <a:solidFill>
                            <a:schemeClr val="dk1"/>
                          </a:solidFill>
                          <a:effectLst/>
                          <a:latin typeface="Times New Roman" panose="02020603050405020304" pitchFamily="18" charset="0"/>
                          <a:ea typeface="+mn-ea"/>
                          <a:cs typeface="Times New Roman" panose="02020603050405020304" pitchFamily="18" charset="0"/>
                        </a:rPr>
                        <a:t>Gradient Boosting Regression Trees (GBRT), Random Forest Regression, Support Vector Regression (SVR), Artificial Neural Networks (ANNs)</a:t>
                      </a:r>
                      <a:endParaRPr lang="en-US" sz="1400" dirty="0">
                        <a:latin typeface="Times New Roman" panose="02020603050405020304" pitchFamily="18" charset="0"/>
                        <a:cs typeface="Times New Roman" panose="02020603050405020304" pitchFamily="18" charset="0"/>
                      </a:endParaRPr>
                    </a:p>
                  </a:txBody>
                  <a:tcPr/>
                </a:tc>
                <a:tc>
                  <a:txBody>
                    <a:bodyPr/>
                    <a:lstStyle/>
                    <a:p>
                      <a:pPr marL="85725" marR="0" indent="-85725">
                        <a:spcBef>
                          <a:spcPts val="5"/>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Environmental Parameters, PlantSpecific Parameters, System Parameters, Machine Learning Parameter</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400" kern="1200" dirty="0">
                          <a:solidFill>
                            <a:schemeClr val="dk1"/>
                          </a:solidFill>
                          <a:effectLst/>
                          <a:latin typeface="Times New Roman" panose="02020603050405020304" pitchFamily="18" charset="0"/>
                          <a:ea typeface="+mn-ea"/>
                          <a:cs typeface="Times New Roman" panose="02020603050405020304" pitchFamily="18" charset="0"/>
                        </a:rPr>
                        <a:t>This study presents a smart plant irrigation </a:t>
                      </a:r>
                      <a:r>
                        <a:rPr lang="en-US" sz="1400" kern="1200" dirty="0" err="1">
                          <a:solidFill>
                            <a:schemeClr val="dk1"/>
                          </a:solidFill>
                          <a:effectLst/>
                          <a:latin typeface="Times New Roman" panose="02020603050405020304" pitchFamily="18" charset="0"/>
                          <a:ea typeface="+mn-ea"/>
                          <a:cs typeface="Times New Roman" panose="02020603050405020304" pitchFamily="18" charset="0"/>
                        </a:rPr>
                        <a:t>IoT</a:t>
                      </a:r>
                      <a:r>
                        <a:rPr lang="en-US" sz="1400" kern="1200" dirty="0">
                          <a:solidFill>
                            <a:schemeClr val="dk1"/>
                          </a:solidFill>
                          <a:effectLst/>
                          <a:latin typeface="Times New Roman" panose="02020603050405020304" pitchFamily="18" charset="0"/>
                          <a:ea typeface="+mn-ea"/>
                          <a:cs typeface="Times New Roman" panose="02020603050405020304" pitchFamily="18" charset="0"/>
                        </a:rPr>
                        <a:t> system designed to autonomously adapt to specific irrigation habits by leveraging dynamic environmental data.</a:t>
                      </a:r>
                      <a:endParaRPr lang="en-US" sz="1400" dirty="0">
                        <a:latin typeface="Times New Roman" panose="02020603050405020304" pitchFamily="18" charset="0"/>
                        <a:cs typeface="Times New Roman" panose="02020603050405020304" pitchFamily="18" charset="0"/>
                      </a:endParaRPr>
                    </a:p>
                  </a:txBody>
                  <a:tcPr/>
                </a:tc>
              </a:tr>
              <a:tr h="2726352">
                <a:tc>
                  <a:txBody>
                    <a:bodyPr/>
                    <a:lstStyle/>
                    <a:p>
                      <a:r>
                        <a:rPr lang="en-US" dirty="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a:txBody>
                  <a:tcPr/>
                </a:tc>
                <a:tc>
                  <a:txBody>
                    <a:bodyPr/>
                    <a:lstStyle/>
                    <a:p>
                      <a:pPr marL="85725" marR="0" indent="-85725" algn="l">
                        <a:spcBef>
                          <a:spcPts val="5"/>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IoT</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Based smart irrigation system using artificial intelligence</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5725" marR="0" indent="-85725" algn="l">
                        <a:spcBef>
                          <a:spcPts val="5"/>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5725" marR="0" indent="-85725" algn="l">
                        <a:spcBef>
                          <a:spcPts val="5"/>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i="1" dirty="0">
                          <a:effectLst/>
                          <a:latin typeface="Times New Roman" panose="02020603050405020304" pitchFamily="18" charset="0"/>
                          <a:ea typeface="Times New Roman" panose="02020603050405020304" pitchFamily="18" charset="0"/>
                          <a:cs typeface="Times New Roman" panose="02020603050405020304" pitchFamily="18" charset="0"/>
                        </a:rPr>
                        <a:t>By N. Rahul,  S. </a:t>
                      </a:r>
                      <a:r>
                        <a:rPr lang="en-US" sz="1400" i="1" dirty="0" err="1">
                          <a:effectLst/>
                          <a:latin typeface="Times New Roman" panose="02020603050405020304" pitchFamily="18" charset="0"/>
                          <a:ea typeface="Times New Roman" panose="02020603050405020304" pitchFamily="18" charset="0"/>
                          <a:cs typeface="Times New Roman" panose="02020603050405020304" pitchFamily="18" charset="0"/>
                        </a:rPr>
                        <a:t>Sumathi</a:t>
                      </a:r>
                      <a:r>
                        <a:rPr lang="en-US" sz="1400" i="1" dirty="0">
                          <a:effectLst/>
                          <a:latin typeface="Times New Roman" panose="02020603050405020304" pitchFamily="18" charset="0"/>
                          <a:ea typeface="Times New Roman" panose="02020603050405020304" pitchFamily="18" charset="0"/>
                          <a:cs typeface="Times New Roman" panose="02020603050405020304" pitchFamily="18" charset="0"/>
                        </a:rPr>
                        <a:t>, S. </a:t>
                      </a:r>
                      <a:r>
                        <a:rPr lang="en-US" sz="1400" i="1" dirty="0" err="1">
                          <a:effectLst/>
                          <a:latin typeface="Times New Roman" panose="02020603050405020304" pitchFamily="18" charset="0"/>
                          <a:ea typeface="Times New Roman" panose="02020603050405020304" pitchFamily="18" charset="0"/>
                          <a:cs typeface="Times New Roman" panose="02020603050405020304" pitchFamily="18" charset="0"/>
                        </a:rPr>
                        <a:t>Rajaprabu</a:t>
                      </a:r>
                      <a:r>
                        <a:rPr lang="en-US" sz="1400" i="1" dirty="0">
                          <a:effectLst/>
                          <a:latin typeface="Times New Roman" panose="02020603050405020304" pitchFamily="18" charset="0"/>
                          <a:ea typeface="Times New Roman" panose="02020603050405020304" pitchFamily="18" charset="0"/>
                          <a:cs typeface="Times New Roman" panose="02020603050405020304" pitchFamily="18" charset="0"/>
                        </a:rPr>
                        <a:t>, J. </a:t>
                      </a:r>
                      <a:r>
                        <a:rPr lang="en-US" sz="1400" i="1" dirty="0" err="1">
                          <a:effectLst/>
                          <a:latin typeface="Times New Roman" panose="02020603050405020304" pitchFamily="18" charset="0"/>
                          <a:ea typeface="Times New Roman" panose="02020603050405020304" pitchFamily="18" charset="0"/>
                          <a:cs typeface="Times New Roman" panose="02020603050405020304" pitchFamily="18" charset="0"/>
                        </a:rPr>
                        <a:t>Prawin</a:t>
                      </a:r>
                      <a:r>
                        <a:rPr lang="en-US" sz="1400" i="1" dirty="0">
                          <a:effectLst/>
                          <a:latin typeface="Times New Roman" panose="02020603050405020304" pitchFamily="18" charset="0"/>
                          <a:ea typeface="Times New Roman" panose="02020603050405020304" pitchFamily="18" charset="0"/>
                          <a:cs typeface="Times New Roman" panose="02020603050405020304" pitchFamily="18" charset="0"/>
                        </a:rPr>
                        <a:t> Kumar</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r>
                        <a:rPr lang="en-US" sz="1400" kern="1200" dirty="0">
                          <a:solidFill>
                            <a:schemeClr val="dk1"/>
                          </a:solidFill>
                          <a:effectLst/>
                          <a:latin typeface="Times New Roman" panose="02020603050405020304" pitchFamily="18" charset="0"/>
                          <a:ea typeface="+mn-ea"/>
                          <a:cs typeface="Times New Roman" panose="02020603050405020304" pitchFamily="18" charset="0"/>
                        </a:rPr>
                        <a:t>Inefficiencies in Traditional Irrigation Practices, Water Scarcity and Resource Management, Lack of RealTime Monitoring and DecisionMaking</a:t>
                      </a:r>
                      <a:endParaRPr lang="en-US" sz="1400" dirty="0">
                        <a:latin typeface="Times New Roman" panose="02020603050405020304" pitchFamily="18" charset="0"/>
                        <a:cs typeface="Times New Roman" panose="02020603050405020304" pitchFamily="18" charset="0"/>
                      </a:endParaRPr>
                    </a:p>
                  </a:txBody>
                  <a:tcPr/>
                </a:tc>
                <a:tc>
                  <a:txBody>
                    <a:bodyPr/>
                    <a:lstStyle/>
                    <a:p>
                      <a:pPr marL="85725" marR="0" indent="-85725">
                        <a:spcBef>
                          <a:spcPts val="5"/>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Data Collection and Preprocessing, Predictive Modeling, DecisionMaking Algorithms</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l"/>
                      <a:r>
                        <a:rPr lang="en-US"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400" kern="1200" dirty="0" err="1">
                          <a:solidFill>
                            <a:schemeClr val="dk1"/>
                          </a:solidFill>
                          <a:effectLst/>
                          <a:latin typeface="Times New Roman" panose="02020603050405020304" pitchFamily="18" charset="0"/>
                          <a:ea typeface="+mn-ea"/>
                          <a:cs typeface="Times New Roman" panose="02020603050405020304" pitchFamily="18" charset="0"/>
                        </a:rPr>
                        <a:t>IoT</a:t>
                      </a:r>
                      <a:r>
                        <a:rPr lang="en-US" sz="1400" kern="1200" dirty="0">
                          <a:solidFill>
                            <a:schemeClr val="dk1"/>
                          </a:solidFill>
                          <a:effectLst/>
                          <a:latin typeface="Times New Roman" panose="02020603050405020304" pitchFamily="18" charset="0"/>
                          <a:ea typeface="+mn-ea"/>
                          <a:cs typeface="Times New Roman" panose="02020603050405020304" pitchFamily="18" charset="0"/>
                        </a:rPr>
                        <a:t> Sensor Parameters, AI and Predictive Analytics Parameters, System Performance Metrics, Deployment and Scalability Parameters, Economic and Environmental Impact</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kern="1200" dirty="0">
                          <a:solidFill>
                            <a:schemeClr val="dk1"/>
                          </a:solidFill>
                          <a:effectLst/>
                          <a:latin typeface="Times New Roman" panose="02020603050405020304" pitchFamily="18" charset="0"/>
                          <a:ea typeface="+mn-ea"/>
                          <a:cs typeface="Times New Roman" panose="02020603050405020304" pitchFamily="18" charset="0"/>
                        </a:rPr>
                        <a:t>In modern agriculture, networking technology has become vital for efficient farm management. The advent of the Internet of Things (</a:t>
                      </a:r>
                      <a:r>
                        <a:rPr lang="en-US" sz="1400" kern="1200" dirty="0" err="1">
                          <a:solidFill>
                            <a:schemeClr val="dk1"/>
                          </a:solidFill>
                          <a:effectLst/>
                          <a:latin typeface="Times New Roman" panose="02020603050405020304" pitchFamily="18" charset="0"/>
                          <a:ea typeface="+mn-ea"/>
                          <a:cs typeface="Times New Roman" panose="02020603050405020304" pitchFamily="18" charset="0"/>
                        </a:rPr>
                        <a:t>IoT</a:t>
                      </a:r>
                      <a:r>
                        <a:rPr lang="en-US" sz="1400" kern="1200" dirty="0">
                          <a:solidFill>
                            <a:schemeClr val="dk1"/>
                          </a:solidFill>
                          <a:effectLst/>
                          <a:latin typeface="Times New Roman" panose="02020603050405020304" pitchFamily="18" charset="0"/>
                          <a:ea typeface="+mn-ea"/>
                          <a:cs typeface="Times New Roman" panose="02020603050405020304" pitchFamily="18" charset="0"/>
                        </a:rPr>
                        <a:t>) has transformed traditional farming practices, allowing for realtime data collection and remote control of agricultural activities.</a:t>
                      </a:r>
                      <a:endParaRPr lang="en-US" sz="1400" dirty="0">
                        <a:latin typeface="Times New Roman" panose="02020603050405020304" pitchFamily="18" charset="0"/>
                        <a:cs typeface="Times New Roman" panose="02020603050405020304" pitchFamily="18" charset="0"/>
                      </a:endParaRPr>
                    </a:p>
                  </a:txBody>
                  <a:tcPr/>
                </a:tc>
              </a:tr>
            </a:tbl>
          </a:graphicData>
        </a:graphic>
      </p:graphicFrame>
      <p:sp>
        <p:nvSpPr>
          <p:cNvPr id="7" name="TextBox 6"/>
          <p:cNvSpPr txBox="1"/>
          <p:nvPr/>
        </p:nvSpPr>
        <p:spPr>
          <a:xfrm flipH="1">
            <a:off x="167778" y="78851"/>
            <a:ext cx="4266222" cy="553085"/>
          </a:xfrm>
          <a:prstGeom prst="rect">
            <a:avLst/>
          </a:prstGeom>
          <a:noFill/>
        </p:spPr>
        <p:txBody>
          <a:bodyPr wrap="square" rtlCol="0">
            <a:spAutoFit/>
          </a:bodyPr>
          <a:lstStyle/>
          <a:p>
            <a:pPr lvl="0"/>
            <a:r>
              <a:rPr lang="en-US" sz="3000" b="1" u="sng" dirty="0">
                <a:solidFill>
                  <a:schemeClr val="accent1">
                    <a:lumMod val="75000"/>
                  </a:schemeClr>
                </a:solidFill>
                <a:latin typeface="Algerian" panose="04020705040A02060702" pitchFamily="82" charset="0"/>
              </a:rPr>
              <a:t>Literature review :</a:t>
            </a:r>
            <a:endParaRPr lang="en-US" sz="3000" b="1" u="sng" dirty="0">
              <a:solidFill>
                <a:schemeClr val="accent1">
                  <a:lumMod val="75000"/>
                </a:schemeClr>
              </a:solidFill>
              <a:latin typeface="Algerian" panose="04020705040A02060702" pitchFamily="82"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7 9 F 1 1 1 E D 3 5 F 8 C C 4 7 9 4 4 9 6 0 9 E 8 A 0 9 2 3 A 6 "   m a : c o n t e n t T y p e V e r s i o n = " 1 2 "   m a : c o n t e n t T y p e D e s c r i p t i o n = " C r e a t e   a   n e w   d o c u m e n t . "   m a : c o n t e n t T y p e S c o p e = " "   m a : v e r s i o n I D = " b 3 8 5 d 6 0 f 6 8 d d 9 8 9 d c a 1 f d c 8 2 7 7 9 9 d 8 5 3 "   x m l n s : c t = " h t t p : / / s c h e m a s . m i c r o s o f t . c o m / o f f i c e / 2 0 0 6 / m e t a d a t a / c o n t e n t T y p e "   x m l n s : m a = " h t t p : / / s c h e m a s . m i c r o s o f t . c o m / o f f i c e / 2 0 0 6 / m e t a d a t a / p r o p e r t i e s / m e t a A t t r i b u t e s " >  
 < x s d : s c h e m a   t a r g e t N a m e s p a c e = " h t t p : / / s c h e m a s . m i c r o s o f t . c o m / o f f i c e / 2 0 0 6 / m e t a d a t a / p r o p e r t i e s "   m a : r o o t = " t r u e "   m a : f i e l d s I D = " 1 9 1 1 b 4 7 9 c a f 7 b 1 9 9 d a 3 6 5 4 5 5 7 5 0 e 4 5 7 2 "   n s 2 : _ = " "   n s 3 : _ = " "   x m l n s : x s d = " h t t p : / / w w w . w 3 . o r g / 2 0 0 1 / X M L S c h e m a "   x m l n s : x s = " h t t p : / / w w w . w 3 . o r g / 2 0 0 1 / X M L S c h e m a "   x m l n s : p = " h t t p : / / s c h e m a s . m i c r o s o f t . c o m / o f f i c e / 2 0 0 6 / m e t a d a t a / p r o p e r t i e s "   x m l n s : n s 2 = " 7 1 a f 3 2 4 3 - 3 d d 4 - 4 a 8 d - 8 c 0 d - d d 7 6 d a 1 f 0 2 a 5 "   x m l n s : n s 3 = " 1 6 c 0 5 7 2 7 - a a 7 5 - 4 e 4 a - 9 b 5 f - 8 a 8 0 a 1 1 6 5 8 9 1 " >  
 < x s d : i m p o r t   n a m e s p a c e = " 7 1 a f 3 2 4 3 - 3 d d 4 - 4 a 8 d - 8 c 0 d - d d 7 6 d a 1 f 0 2 a 5 " / >  
 < x s d : i m p o r t   n a m e s p a c e = " 1 6 c 0 5 7 2 7 - a a 7 5 - 4 e 4 a - 9 b 5 f - 8 a 8 0 a 1 1 6 5 8 9 1 " / >  
 < x s d : e l e m e n t   n a m e = " p r o p e r t i e s " >  
 < x s d : c o m p l e x T y p e >  
 < x s d : s e q u e n c e >  
 < x s d : e l e m e n t   n a m e = " d o c u m e n t M a n a g e m e n t " >  
 < x s d : c o m p l e x T y p e >  
 < x s d : a l l > 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e l e m e n t   r e f = " n s 2 : S t a t u s "   m i n O c c u r s = " 0 " / >  
 < / x s d : a l l >  
 < / x s d : c o m p l e x T y p e >  
 < / x s d : e l e m e n t >  
 < / x s d : s e q u e n c e >  
 < / x s d : c o m p l e x 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i n t e r n a l N a m e = " M e d i a S e r v i c e O C R "   m a : r e a d O n l y = " t r u e " >  
 < x s d : s i m p l e T y p e >  
 < x s d : r e s t r i c t i o n   b a s e = " d m s : N o t e " >  
 < x s d : m a x L e n g t h   v a l u e = " 2 5 5 " / >  
 < / x s d : r e s t r i c t i o n >  
 < / x s d : s i m p l e T y p e >  
 < / x s d : e l e m e n t >  
 < x s d : e l e m e n t   n a m e = " M e d i a S e r v i c e A u t o T a g s "   m a : i n d e x = " 1 1 "   n i l l a b l e = " t r u e "   m a : d i s p l a y N a m e = " M e d i a S e r v i c e A u t o T a g s " 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i n t e r n a l N a m e = " M e d i a S e r v i c e K e y P o i n t s "   m a : r e a d O n l y = " f a l s e " >  
 < x s d : s i m p l e T y p e >  
 < x s d : r e s t r i c t i o n   b a s e = " d m s : N o t e " >  
 < x s d : m a x L e n g t h   v a l u e = " 2 5 5 " / >  
 < / x s d : r e s t r i c t i o n >  
 < / x s d : s i m p l e T y p e >  
 < / x s d : e l e m e n t >  
 < x s d : e l e m e n t   n a m e = " M e d i a S e r v i c e D a t e T a k e n "   m a : i n d e x = " 1 8 "   n i l l a b l e = " t r u e "   m a : d i s p l a y N a m e = " M e d i a S e r v i c e D a t e T a k e n "   m a : h i d d e n = " t r u e "   m a : i n t e r n a l N a m e = " M e d i a S e r v i c e D a t e T a k e n "   m a : r e a d O n l y = " t r u e " >  
 < x s d : s i m p l e T y p e >  
 < x s d : r e s t r i c t i o n   b a s e = " d m s : T e x t " / >  
 < / x s d : s i m p l e T y p e >  
 < / x s d : e l e m e n t >  
 < x s d : e l e m e n t   n a m e = " S t a t u s "   m a : i n d e x = " 1 9 "   n i l l a b l e = " t r u e "   m a : d i s p l a y N a m e = " S t a t u s "   m a : d e f a u l t = " N o t   s t a r t e d "   m a : f o r m a t = " D r o p d o w n "   m a : i n t e r n a l N a m e = " S t a t u s " >  
 < x s d : s i m p l e T y p e >  
 < x s d : r e s t r i c t i o n   b a s e = " d m s : C h o i c e " >  
 < x s d : e n u m e r a t i o n   v a l u e = " N o t   s t a r t e d " / >  
 < x s d : e n u m e r a t i o n   v a l u e = " I n   P r o g r e s s " / >  
 < x s d : e n u m e r a t i o n   v a l u e = " C o m p l e t e d " / >  
 < / x s d : r e s t r i c t i o n >  
 < / x s d : s i m p l e 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i n t e r n a l N a m e = " S h a r e d W i t h D e t a i l s "   m a : r e a d O n l y = " t r u e " >  
 < x s d : s i m p l e T y p e >  
 < x s d : r e s t r i c t i o n   b a s e = " d m s : N o t e " >  
 < x s d : m a x L e n g t h   v a l u e = " 2 5 5 " / >  
 < / x s d : r e s t r i c t i o n > 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x m l   v e r s i o n = " 1 . 0 " ? > < p : p r o p e r t i e s   x m l n s : p = " h t t p : / / s c h e m a s . m i c r o s o f t . c o m / o f f i c e / 2 0 0 6 / m e t a d a t a / p r o p e r t i e s "   x m l n s : x s i = " h t t p : / / w w w . w 3 . o r g / 2 0 0 1 / X M L S c h e m a - i n s t a n c e "   x m l n s : p c = " h t t p : / / s c h e m a s . m i c r o s o f t . c o m / o f f i c e / i n f o p a t h / 2 0 0 7 / P a r t n e r C o n t r o l s " > < d o c u m e n t M a n a g e m e n t > < M e d i a S e r v i c e K e y P o i n t s   x m l n s = " 7 1 a f 3 2 4 3 - 3 d d 4 - 4 a 8 d - 8 c 0 d - d d 7 6 d a 1 f 0 2 a 5 "   x s i : n i l = " t r u e " / > < S t a t u s   x m l n s = " 7 1 a f 3 2 4 3 - 3 d d 4 - 4 a 8 d - 8 c 0 d - d d 7 6 d a 1 f 0 2 a 5 " > N o t   s t a r t e d < / S t a t u s > < / d o c u m e n t M a n a g e m e n t > < / p : p r o p e r t i e s > 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0257C101-46E1-4CAE-AE60-1AB79022B7A9}">
  <ds:schemaRefs/>
</ds:datastoreItem>
</file>

<file path=customXml/itemProps2.xml><?xml version="1.0" encoding="utf-8"?>
<ds:datastoreItem xmlns:ds="http://schemas.openxmlformats.org/officeDocument/2006/customXml" ds:itemID="{4415B3C4-7FB6-414C-8C24-8862C0E6C9F3}">
  <ds:schemaRefs/>
</ds:datastoreItem>
</file>

<file path=customXml/itemProps3.xml><?xml version="1.0" encoding="utf-8"?>
<ds:datastoreItem xmlns:ds="http://schemas.openxmlformats.org/officeDocument/2006/customXml" ds:itemID="{CE12C2FA-3740-4055-BA8A-74A1458F4A51}">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8446</Words>
  <Application>WPS Presentation</Application>
  <PresentationFormat>Widescreen</PresentationFormat>
  <Paragraphs>187</Paragraphs>
  <Slides>15</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15</vt:i4>
      </vt:variant>
    </vt:vector>
  </HeadingPairs>
  <TitlesOfParts>
    <vt:vector size="34" baseType="lpstr">
      <vt:lpstr>Arial</vt:lpstr>
      <vt:lpstr>SimSun</vt:lpstr>
      <vt:lpstr>Wingdings</vt:lpstr>
      <vt:lpstr>Wingdings 3</vt:lpstr>
      <vt:lpstr>Symbol</vt:lpstr>
      <vt:lpstr>Arial</vt:lpstr>
      <vt:lpstr>Times New Roman</vt:lpstr>
      <vt:lpstr>Algerian</vt:lpstr>
      <vt:lpstr>Gabriola</vt:lpstr>
      <vt:lpstr>Aptos Display</vt:lpstr>
      <vt:lpstr>Bahnschrift</vt:lpstr>
      <vt:lpstr>Cambria</vt:lpstr>
      <vt:lpstr>Trebuchet MS</vt:lpstr>
      <vt:lpstr>Segoe Print</vt:lpstr>
      <vt:lpstr>Microsoft YaHei</vt:lpstr>
      <vt:lpstr>Arial Unicode MS</vt:lpstr>
      <vt:lpstr>Calibri</vt:lpstr>
      <vt:lpstr>Wingdings</vt:lpstr>
      <vt:lpstr>Facet</vt:lpstr>
      <vt:lpstr>PowerPoint 演示文稿</vt:lpstr>
      <vt:lpstr>PowerPoint 演示文稿</vt:lpstr>
      <vt:lpstr>INTRODUCTION :-</vt:lpstr>
      <vt:lpstr>PowerPoint 演示文稿</vt:lpstr>
      <vt:lpstr>PowerPoint 演示文稿</vt:lpstr>
      <vt:lpstr>PowerPoint 演示文稿</vt:lpstr>
      <vt:lpstr>PowerPoint 演示文稿</vt:lpstr>
      <vt:lpstr>PowerPoint 演示文稿</vt:lpstr>
      <vt:lpstr>PowerPoint 演示文稿</vt:lpstr>
      <vt:lpstr>ROADMAP BUILDING :-</vt:lpstr>
      <vt:lpstr>System Architecture Planning :-</vt:lpstr>
      <vt:lpstr>System Architecture Planning :-</vt:lpstr>
      <vt:lpstr>PowerPoint 演示文稿</vt:lpstr>
      <vt:lpstr>System Architecture Planning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System21</cp:lastModifiedBy>
  <cp:revision>4</cp:revision>
  <dcterms:created xsi:type="dcterms:W3CDTF">2023-10-19T05:16:00Z</dcterms:created>
  <dcterms:modified xsi:type="dcterms:W3CDTF">2024-08-28T06:33:35Z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9E5EBE85267E4CAC953CF37A87D0DBF6_12</vt:lpwstr>
  </property>
  <property fmtid="{D5CDD505-2E9C-101B-9397-08002B2CF9AE}" pid="4" name="KSOProductBuildVer">
    <vt:lpwstr>1033-12.2.0.17119</vt:lpwstr>
  </property>
</Properties>
</file>