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f551425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f551425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0400964e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0400964e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0400964e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0400964e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4e268a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4e268a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4e268a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4e268a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4e268a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4e268a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24e268a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24e268a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24e268ad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24e268ad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fb6ee9929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fb6ee992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38700" y="88200"/>
            <a:ext cx="8118600" cy="1522800"/>
          </a:xfrm>
          <a:prstGeom prst="rect">
            <a:avLst/>
          </a:prstGeom>
          <a:solidFill>
            <a:schemeClr val="lt2"/>
          </a:solidFill>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chemeClr val="lt1"/>
                </a:solidFill>
                <a:highlight>
                  <a:schemeClr val="lt2"/>
                </a:highlight>
                <a:latin typeface="Arial"/>
                <a:ea typeface="Arial"/>
                <a:cs typeface="Arial"/>
                <a:sym typeface="Arial"/>
              </a:rPr>
              <a:t>Multi-Client Single Server Chat Application /Chat Room</a:t>
            </a:r>
            <a:endParaRPr sz="7600">
              <a:solidFill>
                <a:schemeClr val="lt1"/>
              </a:solidFill>
              <a:highlight>
                <a:schemeClr val="lt2"/>
              </a:highlight>
            </a:endParaRPr>
          </a:p>
        </p:txBody>
      </p:sp>
      <p:sp>
        <p:nvSpPr>
          <p:cNvPr id="60" name="Google Shape;60;p13"/>
          <p:cNvSpPr txBox="1"/>
          <p:nvPr/>
        </p:nvSpPr>
        <p:spPr>
          <a:xfrm>
            <a:off x="318250" y="1858225"/>
            <a:ext cx="1458000" cy="4518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Group 14</a:t>
            </a:r>
            <a:endParaRPr sz="1800">
              <a:solidFill>
                <a:schemeClr val="dk1"/>
              </a:solidFill>
              <a:latin typeface="Old Standard TT"/>
              <a:ea typeface="Old Standard TT"/>
              <a:cs typeface="Old Standard TT"/>
              <a:sym typeface="Old Standard TT"/>
            </a:endParaRPr>
          </a:p>
        </p:txBody>
      </p:sp>
      <p:sp>
        <p:nvSpPr>
          <p:cNvPr id="61" name="Google Shape;61;p13"/>
          <p:cNvSpPr txBox="1"/>
          <p:nvPr/>
        </p:nvSpPr>
        <p:spPr>
          <a:xfrm>
            <a:off x="2689800" y="2540150"/>
            <a:ext cx="4188600" cy="19506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spcBef>
                <a:spcPts val="0"/>
              </a:spcBef>
              <a:spcAft>
                <a:spcPts val="0"/>
              </a:spcAft>
              <a:buNone/>
            </a:pPr>
            <a:r>
              <a:rPr lang="en" sz="2100">
                <a:solidFill>
                  <a:srgbClr val="FFD700"/>
                </a:solidFill>
                <a:latin typeface="Old Standard TT"/>
                <a:ea typeface="Old Standard TT"/>
                <a:cs typeface="Old Standard TT"/>
                <a:sym typeface="Old Standard TT"/>
              </a:rPr>
              <a:t>Gaurav Singh - 42</a:t>
            </a:r>
            <a:endParaRPr sz="2100">
              <a:solidFill>
                <a:srgbClr val="FFD700"/>
              </a:solidFill>
              <a:latin typeface="Old Standard TT"/>
              <a:ea typeface="Old Standard TT"/>
              <a:cs typeface="Old Standard TT"/>
              <a:sym typeface="Old Standard TT"/>
            </a:endParaRPr>
          </a:p>
          <a:p>
            <a:pPr indent="0" lvl="0" marL="914400" rtl="0" algn="l">
              <a:spcBef>
                <a:spcPts val="0"/>
              </a:spcBef>
              <a:spcAft>
                <a:spcPts val="0"/>
              </a:spcAft>
              <a:buNone/>
            </a:pPr>
            <a:r>
              <a:rPr lang="en" sz="2100">
                <a:solidFill>
                  <a:srgbClr val="FFD700"/>
                </a:solidFill>
                <a:latin typeface="Old Standard TT"/>
                <a:ea typeface="Old Standard TT"/>
                <a:cs typeface="Old Standard TT"/>
                <a:sym typeface="Old Standard TT"/>
              </a:rPr>
              <a:t>Jayant Singh - 43</a:t>
            </a:r>
            <a:endParaRPr sz="2100">
              <a:solidFill>
                <a:srgbClr val="FFD700"/>
              </a:solidFill>
              <a:latin typeface="Old Standard TT"/>
              <a:ea typeface="Old Standard TT"/>
              <a:cs typeface="Old Standard TT"/>
              <a:sym typeface="Old Standard TT"/>
            </a:endParaRPr>
          </a:p>
          <a:p>
            <a:pPr indent="0" lvl="0" marL="914400" rtl="0" algn="l">
              <a:spcBef>
                <a:spcPts val="0"/>
              </a:spcBef>
              <a:spcAft>
                <a:spcPts val="0"/>
              </a:spcAft>
              <a:buNone/>
            </a:pPr>
            <a:r>
              <a:rPr lang="en" sz="2100">
                <a:solidFill>
                  <a:srgbClr val="FFD700"/>
                </a:solidFill>
                <a:latin typeface="Old Standard TT"/>
                <a:ea typeface="Old Standard TT"/>
                <a:cs typeface="Old Standard TT"/>
                <a:sym typeface="Old Standard TT"/>
              </a:rPr>
              <a:t>Kapil Gattani - 44</a:t>
            </a:r>
            <a:endParaRPr sz="2100">
              <a:solidFill>
                <a:srgbClr val="FFD700"/>
              </a:solidFill>
              <a:latin typeface="Old Standard TT"/>
              <a:ea typeface="Old Standard TT"/>
              <a:cs typeface="Old Standard TT"/>
              <a:sym typeface="Old Standard TT"/>
            </a:endParaRPr>
          </a:p>
          <a:p>
            <a:pPr indent="0" lvl="0" marL="914400" rtl="0" algn="l">
              <a:spcBef>
                <a:spcPts val="0"/>
              </a:spcBef>
              <a:spcAft>
                <a:spcPts val="0"/>
              </a:spcAft>
              <a:buNone/>
            </a:pPr>
            <a:r>
              <a:rPr lang="en" sz="2100">
                <a:solidFill>
                  <a:srgbClr val="FFD700"/>
                </a:solidFill>
                <a:latin typeface="Old Standard TT"/>
                <a:ea typeface="Old Standard TT"/>
                <a:cs typeface="Old Standard TT"/>
                <a:sym typeface="Old Standard TT"/>
              </a:rPr>
              <a:t>Rahul Verma - 53</a:t>
            </a:r>
            <a:endParaRPr sz="2100">
              <a:solidFill>
                <a:srgbClr val="FFD700"/>
              </a:solidFill>
              <a:latin typeface="Old Standard TT"/>
              <a:ea typeface="Old Standard TT"/>
              <a:cs typeface="Old Standard TT"/>
              <a:sym typeface="Old Standard TT"/>
            </a:endParaRPr>
          </a:p>
          <a:p>
            <a:pPr indent="0" lvl="0" marL="914400" rtl="0" algn="l">
              <a:spcBef>
                <a:spcPts val="0"/>
              </a:spcBef>
              <a:spcAft>
                <a:spcPts val="0"/>
              </a:spcAft>
              <a:buNone/>
            </a:pPr>
            <a:r>
              <a:rPr lang="en" sz="2100">
                <a:solidFill>
                  <a:srgbClr val="FFD700"/>
                </a:solidFill>
                <a:latin typeface="Old Standard TT"/>
                <a:ea typeface="Old Standard TT"/>
                <a:cs typeface="Old Standard TT"/>
                <a:sym typeface="Old Standard TT"/>
              </a:rPr>
              <a:t>Vedant Bhutada - 69 </a:t>
            </a:r>
            <a:endParaRPr sz="2100">
              <a:solidFill>
                <a:srgbClr val="FFD700"/>
              </a:solidFill>
              <a:latin typeface="Old Standard TT"/>
              <a:ea typeface="Old Standard TT"/>
              <a:cs typeface="Old Standard TT"/>
              <a:sym typeface="Old Standard TT"/>
            </a:endParaRPr>
          </a:p>
          <a:p>
            <a:pPr indent="0" lvl="0" marL="914400" rtl="0" algn="ctr">
              <a:spcBef>
                <a:spcPts val="0"/>
              </a:spcBef>
              <a:spcAft>
                <a:spcPts val="0"/>
              </a:spcAft>
              <a:buClr>
                <a:schemeClr val="dk1"/>
              </a:buClr>
              <a:buSzPts val="1100"/>
              <a:buFont typeface="Arial"/>
              <a:buNone/>
            </a:pPr>
            <a:r>
              <a:t/>
            </a:r>
            <a:endParaRPr sz="2400">
              <a:solidFill>
                <a:srgbClr val="FFD700"/>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illustration for Server  :</a:t>
            </a:r>
            <a:endParaRPr/>
          </a:p>
        </p:txBody>
      </p:sp>
      <p:sp>
        <p:nvSpPr>
          <p:cNvPr id="112" name="Google Shape;112;p22"/>
          <p:cNvSpPr txBox="1"/>
          <p:nvPr/>
        </p:nvSpPr>
        <p:spPr>
          <a:xfrm>
            <a:off x="0" y="1058225"/>
            <a:ext cx="868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sp>
        <p:nvSpPr>
          <p:cNvPr id="113" name="Google Shape;113;p22"/>
          <p:cNvSpPr txBox="1"/>
          <p:nvPr/>
        </p:nvSpPr>
        <p:spPr>
          <a:xfrm>
            <a:off x="4104650" y="1084575"/>
            <a:ext cx="4521300" cy="23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while True: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 Wait for a connection from a client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client_socket, client_address = server_socket.accept()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print(f"Connection established with {client_address}")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 Send a welcome message to the client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welcome_message = "Welcome to the server!"</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client_socket.send(welcome_message.encode('utf-8'))</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 Receive data from the client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data = client_socket.recv(1024).decode('utf-8')</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print(f"Received from client: {data}")</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 Close the connection with the client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client_socket.close()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800">
              <a:solidFill>
                <a:schemeClr val="dk1"/>
              </a:solidFill>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14" name="Google Shape;114;p22"/>
          <p:cNvSpPr txBox="1"/>
          <p:nvPr/>
        </p:nvSpPr>
        <p:spPr>
          <a:xfrm>
            <a:off x="91450" y="1109975"/>
            <a:ext cx="3555900" cy="18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import socket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Server configuration</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host = 'localhost'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port = 12345</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Create a socket object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server_socket = socket.socket(socket.AF_INET, socket.SOCK_STREAM)</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Bind the socket to a specific address and port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server_socket.bind((host, port))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Listen for incoming connections (max 5 connections in the queue)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server_socket.listen(5)</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print(f"Server listening on {host}:{port}")</a:t>
            </a:r>
            <a:endParaRPr sz="1200">
              <a:solidFill>
                <a:schemeClr val="dk1"/>
              </a:solidFill>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illustration for Client :</a:t>
            </a:r>
            <a:endParaRPr/>
          </a:p>
        </p:txBody>
      </p:sp>
      <p:sp>
        <p:nvSpPr>
          <p:cNvPr id="120" name="Google Shape;120;p23"/>
          <p:cNvSpPr txBox="1"/>
          <p:nvPr/>
        </p:nvSpPr>
        <p:spPr>
          <a:xfrm>
            <a:off x="180350" y="1109975"/>
            <a:ext cx="4330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import socket</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 Server configuration</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host = 'localhost'</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port = 12345</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 Create a socket object</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client_socket = socket.socket(socket.AF_INET, socket.SOCK_STREAM)</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 Connect to the server</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client_socket.connect((host, port))</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 Receive the welcome message from the server</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welcome_message = client_socket.recv(1024).decode('utf-8')</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print(f"Server says: {welcome_message}")</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21" name="Google Shape;121;p23"/>
          <p:cNvSpPr txBox="1"/>
          <p:nvPr/>
        </p:nvSpPr>
        <p:spPr>
          <a:xfrm>
            <a:off x="4739650" y="1122675"/>
            <a:ext cx="4092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 Send a message to the server</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message_to_server = "Hello, server!"</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client_socket.send(message_to_server.encode('utf-8'))</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 Close the connection with the server</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client_socket.close()</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68300"/>
            <a:ext cx="8520600" cy="59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Functions:</a:t>
            </a:r>
            <a:endParaRPr/>
          </a:p>
        </p:txBody>
      </p:sp>
      <p:sp>
        <p:nvSpPr>
          <p:cNvPr id="127" name="Google Shape;127;p24"/>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128" name="Google Shape;128;p24"/>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129" name="Google Shape;129;p24"/>
          <p:cNvSpPr txBox="1"/>
          <p:nvPr/>
        </p:nvSpPr>
        <p:spPr>
          <a:xfrm>
            <a:off x="94800" y="1046400"/>
            <a:ext cx="8737500" cy="39573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1400"/>
              </a:spcBef>
              <a:spcAft>
                <a:spcPts val="0"/>
              </a:spcAft>
              <a:buClr>
                <a:schemeClr val="dk1"/>
              </a:buClr>
              <a:buSzPts val="1100"/>
              <a:buFont typeface="Arial"/>
              <a:buNone/>
            </a:pPr>
            <a:r>
              <a:rPr b="1" lang="en" sz="1600">
                <a:solidFill>
                  <a:srgbClr val="188038"/>
                </a:solidFill>
                <a:latin typeface="Courier New"/>
                <a:ea typeface="Courier New"/>
                <a:cs typeface="Courier New"/>
                <a:sym typeface="Courier New"/>
              </a:rPr>
              <a:t>account.py</a:t>
            </a:r>
            <a:r>
              <a:rPr b="1" lang="en" sz="1750">
                <a:solidFill>
                  <a:schemeClr val="dk1"/>
                </a:solidFill>
                <a:latin typeface="Roboto"/>
                <a:ea typeface="Roboto"/>
                <a:cs typeface="Roboto"/>
                <a:sym typeface="Roboto"/>
              </a:rPr>
              <a:t>:</a:t>
            </a:r>
            <a:endParaRPr b="1" sz="1750">
              <a:solidFill>
                <a:schemeClr val="dk1"/>
              </a:solidFill>
              <a:latin typeface="Roboto"/>
              <a:ea typeface="Roboto"/>
              <a:cs typeface="Roboto"/>
              <a:sym typeface="Roboto"/>
            </a:endParaRPr>
          </a:p>
          <a:p>
            <a:pPr indent="-304800" lvl="0" marL="457200" rtl="0" algn="l">
              <a:lnSpc>
                <a:spcPct val="115000"/>
              </a:lnSpc>
              <a:spcBef>
                <a:spcPts val="400"/>
              </a:spcBef>
              <a:spcAft>
                <a:spcPts val="0"/>
              </a:spcAft>
              <a:buClr>
                <a:srgbClr val="374151"/>
              </a:buClr>
              <a:buSzPts val="1200"/>
              <a:buFont typeface="Roboto"/>
              <a:buChar char="●"/>
            </a:pPr>
            <a:r>
              <a:rPr lang="en" sz="1150">
                <a:solidFill>
                  <a:srgbClr val="374151"/>
                </a:solidFill>
                <a:latin typeface="Courier New"/>
                <a:ea typeface="Courier New"/>
                <a:cs typeface="Courier New"/>
                <a:sym typeface="Courier New"/>
              </a:rPr>
              <a:t>account_func(username)</a:t>
            </a:r>
            <a:r>
              <a:rPr lang="en" sz="1300">
                <a:solidFill>
                  <a:srgbClr val="374151"/>
                </a:solidFill>
                <a:latin typeface="Roboto"/>
                <a:ea typeface="Roboto"/>
                <a:cs typeface="Roboto"/>
                <a:sym typeface="Roboto"/>
              </a:rPr>
              <a:t>: Displays a Tkinter window for account settings, allowing the user to change their name, username, password, avatar, or delete their account.</a:t>
            </a:r>
            <a:endParaRPr sz="1300">
              <a:solidFill>
                <a:srgbClr val="37415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00">
                <a:solidFill>
                  <a:srgbClr val="188038"/>
                </a:solidFill>
                <a:latin typeface="Courier New"/>
                <a:ea typeface="Courier New"/>
                <a:cs typeface="Courier New"/>
                <a:sym typeface="Courier New"/>
              </a:rPr>
              <a:t>login.py</a:t>
            </a:r>
            <a:r>
              <a:rPr b="1" lang="en" sz="1750">
                <a:solidFill>
                  <a:schemeClr val="dk1"/>
                </a:solidFill>
                <a:latin typeface="Roboto"/>
                <a:ea typeface="Roboto"/>
                <a:cs typeface="Roboto"/>
                <a:sym typeface="Roboto"/>
              </a:rPr>
              <a:t>:</a:t>
            </a:r>
            <a:endParaRPr b="1" sz="1750">
              <a:solidFill>
                <a:schemeClr val="dk1"/>
              </a:solidFill>
              <a:latin typeface="Roboto"/>
              <a:ea typeface="Roboto"/>
              <a:cs typeface="Roboto"/>
              <a:sym typeface="Roboto"/>
            </a:endParaRPr>
          </a:p>
          <a:p>
            <a:pPr indent="-304800" lvl="0" marL="457200" rtl="0" algn="l">
              <a:lnSpc>
                <a:spcPct val="115000"/>
              </a:lnSpc>
              <a:spcBef>
                <a:spcPts val="400"/>
              </a:spcBef>
              <a:spcAft>
                <a:spcPts val="0"/>
              </a:spcAft>
              <a:buClr>
                <a:srgbClr val="374151"/>
              </a:buClr>
              <a:buSzPts val="1200"/>
              <a:buFont typeface="Roboto"/>
              <a:buChar char="●"/>
            </a:pPr>
            <a:r>
              <a:rPr lang="en" sz="1150">
                <a:solidFill>
                  <a:srgbClr val="374151"/>
                </a:solidFill>
                <a:latin typeface="Courier New"/>
                <a:ea typeface="Courier New"/>
                <a:cs typeface="Courier New"/>
                <a:sym typeface="Courier New"/>
              </a:rPr>
              <a:t>login()</a:t>
            </a:r>
            <a:r>
              <a:rPr lang="en" sz="1300">
                <a:solidFill>
                  <a:srgbClr val="374151"/>
                </a:solidFill>
                <a:latin typeface="Roboto"/>
                <a:ea typeface="Roboto"/>
                <a:cs typeface="Roboto"/>
                <a:sym typeface="Roboto"/>
              </a:rPr>
              <a:t>: Displays a Tkinter window for user login, allowing users to enter their credentials and log in, or register a new account.</a:t>
            </a:r>
            <a:endParaRPr sz="13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150">
                <a:solidFill>
                  <a:srgbClr val="374151"/>
                </a:solidFill>
                <a:latin typeface="Courier New"/>
                <a:ea typeface="Courier New"/>
                <a:cs typeface="Courier New"/>
                <a:sym typeface="Courier New"/>
              </a:rPr>
              <a:t>register()</a:t>
            </a:r>
            <a:r>
              <a:rPr lang="en" sz="1300">
                <a:solidFill>
                  <a:srgbClr val="374151"/>
                </a:solidFill>
                <a:latin typeface="Roboto"/>
                <a:ea typeface="Roboto"/>
                <a:cs typeface="Roboto"/>
                <a:sym typeface="Roboto"/>
              </a:rPr>
              <a:t>: Displays a Tkinter window for user registration, allowing users to create a new account.</a:t>
            </a:r>
            <a:endParaRPr sz="1300">
              <a:solidFill>
                <a:srgbClr val="37415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00">
                <a:solidFill>
                  <a:srgbClr val="188038"/>
                </a:solidFill>
                <a:latin typeface="Courier New"/>
                <a:ea typeface="Courier New"/>
                <a:cs typeface="Courier New"/>
                <a:sym typeface="Courier New"/>
              </a:rPr>
              <a:t>main.py</a:t>
            </a:r>
            <a:r>
              <a:rPr b="1" lang="en" sz="1750">
                <a:solidFill>
                  <a:schemeClr val="dk1"/>
                </a:solidFill>
                <a:latin typeface="Roboto"/>
                <a:ea typeface="Roboto"/>
                <a:cs typeface="Roboto"/>
                <a:sym typeface="Roboto"/>
              </a:rPr>
              <a:t>:</a:t>
            </a:r>
            <a:endParaRPr b="1" sz="1750">
              <a:solidFill>
                <a:schemeClr val="dk1"/>
              </a:solidFill>
              <a:latin typeface="Roboto"/>
              <a:ea typeface="Roboto"/>
              <a:cs typeface="Roboto"/>
              <a:sym typeface="Roboto"/>
            </a:endParaRPr>
          </a:p>
          <a:p>
            <a:pPr indent="-304800" lvl="0" marL="457200" rtl="0" algn="l">
              <a:lnSpc>
                <a:spcPct val="115000"/>
              </a:lnSpc>
              <a:spcBef>
                <a:spcPts val="400"/>
              </a:spcBef>
              <a:spcAft>
                <a:spcPts val="0"/>
              </a:spcAft>
              <a:buClr>
                <a:srgbClr val="374151"/>
              </a:buClr>
              <a:buSzPts val="1200"/>
              <a:buFont typeface="Roboto"/>
              <a:buChar char="●"/>
            </a:pPr>
            <a:r>
              <a:rPr lang="en" sz="1150">
                <a:solidFill>
                  <a:srgbClr val="374151"/>
                </a:solidFill>
                <a:latin typeface="Courier New"/>
                <a:ea typeface="Courier New"/>
                <a:cs typeface="Courier New"/>
                <a:sym typeface="Courier New"/>
              </a:rPr>
              <a:t>main_loop(username)</a:t>
            </a:r>
            <a:r>
              <a:rPr lang="en" sz="1300">
                <a:solidFill>
                  <a:srgbClr val="374151"/>
                </a:solidFill>
                <a:latin typeface="Roboto"/>
                <a:ea typeface="Roboto"/>
                <a:cs typeface="Roboto"/>
                <a:sym typeface="Roboto"/>
              </a:rPr>
              <a:t>: Displays the main chat application window using Tkinter, allowing users to send and receive real-time messages, view user lists, and access account settings.</a:t>
            </a:r>
            <a:endParaRPr sz="1300">
              <a:solidFill>
                <a:srgbClr val="374151"/>
              </a:solidFill>
              <a:latin typeface="Roboto"/>
              <a:ea typeface="Roboto"/>
              <a:cs typeface="Roboto"/>
              <a:sym typeface="Roboto"/>
            </a:endParaRPr>
          </a:p>
          <a:p>
            <a:pPr indent="0" lvl="0" marL="0" rtl="0" algn="l">
              <a:spcBef>
                <a:spcPts val="150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0" y="96475"/>
            <a:ext cx="8699400" cy="44703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1400"/>
              </a:spcBef>
              <a:spcAft>
                <a:spcPts val="0"/>
              </a:spcAft>
              <a:buClr>
                <a:schemeClr val="dk1"/>
              </a:buClr>
              <a:buSzPts val="1100"/>
              <a:buFont typeface="Arial"/>
              <a:buNone/>
            </a:pPr>
            <a:r>
              <a:rPr b="1" lang="en" sz="1600">
                <a:solidFill>
                  <a:srgbClr val="188038"/>
                </a:solidFill>
                <a:latin typeface="Courier New"/>
                <a:ea typeface="Courier New"/>
                <a:cs typeface="Courier New"/>
                <a:sym typeface="Courier New"/>
              </a:rPr>
              <a:t>run.py</a:t>
            </a:r>
            <a:r>
              <a:rPr b="1" lang="en" sz="1750">
                <a:solidFill>
                  <a:schemeClr val="dk1"/>
                </a:solidFill>
                <a:latin typeface="Roboto"/>
                <a:ea typeface="Roboto"/>
                <a:cs typeface="Roboto"/>
                <a:sym typeface="Roboto"/>
              </a:rPr>
              <a:t>:</a:t>
            </a:r>
            <a:endParaRPr b="1" sz="1750">
              <a:solidFill>
                <a:schemeClr val="dk1"/>
              </a:solidFill>
              <a:latin typeface="Roboto"/>
              <a:ea typeface="Roboto"/>
              <a:cs typeface="Roboto"/>
              <a:sym typeface="Roboto"/>
            </a:endParaRPr>
          </a:p>
          <a:p>
            <a:pPr indent="-304800" lvl="0" marL="457200" rtl="0" algn="l">
              <a:lnSpc>
                <a:spcPct val="115000"/>
              </a:lnSpc>
              <a:spcBef>
                <a:spcPts val="400"/>
              </a:spcBef>
              <a:spcAft>
                <a:spcPts val="0"/>
              </a:spcAft>
              <a:buClr>
                <a:srgbClr val="374151"/>
              </a:buClr>
              <a:buSzPts val="1200"/>
              <a:buFont typeface="Roboto"/>
              <a:buChar char="●"/>
            </a:pPr>
            <a:r>
              <a:rPr lang="en" sz="1300">
                <a:solidFill>
                  <a:srgbClr val="374151"/>
                </a:solidFill>
                <a:latin typeface="Roboto"/>
                <a:ea typeface="Roboto"/>
                <a:cs typeface="Roboto"/>
                <a:sym typeface="Roboto"/>
              </a:rPr>
              <a:t>Checks if a user is logged in (</a:t>
            </a:r>
            <a:r>
              <a:rPr lang="en" sz="1150">
                <a:solidFill>
                  <a:srgbClr val="374151"/>
                </a:solidFill>
                <a:latin typeface="Courier New"/>
                <a:ea typeface="Courier New"/>
                <a:cs typeface="Courier New"/>
                <a:sym typeface="Courier New"/>
              </a:rPr>
              <a:t>isLog.txt</a:t>
            </a:r>
            <a:r>
              <a:rPr lang="en" sz="1300">
                <a:solidFill>
                  <a:srgbClr val="374151"/>
                </a:solidFill>
                <a:latin typeface="Roboto"/>
                <a:ea typeface="Roboto"/>
                <a:cs typeface="Roboto"/>
                <a:sym typeface="Roboto"/>
              </a:rPr>
              <a:t>). If logged in, it calls </a:t>
            </a:r>
            <a:r>
              <a:rPr lang="en" sz="1150">
                <a:solidFill>
                  <a:srgbClr val="374151"/>
                </a:solidFill>
                <a:latin typeface="Courier New"/>
                <a:ea typeface="Courier New"/>
                <a:cs typeface="Courier New"/>
                <a:sym typeface="Courier New"/>
              </a:rPr>
              <a:t>main.main_loop(username)</a:t>
            </a:r>
            <a:r>
              <a:rPr lang="en" sz="1300">
                <a:solidFill>
                  <a:srgbClr val="374151"/>
                </a:solidFill>
                <a:latin typeface="Roboto"/>
                <a:ea typeface="Roboto"/>
                <a:cs typeface="Roboto"/>
                <a:sym typeface="Roboto"/>
              </a:rPr>
              <a:t>, else, it calls </a:t>
            </a:r>
            <a:r>
              <a:rPr lang="en" sz="1150">
                <a:solidFill>
                  <a:srgbClr val="374151"/>
                </a:solidFill>
                <a:latin typeface="Courier New"/>
                <a:ea typeface="Courier New"/>
                <a:cs typeface="Courier New"/>
                <a:sym typeface="Courier New"/>
              </a:rPr>
              <a:t>login.login()</a:t>
            </a:r>
            <a:r>
              <a:rPr lang="en" sz="1300">
                <a:solidFill>
                  <a:srgbClr val="374151"/>
                </a:solidFill>
                <a:latin typeface="Roboto"/>
                <a:ea typeface="Roboto"/>
                <a:cs typeface="Roboto"/>
                <a:sym typeface="Roboto"/>
              </a:rPr>
              <a:t>.</a:t>
            </a:r>
            <a:endParaRPr sz="1300">
              <a:solidFill>
                <a:srgbClr val="37415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00">
                <a:solidFill>
                  <a:srgbClr val="188038"/>
                </a:solidFill>
                <a:latin typeface="Courier New"/>
                <a:ea typeface="Courier New"/>
                <a:cs typeface="Courier New"/>
                <a:sym typeface="Courier New"/>
              </a:rPr>
              <a:t>server.py</a:t>
            </a:r>
            <a:r>
              <a:rPr b="1" lang="en" sz="1750">
                <a:solidFill>
                  <a:schemeClr val="dk1"/>
                </a:solidFill>
                <a:latin typeface="Roboto"/>
                <a:ea typeface="Roboto"/>
                <a:cs typeface="Roboto"/>
                <a:sym typeface="Roboto"/>
              </a:rPr>
              <a:t>:</a:t>
            </a:r>
            <a:endParaRPr b="1" sz="1750">
              <a:solidFill>
                <a:schemeClr val="dk1"/>
              </a:solidFill>
              <a:latin typeface="Roboto"/>
              <a:ea typeface="Roboto"/>
              <a:cs typeface="Roboto"/>
              <a:sym typeface="Roboto"/>
            </a:endParaRPr>
          </a:p>
          <a:p>
            <a:pPr indent="-304800" lvl="0" marL="457200" rtl="0" algn="l">
              <a:lnSpc>
                <a:spcPct val="115000"/>
              </a:lnSpc>
              <a:spcBef>
                <a:spcPts val="400"/>
              </a:spcBef>
              <a:spcAft>
                <a:spcPts val="0"/>
              </a:spcAft>
              <a:buClr>
                <a:srgbClr val="374151"/>
              </a:buClr>
              <a:buSzPts val="1200"/>
              <a:buFont typeface="Roboto"/>
              <a:buChar char="●"/>
            </a:pPr>
            <a:r>
              <a:rPr lang="en" sz="1150">
                <a:solidFill>
                  <a:srgbClr val="374151"/>
                </a:solidFill>
                <a:latin typeface="Courier New"/>
                <a:ea typeface="Courier New"/>
                <a:cs typeface="Courier New"/>
                <a:sym typeface="Courier New"/>
              </a:rPr>
              <a:t>connectNewClient(c)</a:t>
            </a:r>
            <a:r>
              <a:rPr lang="en" sz="1300">
                <a:solidFill>
                  <a:srgbClr val="374151"/>
                </a:solidFill>
                <a:latin typeface="Roboto"/>
                <a:ea typeface="Roboto"/>
                <a:cs typeface="Roboto"/>
                <a:sym typeface="Roboto"/>
              </a:rPr>
              <a:t>: Handles the communication with a newly connected client, receives messages, and broadcasts updates to all clients.</a:t>
            </a:r>
            <a:endParaRPr sz="13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150">
                <a:solidFill>
                  <a:srgbClr val="374151"/>
                </a:solidFill>
                <a:latin typeface="Courier New"/>
                <a:ea typeface="Courier New"/>
                <a:cs typeface="Courier New"/>
                <a:sym typeface="Courier New"/>
              </a:rPr>
              <a:t>sendToAll(msg)</a:t>
            </a:r>
            <a:r>
              <a:rPr lang="en" sz="1300">
                <a:solidFill>
                  <a:srgbClr val="374151"/>
                </a:solidFill>
                <a:latin typeface="Roboto"/>
                <a:ea typeface="Roboto"/>
                <a:cs typeface="Roboto"/>
                <a:sym typeface="Roboto"/>
              </a:rPr>
              <a:t>: Sends a message to all connected clients.</a:t>
            </a:r>
            <a:endParaRPr sz="13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n" sz="2000">
                <a:solidFill>
                  <a:srgbClr val="374151"/>
                </a:solidFill>
                <a:latin typeface="Old Standard TT"/>
                <a:ea typeface="Old Standard TT"/>
                <a:cs typeface="Old Standard TT"/>
                <a:sym typeface="Old Standard TT"/>
              </a:rPr>
              <a:t>General Functions:</a:t>
            </a:r>
            <a:endParaRPr b="1" sz="2000">
              <a:solidFill>
                <a:srgbClr val="374151"/>
              </a:solidFill>
              <a:latin typeface="Old Standard TT"/>
              <a:ea typeface="Old Standard TT"/>
              <a:cs typeface="Old Standard TT"/>
              <a:sym typeface="Old Standard TT"/>
            </a:endParaRPr>
          </a:p>
          <a:p>
            <a:pPr indent="-304800" lvl="0" marL="457200" rtl="0" algn="l">
              <a:lnSpc>
                <a:spcPct val="115000"/>
              </a:lnSpc>
              <a:spcBef>
                <a:spcPts val="1500"/>
              </a:spcBef>
              <a:spcAft>
                <a:spcPts val="0"/>
              </a:spcAft>
              <a:buClr>
                <a:srgbClr val="374151"/>
              </a:buClr>
              <a:buSzPts val="1200"/>
              <a:buFont typeface="Roboto"/>
              <a:buChar char="●"/>
            </a:pPr>
            <a:r>
              <a:rPr lang="en" sz="1300">
                <a:solidFill>
                  <a:srgbClr val="374151"/>
                </a:solidFill>
                <a:latin typeface="Roboto"/>
                <a:ea typeface="Roboto"/>
                <a:cs typeface="Roboto"/>
                <a:sym typeface="Roboto"/>
              </a:rPr>
              <a:t>Socket Functions: </a:t>
            </a:r>
            <a:r>
              <a:rPr lang="en" sz="1150">
                <a:solidFill>
                  <a:srgbClr val="374151"/>
                </a:solidFill>
                <a:latin typeface="Courier New"/>
                <a:ea typeface="Courier New"/>
                <a:cs typeface="Courier New"/>
                <a:sym typeface="Courier New"/>
              </a:rPr>
              <a:t>socket.AF_INET</a:t>
            </a:r>
            <a:r>
              <a:rPr lang="en" sz="1300">
                <a:solidFill>
                  <a:srgbClr val="374151"/>
                </a:solidFill>
                <a:latin typeface="Roboto"/>
                <a:ea typeface="Roboto"/>
                <a:cs typeface="Roboto"/>
                <a:sym typeface="Roboto"/>
              </a:rPr>
              <a:t>, </a:t>
            </a:r>
            <a:r>
              <a:rPr lang="en" sz="1150">
                <a:solidFill>
                  <a:srgbClr val="374151"/>
                </a:solidFill>
                <a:latin typeface="Courier New"/>
                <a:ea typeface="Courier New"/>
                <a:cs typeface="Courier New"/>
                <a:sym typeface="Courier New"/>
              </a:rPr>
              <a:t>socket.SOCK_STREAM</a:t>
            </a:r>
            <a:r>
              <a:rPr lang="en" sz="1300">
                <a:solidFill>
                  <a:srgbClr val="374151"/>
                </a:solidFill>
                <a:latin typeface="Roboto"/>
                <a:ea typeface="Roboto"/>
                <a:cs typeface="Roboto"/>
                <a:sym typeface="Roboto"/>
              </a:rPr>
              <a:t>: Socket configuration for IPv4 and TCP.</a:t>
            </a:r>
            <a:endParaRPr sz="13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300">
                <a:solidFill>
                  <a:srgbClr val="374151"/>
                </a:solidFill>
                <a:latin typeface="Roboto"/>
                <a:ea typeface="Roboto"/>
                <a:cs typeface="Roboto"/>
                <a:sym typeface="Roboto"/>
              </a:rPr>
              <a:t>JSON Functions: </a:t>
            </a:r>
            <a:r>
              <a:rPr lang="en" sz="1150">
                <a:solidFill>
                  <a:srgbClr val="374151"/>
                </a:solidFill>
                <a:latin typeface="Courier New"/>
                <a:ea typeface="Courier New"/>
                <a:cs typeface="Courier New"/>
                <a:sym typeface="Courier New"/>
              </a:rPr>
              <a:t>json.loads()</a:t>
            </a:r>
            <a:r>
              <a:rPr lang="en" sz="1300">
                <a:solidFill>
                  <a:srgbClr val="374151"/>
                </a:solidFill>
                <a:latin typeface="Roboto"/>
                <a:ea typeface="Roboto"/>
                <a:cs typeface="Roboto"/>
                <a:sym typeface="Roboto"/>
              </a:rPr>
              <a:t>: Converts a JSON-formatted string to a Python object. </a:t>
            </a:r>
            <a:r>
              <a:rPr lang="en" sz="1150">
                <a:solidFill>
                  <a:srgbClr val="374151"/>
                </a:solidFill>
                <a:latin typeface="Courier New"/>
                <a:ea typeface="Courier New"/>
                <a:cs typeface="Courier New"/>
                <a:sym typeface="Courier New"/>
              </a:rPr>
              <a:t>json.dumps()</a:t>
            </a:r>
            <a:r>
              <a:rPr lang="en" sz="1300">
                <a:solidFill>
                  <a:srgbClr val="374151"/>
                </a:solidFill>
                <a:latin typeface="Roboto"/>
                <a:ea typeface="Roboto"/>
                <a:cs typeface="Roboto"/>
                <a:sym typeface="Roboto"/>
              </a:rPr>
              <a:t>: Converts a Python object to a JSON-formatted string.</a:t>
            </a:r>
            <a:endParaRPr sz="13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300">
                <a:solidFill>
                  <a:srgbClr val="374151"/>
                </a:solidFill>
                <a:latin typeface="Roboto"/>
                <a:ea typeface="Roboto"/>
                <a:cs typeface="Roboto"/>
                <a:sym typeface="Roboto"/>
              </a:rPr>
              <a:t>Thread Functions: </a:t>
            </a:r>
            <a:r>
              <a:rPr lang="en" sz="1150">
                <a:solidFill>
                  <a:srgbClr val="374151"/>
                </a:solidFill>
                <a:latin typeface="Courier New"/>
                <a:ea typeface="Courier New"/>
                <a:cs typeface="Courier New"/>
                <a:sym typeface="Courier New"/>
              </a:rPr>
              <a:t>_thread.start_new_thread(func, args)</a:t>
            </a:r>
            <a:r>
              <a:rPr lang="en" sz="1300">
                <a:solidFill>
                  <a:srgbClr val="374151"/>
                </a:solidFill>
                <a:latin typeface="Roboto"/>
                <a:ea typeface="Roboto"/>
                <a:cs typeface="Roboto"/>
                <a:sym typeface="Roboto"/>
              </a:rPr>
              <a:t>: Starts a new thread for a given function with arguments.</a:t>
            </a:r>
            <a:endParaRPr sz="13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a:blip r:embed="rId3">
            <a:alphaModFix/>
          </a:blip>
          <a:stretch>
            <a:fillRect/>
          </a:stretch>
        </p:blipFill>
        <p:spPr>
          <a:xfrm>
            <a:off x="152400" y="777925"/>
            <a:ext cx="1923600" cy="2666399"/>
          </a:xfrm>
          <a:prstGeom prst="rect">
            <a:avLst/>
          </a:prstGeom>
          <a:noFill/>
          <a:ln>
            <a:noFill/>
          </a:ln>
        </p:spPr>
      </p:pic>
      <p:pic>
        <p:nvPicPr>
          <p:cNvPr id="140" name="Google Shape;140;p26"/>
          <p:cNvPicPr preferRelativeResize="0"/>
          <p:nvPr/>
        </p:nvPicPr>
        <p:blipFill>
          <a:blip r:embed="rId4">
            <a:alphaModFix/>
          </a:blip>
          <a:stretch>
            <a:fillRect/>
          </a:stretch>
        </p:blipFill>
        <p:spPr>
          <a:xfrm>
            <a:off x="2228400" y="777925"/>
            <a:ext cx="1923600" cy="2666400"/>
          </a:xfrm>
          <a:prstGeom prst="rect">
            <a:avLst/>
          </a:prstGeom>
          <a:noFill/>
          <a:ln>
            <a:noFill/>
          </a:ln>
        </p:spPr>
      </p:pic>
      <p:pic>
        <p:nvPicPr>
          <p:cNvPr id="141" name="Google Shape;141;p26"/>
          <p:cNvPicPr preferRelativeResize="0"/>
          <p:nvPr/>
        </p:nvPicPr>
        <p:blipFill>
          <a:blip r:embed="rId5">
            <a:alphaModFix/>
          </a:blip>
          <a:stretch>
            <a:fillRect/>
          </a:stretch>
        </p:blipFill>
        <p:spPr>
          <a:xfrm>
            <a:off x="4313626" y="752300"/>
            <a:ext cx="2541099" cy="2666400"/>
          </a:xfrm>
          <a:prstGeom prst="rect">
            <a:avLst/>
          </a:prstGeom>
          <a:noFill/>
          <a:ln>
            <a:noFill/>
          </a:ln>
        </p:spPr>
      </p:pic>
      <p:pic>
        <p:nvPicPr>
          <p:cNvPr id="142" name="Google Shape;142;p26"/>
          <p:cNvPicPr preferRelativeResize="0"/>
          <p:nvPr/>
        </p:nvPicPr>
        <p:blipFill>
          <a:blip r:embed="rId6">
            <a:alphaModFix/>
          </a:blip>
          <a:stretch>
            <a:fillRect/>
          </a:stretch>
        </p:blipFill>
        <p:spPr>
          <a:xfrm>
            <a:off x="7018050" y="777925"/>
            <a:ext cx="1882998" cy="2666400"/>
          </a:xfrm>
          <a:prstGeom prst="rect">
            <a:avLst/>
          </a:prstGeom>
          <a:noFill/>
          <a:ln>
            <a:noFill/>
          </a:ln>
        </p:spPr>
      </p:pic>
      <p:pic>
        <p:nvPicPr>
          <p:cNvPr id="143" name="Google Shape;143;p26"/>
          <p:cNvPicPr preferRelativeResize="0"/>
          <p:nvPr/>
        </p:nvPicPr>
        <p:blipFill>
          <a:blip r:embed="rId7">
            <a:alphaModFix/>
          </a:blip>
          <a:stretch>
            <a:fillRect/>
          </a:stretch>
        </p:blipFill>
        <p:spPr>
          <a:xfrm>
            <a:off x="1376200" y="3545450"/>
            <a:ext cx="4819650" cy="1522800"/>
          </a:xfrm>
          <a:prstGeom prst="rect">
            <a:avLst/>
          </a:prstGeom>
          <a:noFill/>
          <a:ln>
            <a:noFill/>
          </a:ln>
        </p:spPr>
      </p:pic>
      <p:sp>
        <p:nvSpPr>
          <p:cNvPr id="144" name="Google Shape;144;p26"/>
          <p:cNvSpPr txBox="1"/>
          <p:nvPr>
            <p:ph type="title"/>
          </p:nvPr>
        </p:nvSpPr>
        <p:spPr>
          <a:xfrm>
            <a:off x="234675" y="-897275"/>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300"/>
              <a:t>Multi-Client Chat Application(Socket Programming in python)</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50" name="Google Shape;150;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File Sharing.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Database Optimization.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Scalability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Error Handling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Multi-Factor Authentication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UI Improvements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Cross-Platform Compatibility.</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47300" y="149325"/>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400">
                <a:solidFill>
                  <a:srgbClr val="FFD700"/>
                </a:solidFill>
              </a:rPr>
              <a:t>Functionalities used </a:t>
            </a:r>
            <a:endParaRPr sz="3400">
              <a:solidFill>
                <a:srgbClr val="FFD700"/>
              </a:solidFill>
            </a:endParaRPr>
          </a:p>
        </p:txBody>
      </p:sp>
      <p:sp>
        <p:nvSpPr>
          <p:cNvPr id="67" name="Google Shape;67;p14"/>
          <p:cNvSpPr txBox="1"/>
          <p:nvPr/>
        </p:nvSpPr>
        <p:spPr>
          <a:xfrm>
            <a:off x="458400" y="1750875"/>
            <a:ext cx="6837000" cy="2590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Old Standard TT"/>
              <a:buChar char="●"/>
            </a:pPr>
            <a:r>
              <a:rPr lang="en" sz="1800">
                <a:solidFill>
                  <a:schemeClr val="lt1"/>
                </a:solidFill>
                <a:latin typeface="Old Standard TT"/>
                <a:ea typeface="Old Standard TT"/>
                <a:cs typeface="Old Standard TT"/>
                <a:sym typeface="Old Standard TT"/>
              </a:rPr>
              <a:t> </a:t>
            </a:r>
            <a:r>
              <a:rPr lang="en" sz="2100">
                <a:solidFill>
                  <a:schemeClr val="lt1"/>
                </a:solidFill>
                <a:latin typeface="Old Standard TT"/>
                <a:ea typeface="Old Standard TT"/>
                <a:cs typeface="Old Standard TT"/>
                <a:sym typeface="Old Standard TT"/>
              </a:rPr>
              <a:t>Socket</a:t>
            </a:r>
            <a:endParaRPr sz="2100">
              <a:solidFill>
                <a:schemeClr val="lt1"/>
              </a:solidFill>
              <a:latin typeface="Old Standard TT"/>
              <a:ea typeface="Old Standard TT"/>
              <a:cs typeface="Old Standard TT"/>
              <a:sym typeface="Old Standard TT"/>
            </a:endParaRPr>
          </a:p>
          <a:p>
            <a:pPr indent="-361950" lvl="0" marL="457200" rtl="0" algn="l">
              <a:lnSpc>
                <a:spcPct val="150000"/>
              </a:lnSpc>
              <a:spcBef>
                <a:spcPts val="0"/>
              </a:spcBef>
              <a:spcAft>
                <a:spcPts val="0"/>
              </a:spcAft>
              <a:buClr>
                <a:schemeClr val="lt1"/>
              </a:buClr>
              <a:buSzPts val="2100"/>
              <a:buFont typeface="Old Standard TT"/>
              <a:buChar char="●"/>
            </a:pPr>
            <a:r>
              <a:rPr lang="en" sz="2100">
                <a:solidFill>
                  <a:schemeClr val="lt1"/>
                </a:solidFill>
                <a:latin typeface="Old Standard TT"/>
                <a:ea typeface="Old Standard TT"/>
                <a:cs typeface="Old Standard TT"/>
                <a:sym typeface="Old Standard TT"/>
              </a:rPr>
              <a:t> Tkinter</a:t>
            </a:r>
            <a:endParaRPr sz="2100">
              <a:solidFill>
                <a:schemeClr val="lt1"/>
              </a:solidFill>
              <a:latin typeface="Old Standard TT"/>
              <a:ea typeface="Old Standard TT"/>
              <a:cs typeface="Old Standard TT"/>
              <a:sym typeface="Old Standard TT"/>
            </a:endParaRPr>
          </a:p>
          <a:p>
            <a:pPr indent="-361950" lvl="0" marL="457200" rtl="0" algn="l">
              <a:lnSpc>
                <a:spcPct val="150000"/>
              </a:lnSpc>
              <a:spcBef>
                <a:spcPts val="0"/>
              </a:spcBef>
              <a:spcAft>
                <a:spcPts val="0"/>
              </a:spcAft>
              <a:buClr>
                <a:schemeClr val="lt1"/>
              </a:buClr>
              <a:buSzPts val="2100"/>
              <a:buFont typeface="Old Standard TT"/>
              <a:buChar char="●"/>
            </a:pPr>
            <a:r>
              <a:rPr lang="en" sz="2100">
                <a:solidFill>
                  <a:schemeClr val="lt1"/>
                </a:solidFill>
                <a:latin typeface="Old Standard TT"/>
                <a:ea typeface="Old Standard TT"/>
                <a:cs typeface="Old Standard TT"/>
                <a:sym typeface="Old Standard TT"/>
              </a:rPr>
              <a:t> MySql</a:t>
            </a:r>
            <a:endParaRPr sz="2100">
              <a:solidFill>
                <a:schemeClr val="lt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526350"/>
            <a:ext cx="6765000" cy="446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560">
                <a:solidFill>
                  <a:srgbClr val="FFD700"/>
                </a:solidFill>
              </a:rPr>
              <a:t>What is Socket :</a:t>
            </a:r>
            <a:endParaRPr b="1" sz="2560">
              <a:solidFill>
                <a:srgbClr val="FFD700"/>
              </a:solidFill>
            </a:endParaRPr>
          </a:p>
          <a:p>
            <a:pPr indent="0" lvl="0" marL="0" rtl="0" algn="l">
              <a:spcBef>
                <a:spcPts val="0"/>
              </a:spcBef>
              <a:spcAft>
                <a:spcPts val="0"/>
              </a:spcAft>
              <a:buClr>
                <a:schemeClr val="dk1"/>
              </a:buClr>
              <a:buSzPts val="990"/>
              <a:buFont typeface="Arial"/>
              <a:buNone/>
            </a:pPr>
            <a:r>
              <a:t/>
            </a:r>
            <a:endParaRPr sz="1460"/>
          </a:p>
          <a:p>
            <a:pPr indent="0" lvl="0" marL="0" rtl="0" algn="l">
              <a:spcBef>
                <a:spcPts val="0"/>
              </a:spcBef>
              <a:spcAft>
                <a:spcPts val="0"/>
              </a:spcAft>
              <a:buClr>
                <a:schemeClr val="dk1"/>
              </a:buClr>
              <a:buSzPts val="990"/>
              <a:buFont typeface="Arial"/>
              <a:buNone/>
            </a:pPr>
            <a:r>
              <a:rPr lang="en" sz="1460"/>
              <a:t>►A socket is one endpoint of a two-way communication link between two programs running on a network.</a:t>
            </a:r>
            <a:endParaRPr sz="1460"/>
          </a:p>
          <a:p>
            <a:pPr indent="0" lvl="0" marL="0" rtl="0" algn="l">
              <a:spcBef>
                <a:spcPts val="0"/>
              </a:spcBef>
              <a:spcAft>
                <a:spcPts val="0"/>
              </a:spcAft>
              <a:buClr>
                <a:schemeClr val="dk1"/>
              </a:buClr>
              <a:buSzPts val="990"/>
              <a:buFont typeface="Arial"/>
              <a:buNone/>
            </a:pPr>
            <a:r>
              <a:t/>
            </a:r>
            <a:endParaRPr sz="1460"/>
          </a:p>
          <a:p>
            <a:pPr indent="0" lvl="0" marL="0" rtl="0" algn="l">
              <a:spcBef>
                <a:spcPts val="0"/>
              </a:spcBef>
              <a:spcAft>
                <a:spcPts val="0"/>
              </a:spcAft>
              <a:buClr>
                <a:schemeClr val="dk1"/>
              </a:buClr>
              <a:buSzPts val="990"/>
              <a:buFont typeface="Arial"/>
              <a:buNone/>
            </a:pPr>
            <a:r>
              <a:rPr lang="en" sz="1460"/>
              <a:t>► It is one of the most fundamental technologies of computer network programming. Sockets allow network software applications to communicate using standard mechanisms built into network hardware and operating systems.</a:t>
            </a:r>
            <a:endParaRPr sz="1460"/>
          </a:p>
          <a:p>
            <a:pPr indent="0" lvl="0" marL="0" rtl="0" algn="l">
              <a:spcBef>
                <a:spcPts val="0"/>
              </a:spcBef>
              <a:spcAft>
                <a:spcPts val="0"/>
              </a:spcAft>
              <a:buClr>
                <a:schemeClr val="dk1"/>
              </a:buClr>
              <a:buSzPts val="990"/>
              <a:buFont typeface="Arial"/>
              <a:buNone/>
            </a:pPr>
            <a:r>
              <a:t/>
            </a:r>
            <a:endParaRPr sz="1460"/>
          </a:p>
          <a:p>
            <a:pPr indent="0" lvl="0" marL="0" rtl="0" algn="l">
              <a:spcBef>
                <a:spcPts val="0"/>
              </a:spcBef>
              <a:spcAft>
                <a:spcPts val="0"/>
              </a:spcAft>
              <a:buSzPts val="990"/>
              <a:buNone/>
            </a:pPr>
            <a:r>
              <a:rPr lang="en" sz="1460"/>
              <a:t>► A socket represents a single connection between exactly two pieces of software (a so-called point-to-point connection). More than two pieces of software can communicate with client/server or distributed systems by using multiple sockets.</a:t>
            </a:r>
            <a:endParaRPr sz="1460"/>
          </a:p>
          <a:p>
            <a:pPr indent="0" lvl="0" marL="0" rtl="0" algn="l">
              <a:spcBef>
                <a:spcPts val="0"/>
              </a:spcBef>
              <a:spcAft>
                <a:spcPts val="0"/>
              </a:spcAft>
              <a:buSzPts val="990"/>
              <a:buNone/>
            </a:pPr>
            <a:r>
              <a:t/>
            </a:r>
            <a:endParaRPr sz="1460"/>
          </a:p>
          <a:p>
            <a:pPr indent="0" lvl="0" marL="0" rtl="0" algn="l">
              <a:spcBef>
                <a:spcPts val="0"/>
              </a:spcBef>
              <a:spcAft>
                <a:spcPts val="0"/>
              </a:spcAft>
              <a:buSzPts val="990"/>
              <a:buNone/>
            </a:pPr>
            <a:r>
              <a:rPr lang="en" sz="1460"/>
              <a:t>► Socket-based software usually runs on two separate computers on the network, but sockets can also be used to communicate locally (inter-process) on a single computer like our project.</a:t>
            </a:r>
            <a:endParaRPr sz="1460"/>
          </a:p>
          <a:p>
            <a:pPr indent="0" lvl="0" marL="0" rtl="0" algn="l">
              <a:spcBef>
                <a:spcPts val="0"/>
              </a:spcBef>
              <a:spcAft>
                <a:spcPts val="0"/>
              </a:spcAft>
              <a:buSzPts val="990"/>
              <a:buNone/>
            </a:pPr>
            <a:r>
              <a:t/>
            </a:r>
            <a:endParaRPr sz="1460"/>
          </a:p>
          <a:p>
            <a:pPr indent="0" lvl="0" marL="0" rtl="0" algn="l">
              <a:spcBef>
                <a:spcPts val="0"/>
              </a:spcBef>
              <a:spcAft>
                <a:spcPts val="0"/>
              </a:spcAft>
              <a:buSzPts val="990"/>
              <a:buNone/>
            </a:pPr>
            <a:r>
              <a:rPr lang="en" sz="1460"/>
              <a:t>►  Sockets are bidirectional, meaning that either side of the connection is capable of both sending and receiving data. Sometimes the one application that initiates communication is termed the "client" and the other application the "server".</a:t>
            </a:r>
            <a:endParaRPr sz="1460"/>
          </a:p>
          <a:p>
            <a:pPr indent="0" lvl="0" marL="0" rtl="0" algn="l">
              <a:spcBef>
                <a:spcPts val="0"/>
              </a:spcBef>
              <a:spcAft>
                <a:spcPts val="0"/>
              </a:spcAft>
              <a:buSzPts val="990"/>
              <a:buNone/>
            </a:pPr>
            <a:r>
              <a:t/>
            </a:r>
            <a:endParaRPr sz="1460"/>
          </a:p>
          <a:p>
            <a:pPr indent="0" lvl="0" marL="0" rtl="0" algn="l">
              <a:spcBef>
                <a:spcPts val="0"/>
              </a:spcBef>
              <a:spcAft>
                <a:spcPts val="0"/>
              </a:spcAft>
              <a:buSzPts val="990"/>
              <a:buNone/>
            </a:pPr>
            <a:r>
              <a:t/>
            </a:r>
            <a:endParaRPr sz="14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2754000" y="547975"/>
            <a:ext cx="3695825" cy="4199800"/>
          </a:xfrm>
          <a:prstGeom prst="rect">
            <a:avLst/>
          </a:prstGeom>
          <a:noFill/>
          <a:ln>
            <a:noFill/>
          </a:ln>
        </p:spPr>
      </p:pic>
      <p:sp>
        <p:nvSpPr>
          <p:cNvPr id="78" name="Google Shape;78;p16"/>
          <p:cNvSpPr txBox="1"/>
          <p:nvPr/>
        </p:nvSpPr>
        <p:spPr>
          <a:xfrm>
            <a:off x="861225" y="113100"/>
            <a:ext cx="74814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Old Standard TT"/>
                <a:ea typeface="Old Standard TT"/>
                <a:cs typeface="Old Standard TT"/>
                <a:sym typeface="Old Standard TT"/>
              </a:rPr>
              <a:t>Server Client Process flow Diagram :</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18400" y="210425"/>
            <a:ext cx="3198300" cy="60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420">
                <a:solidFill>
                  <a:srgbClr val="FFD700"/>
                </a:solidFill>
              </a:rPr>
              <a:t>Functions used :</a:t>
            </a:r>
            <a:endParaRPr b="1" sz="2420">
              <a:solidFill>
                <a:srgbClr val="FFD700"/>
              </a:solidFill>
            </a:endParaRPr>
          </a:p>
          <a:p>
            <a:pPr indent="0" lvl="0" marL="0" rtl="0" algn="l">
              <a:spcBef>
                <a:spcPts val="0"/>
              </a:spcBef>
              <a:spcAft>
                <a:spcPts val="0"/>
              </a:spcAft>
              <a:buSzPts val="990"/>
              <a:buNone/>
            </a:pPr>
            <a:r>
              <a:t/>
            </a:r>
            <a:endParaRPr b="1" sz="2420">
              <a:solidFill>
                <a:srgbClr val="FFD700"/>
              </a:solidFill>
            </a:endParaRPr>
          </a:p>
        </p:txBody>
      </p:sp>
      <p:sp>
        <p:nvSpPr>
          <p:cNvPr id="84" name="Google Shape;84;p17"/>
          <p:cNvSpPr txBox="1"/>
          <p:nvPr/>
        </p:nvSpPr>
        <p:spPr>
          <a:xfrm>
            <a:off x="218400" y="505600"/>
            <a:ext cx="8707200" cy="4359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1500"/>
              </a:spcBef>
              <a:spcAft>
                <a:spcPts val="0"/>
              </a:spcAft>
              <a:buClr>
                <a:schemeClr val="lt1"/>
              </a:buClr>
              <a:buSzPts val="1500"/>
              <a:buFont typeface="Roboto"/>
              <a:buChar char="●"/>
            </a:pPr>
            <a:r>
              <a:rPr lang="en" sz="1500">
                <a:solidFill>
                  <a:schemeClr val="lt1"/>
                </a:solidFill>
                <a:latin typeface="Roboto"/>
                <a:ea typeface="Roboto"/>
                <a:cs typeface="Roboto"/>
                <a:sym typeface="Roboto"/>
              </a:rPr>
              <a:t>Server:</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 computer or program that provides services to other computers or clients in a network.</a:t>
            </a:r>
            <a:endParaRPr sz="1500">
              <a:solidFill>
                <a:schemeClr val="lt1"/>
              </a:solidFill>
              <a:latin typeface="Roboto"/>
              <a:ea typeface="Roboto"/>
              <a:cs typeface="Roboto"/>
              <a:sym typeface="Roboto"/>
            </a:endParaRPr>
          </a:p>
          <a:p>
            <a:pPr indent="-323850" lvl="0" marL="4572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Socket:</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An endpoint for sending or receiving data across a computer network.</a:t>
            </a:r>
            <a:endParaRPr sz="1500">
              <a:solidFill>
                <a:schemeClr val="lt1"/>
              </a:solidFill>
              <a:latin typeface="Roboto"/>
              <a:ea typeface="Roboto"/>
              <a:cs typeface="Roboto"/>
              <a:sym typeface="Roboto"/>
            </a:endParaRPr>
          </a:p>
          <a:p>
            <a:pPr indent="-323850" lvl="0" marL="4572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Client:</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 computer or program that requests services or resources from a server in a network.</a:t>
            </a:r>
            <a:endParaRPr sz="1500">
              <a:solidFill>
                <a:schemeClr val="lt1"/>
              </a:solidFill>
              <a:latin typeface="Roboto"/>
              <a:ea typeface="Roboto"/>
              <a:cs typeface="Roboto"/>
              <a:sym typeface="Roboto"/>
            </a:endParaRPr>
          </a:p>
          <a:p>
            <a:pPr indent="-304800" lvl="0" marL="457200" rtl="0" algn="l">
              <a:lnSpc>
                <a:spcPct val="150000"/>
              </a:lnSpc>
              <a:spcBef>
                <a:spcPts val="0"/>
              </a:spcBef>
              <a:spcAft>
                <a:spcPts val="0"/>
              </a:spcAft>
              <a:buClr>
                <a:schemeClr val="lt1"/>
              </a:buClr>
              <a:buSzPts val="1200"/>
              <a:buFont typeface="Roboto"/>
              <a:buChar char="●"/>
            </a:pPr>
            <a:r>
              <a:rPr lang="en" sz="1800">
                <a:solidFill>
                  <a:schemeClr val="lt1"/>
                </a:solidFill>
                <a:latin typeface="Roboto"/>
                <a:ea typeface="Roboto"/>
                <a:cs typeface="Roboto"/>
                <a:sym typeface="Roboto"/>
              </a:rPr>
              <a:t> </a:t>
            </a:r>
            <a:r>
              <a:rPr lang="en" sz="1500">
                <a:solidFill>
                  <a:schemeClr val="lt1"/>
                </a:solidFill>
                <a:latin typeface="Roboto"/>
                <a:ea typeface="Roboto"/>
                <a:cs typeface="Roboto"/>
                <a:sym typeface="Roboto"/>
              </a:rPr>
              <a:t>Socket (setsockopt):</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 function to set socket options, such as configuring socket behavior or properties.</a:t>
            </a:r>
            <a:endParaRPr sz="1500">
              <a:solidFill>
                <a:schemeClr val="lt1"/>
              </a:solidFill>
              <a:latin typeface="Roboto"/>
              <a:ea typeface="Roboto"/>
              <a:cs typeface="Roboto"/>
              <a:sym typeface="Roboto"/>
            </a:endParaRPr>
          </a:p>
          <a:p>
            <a:pPr indent="-323850" lvl="0" marL="4572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Bind:</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Associates a socket with a specific network address (IP address and port number).</a:t>
            </a:r>
            <a:endParaRPr sz="1500">
              <a:solidFill>
                <a:schemeClr val="lt1"/>
              </a:solidFill>
              <a:latin typeface="Roboto"/>
              <a:ea typeface="Roboto"/>
              <a:cs typeface="Roboto"/>
              <a:sym typeface="Roboto"/>
            </a:endParaRPr>
          </a:p>
          <a:p>
            <a:pPr indent="-323850" lvl="0" marL="4572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Listen:</a:t>
            </a:r>
            <a:endParaRPr sz="1500">
              <a:solidFill>
                <a:schemeClr val="lt1"/>
              </a:solidFill>
              <a:latin typeface="Roboto"/>
              <a:ea typeface="Roboto"/>
              <a:cs typeface="Roboto"/>
              <a:sym typeface="Roboto"/>
            </a:endParaRPr>
          </a:p>
          <a:p>
            <a:pPr indent="-330200" lvl="1" marL="914400" rtl="0" algn="l">
              <a:lnSpc>
                <a:spcPct val="150000"/>
              </a:lnSpc>
              <a:spcBef>
                <a:spcPts val="0"/>
              </a:spcBef>
              <a:spcAft>
                <a:spcPts val="0"/>
              </a:spcAft>
              <a:buClr>
                <a:schemeClr val="lt1"/>
              </a:buClr>
              <a:buSzPts val="1600"/>
              <a:buFont typeface="Roboto"/>
              <a:buChar char="○"/>
            </a:pPr>
            <a:r>
              <a:rPr lang="en" sz="1500">
                <a:solidFill>
                  <a:schemeClr val="lt1"/>
                </a:solidFill>
                <a:latin typeface="Roboto"/>
                <a:ea typeface="Roboto"/>
                <a:cs typeface="Roboto"/>
                <a:sym typeface="Roboto"/>
              </a:rPr>
              <a:t>Allows a server socket to accept incoming connection requests from clients</a:t>
            </a:r>
            <a:r>
              <a:rPr lang="en" sz="1600">
                <a:solidFill>
                  <a:schemeClr val="lt1"/>
                </a:solidFill>
                <a:latin typeface="Roboto"/>
                <a:ea typeface="Roboto"/>
                <a:cs typeface="Roboto"/>
                <a:sym typeface="Roboto"/>
              </a:rPr>
              <a:t>.</a:t>
            </a:r>
            <a:endParaRPr sz="16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t/>
            </a:r>
            <a:endParaRPr sz="1500">
              <a:solidFill>
                <a:schemeClr val="lt1"/>
              </a:solidFill>
              <a:latin typeface="Roboto"/>
              <a:ea typeface="Roboto"/>
              <a:cs typeface="Roboto"/>
              <a:sym typeface="Roboto"/>
            </a:endParaRPr>
          </a:p>
          <a:p>
            <a:pPr indent="0" lvl="0" marL="0" rtl="0" algn="l">
              <a:spcBef>
                <a:spcPts val="1500"/>
              </a:spcBef>
              <a:spcAft>
                <a:spcPts val="0"/>
              </a:spcAft>
              <a:buNone/>
            </a:pPr>
            <a:r>
              <a:rPr lang="en" sz="1800">
                <a:solidFill>
                  <a:schemeClr val="dk1"/>
                </a:solidFill>
                <a:latin typeface="Old Standard TT"/>
                <a:ea typeface="Old Standard TT"/>
                <a:cs typeface="Old Standard TT"/>
                <a:sym typeface="Old Standard TT"/>
              </a:rPr>
              <a:t>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05650" y="423925"/>
            <a:ext cx="8694600" cy="41931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1500"/>
              </a:spcBef>
              <a:spcAft>
                <a:spcPts val="0"/>
              </a:spcAft>
              <a:buClr>
                <a:schemeClr val="lt1"/>
              </a:buClr>
              <a:buSzPts val="1600"/>
              <a:buFont typeface="Roboto"/>
              <a:buChar char="●"/>
            </a:pPr>
            <a:r>
              <a:rPr lang="en" sz="1600">
                <a:solidFill>
                  <a:schemeClr val="lt1"/>
                </a:solidFill>
                <a:latin typeface="Roboto"/>
                <a:ea typeface="Roboto"/>
                <a:cs typeface="Roboto"/>
                <a:sym typeface="Roboto"/>
              </a:rPr>
              <a:t>Connect:</a:t>
            </a:r>
            <a:endParaRPr sz="1600">
              <a:solidFill>
                <a:schemeClr val="lt1"/>
              </a:solidFill>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Establishes a connection from a client to a server using a specific network address.</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Accept:</a:t>
            </a:r>
            <a:endParaRPr sz="1600">
              <a:solidFill>
                <a:schemeClr val="lt1"/>
              </a:solidFill>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Accepts an incoming connection request on a server socket, creating a new socket for communication with the client.</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Send/Recv:</a:t>
            </a:r>
            <a:endParaRPr sz="1600">
              <a:solidFill>
                <a:schemeClr val="lt1"/>
              </a:solidFill>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Methods for sending and receiving data over a connected socket, commonly used in stream (TCP) communication.</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Sendto/Recvfrom:</a:t>
            </a:r>
            <a:endParaRPr sz="1600">
              <a:solidFill>
                <a:schemeClr val="lt1"/>
              </a:solidFill>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Methods for sending and receiving data over a socket, commonly used in datagram (UDP) communication.</a:t>
            </a:r>
            <a:endParaRPr sz="1600">
              <a:solidFill>
                <a:schemeClr val="lt1"/>
              </a:solidFill>
              <a:latin typeface="Roboto"/>
              <a:ea typeface="Roboto"/>
              <a:cs typeface="Roboto"/>
              <a:sym typeface="Roboto"/>
            </a:endParaRPr>
          </a:p>
          <a:p>
            <a:pPr indent="0" lvl="0" marL="0" rtl="0" algn="l">
              <a:spcBef>
                <a:spcPts val="1500"/>
              </a:spcBef>
              <a:spcAft>
                <a:spcPts val="0"/>
              </a:spcAft>
              <a:buNone/>
            </a:pPr>
            <a:r>
              <a:t/>
            </a:r>
            <a:endParaRPr sz="1600"/>
          </a:p>
        </p:txBody>
      </p:sp>
      <p:sp>
        <p:nvSpPr>
          <p:cNvPr id="90" name="Google Shape;90;p18"/>
          <p:cNvSpPr txBox="1"/>
          <p:nvPr/>
        </p:nvSpPr>
        <p:spPr>
          <a:xfrm>
            <a:off x="332025" y="133275"/>
            <a:ext cx="38166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93000" y="133275"/>
            <a:ext cx="8770500" cy="4802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500">
                <a:solidFill>
                  <a:srgbClr val="FFD700"/>
                </a:solidFill>
                <a:latin typeface="Roboto"/>
                <a:ea typeface="Roboto"/>
                <a:cs typeface="Roboto"/>
                <a:sym typeface="Roboto"/>
              </a:rPr>
              <a:t>Tkinter:</a:t>
            </a:r>
            <a:endParaRPr sz="2500">
              <a:solidFill>
                <a:srgbClr val="FFD700"/>
              </a:solidFill>
              <a:latin typeface="Roboto"/>
              <a:ea typeface="Roboto"/>
              <a:cs typeface="Roboto"/>
              <a:sym typeface="Roboto"/>
            </a:endParaRPr>
          </a:p>
          <a:p>
            <a:pPr indent="0" lvl="0" marL="0" rtl="0" algn="l">
              <a:lnSpc>
                <a:spcPct val="115000"/>
              </a:lnSpc>
              <a:spcBef>
                <a:spcPts val="0"/>
              </a:spcBef>
              <a:spcAft>
                <a:spcPts val="0"/>
              </a:spcAft>
              <a:buClr>
                <a:schemeClr val="dk1"/>
              </a:buClr>
              <a:buSzPct val="72262"/>
              <a:buFont typeface="Arial"/>
              <a:buNone/>
            </a:pPr>
            <a:r>
              <a:rPr lang="en" sz="1522">
                <a:solidFill>
                  <a:schemeClr val="lt1"/>
                </a:solidFill>
                <a:latin typeface="Roboto"/>
                <a:ea typeface="Roboto"/>
                <a:cs typeface="Roboto"/>
                <a:sym typeface="Roboto"/>
              </a:rPr>
              <a:t>Tkinter </a:t>
            </a:r>
            <a:r>
              <a:rPr lang="en" sz="1522">
                <a:solidFill>
                  <a:schemeClr val="lt1"/>
                </a:solidFill>
                <a:latin typeface="Roboto"/>
                <a:ea typeface="Roboto"/>
                <a:cs typeface="Roboto"/>
                <a:sym typeface="Roboto"/>
              </a:rPr>
              <a:t>is a standard Python library for creating graphical user interfaces (GUIs) that provides a set of tools for building windows, dialogs, buttons, and various other GUI elements.</a:t>
            </a:r>
            <a:endParaRPr sz="1522">
              <a:solidFill>
                <a:schemeClr val="lt1"/>
              </a:solidFill>
              <a:latin typeface="Roboto"/>
              <a:ea typeface="Roboto"/>
              <a:cs typeface="Roboto"/>
              <a:sym typeface="Roboto"/>
            </a:endParaRPr>
          </a:p>
          <a:p>
            <a:pPr indent="0" lvl="0" marL="0" rtl="0" algn="l">
              <a:lnSpc>
                <a:spcPct val="115000"/>
              </a:lnSpc>
              <a:spcBef>
                <a:spcPts val="1500"/>
              </a:spcBef>
              <a:spcAft>
                <a:spcPts val="0"/>
              </a:spcAft>
              <a:buClr>
                <a:schemeClr val="dk1"/>
              </a:buClr>
              <a:buSzPct val="72262"/>
              <a:buFont typeface="Arial"/>
              <a:buNone/>
            </a:pPr>
            <a:r>
              <a:rPr lang="en" sz="1522">
                <a:solidFill>
                  <a:srgbClr val="FFD700"/>
                </a:solidFill>
                <a:latin typeface="Roboto"/>
                <a:ea typeface="Roboto"/>
                <a:cs typeface="Roboto"/>
                <a:sym typeface="Roboto"/>
              </a:rPr>
              <a:t>Key Methods:</a:t>
            </a:r>
            <a:endParaRPr sz="1522">
              <a:solidFill>
                <a:srgbClr val="FFD700"/>
              </a:solidFill>
              <a:latin typeface="Roboto"/>
              <a:ea typeface="Roboto"/>
              <a:cs typeface="Roboto"/>
              <a:sym typeface="Roboto"/>
            </a:endParaRPr>
          </a:p>
          <a:p>
            <a:pPr indent="-297180" lvl="0" marL="457200" rtl="0" algn="l">
              <a:lnSpc>
                <a:spcPct val="115000"/>
              </a:lnSpc>
              <a:spcBef>
                <a:spcPts val="150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Tk()</a:t>
            </a:r>
            <a:r>
              <a:rPr lang="en" sz="1522">
                <a:solidFill>
                  <a:schemeClr val="lt1"/>
                </a:solidFill>
                <a:latin typeface="Roboto"/>
                <a:ea typeface="Roboto"/>
                <a:cs typeface="Roboto"/>
                <a:sym typeface="Roboto"/>
              </a:rPr>
              <a:t>: Creates the main window.</a:t>
            </a:r>
            <a:endParaRPr sz="1522">
              <a:solidFill>
                <a:schemeClr val="lt1"/>
              </a:solidFill>
              <a:latin typeface="Roboto"/>
              <a:ea typeface="Roboto"/>
              <a:cs typeface="Roboto"/>
              <a:sym typeface="Roboto"/>
            </a:endParaRPr>
          </a:p>
          <a:p>
            <a:pPr indent="-297180" lvl="0" marL="457200" rtl="0" algn="l">
              <a:lnSpc>
                <a:spcPct val="115000"/>
              </a:lnSpc>
              <a:spcBef>
                <a:spcPts val="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Label(root, text='Hello')</a:t>
            </a:r>
            <a:r>
              <a:rPr lang="en" sz="1522">
                <a:solidFill>
                  <a:schemeClr val="lt1"/>
                </a:solidFill>
                <a:latin typeface="Roboto"/>
                <a:ea typeface="Roboto"/>
                <a:cs typeface="Roboto"/>
                <a:sym typeface="Roboto"/>
              </a:rPr>
              <a:t>: Creates a text label.</a:t>
            </a:r>
            <a:endParaRPr sz="1522">
              <a:solidFill>
                <a:schemeClr val="lt1"/>
              </a:solidFill>
              <a:latin typeface="Roboto"/>
              <a:ea typeface="Roboto"/>
              <a:cs typeface="Roboto"/>
              <a:sym typeface="Roboto"/>
            </a:endParaRPr>
          </a:p>
          <a:p>
            <a:pPr indent="-297180" lvl="0" marL="457200" rtl="0" algn="l">
              <a:lnSpc>
                <a:spcPct val="115000"/>
              </a:lnSpc>
              <a:spcBef>
                <a:spcPts val="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Button(root, text='Click', command=callback)</a:t>
            </a:r>
            <a:r>
              <a:rPr lang="en" sz="1522">
                <a:solidFill>
                  <a:schemeClr val="lt1"/>
                </a:solidFill>
                <a:latin typeface="Roboto"/>
                <a:ea typeface="Roboto"/>
                <a:cs typeface="Roboto"/>
                <a:sym typeface="Roboto"/>
              </a:rPr>
              <a:t>: Creates a clickable button.</a:t>
            </a:r>
            <a:endParaRPr sz="1522">
              <a:solidFill>
                <a:schemeClr val="lt1"/>
              </a:solidFill>
              <a:latin typeface="Roboto"/>
              <a:ea typeface="Roboto"/>
              <a:cs typeface="Roboto"/>
              <a:sym typeface="Roboto"/>
            </a:endParaRPr>
          </a:p>
          <a:p>
            <a:pPr indent="-297180" lvl="0" marL="457200" rtl="0" algn="l">
              <a:lnSpc>
                <a:spcPct val="115000"/>
              </a:lnSpc>
              <a:spcBef>
                <a:spcPts val="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Entry(root, textvariable=my_var)</a:t>
            </a:r>
            <a:r>
              <a:rPr lang="en" sz="1522">
                <a:solidFill>
                  <a:schemeClr val="lt1"/>
                </a:solidFill>
                <a:latin typeface="Roboto"/>
                <a:ea typeface="Roboto"/>
                <a:cs typeface="Roboto"/>
                <a:sym typeface="Roboto"/>
              </a:rPr>
              <a:t>: Creates a single-line text entry.</a:t>
            </a:r>
            <a:endParaRPr sz="1522">
              <a:solidFill>
                <a:schemeClr val="lt1"/>
              </a:solidFill>
              <a:latin typeface="Roboto"/>
              <a:ea typeface="Roboto"/>
              <a:cs typeface="Roboto"/>
              <a:sym typeface="Roboto"/>
            </a:endParaRPr>
          </a:p>
          <a:p>
            <a:pPr indent="-297180" lvl="0" marL="457200" rtl="0" algn="l">
              <a:lnSpc>
                <a:spcPct val="115000"/>
              </a:lnSpc>
              <a:spcBef>
                <a:spcPts val="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Text(root)</a:t>
            </a:r>
            <a:r>
              <a:rPr lang="en" sz="1522">
                <a:solidFill>
                  <a:schemeClr val="lt1"/>
                </a:solidFill>
                <a:latin typeface="Roboto"/>
                <a:ea typeface="Roboto"/>
                <a:cs typeface="Roboto"/>
                <a:sym typeface="Roboto"/>
              </a:rPr>
              <a:t>: Creates a multi-line text entry.</a:t>
            </a:r>
            <a:endParaRPr sz="1522">
              <a:solidFill>
                <a:schemeClr val="lt1"/>
              </a:solidFill>
              <a:latin typeface="Roboto"/>
              <a:ea typeface="Roboto"/>
              <a:cs typeface="Roboto"/>
              <a:sym typeface="Roboto"/>
            </a:endParaRPr>
          </a:p>
          <a:p>
            <a:pPr indent="-297180" lvl="0" marL="457200" rtl="0" algn="l">
              <a:lnSpc>
                <a:spcPct val="115000"/>
              </a:lnSpc>
              <a:spcBef>
                <a:spcPts val="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Frame(root)</a:t>
            </a:r>
            <a:r>
              <a:rPr lang="en" sz="1522">
                <a:solidFill>
                  <a:schemeClr val="lt1"/>
                </a:solidFill>
                <a:latin typeface="Roboto"/>
                <a:ea typeface="Roboto"/>
                <a:cs typeface="Roboto"/>
                <a:sym typeface="Roboto"/>
              </a:rPr>
              <a:t>: Creates a container for organizing widgets.</a:t>
            </a:r>
            <a:endParaRPr sz="1522">
              <a:solidFill>
                <a:schemeClr val="lt1"/>
              </a:solidFill>
              <a:latin typeface="Roboto"/>
              <a:ea typeface="Roboto"/>
              <a:cs typeface="Roboto"/>
              <a:sym typeface="Roboto"/>
            </a:endParaRPr>
          </a:p>
          <a:p>
            <a:pPr indent="-297180" lvl="0" marL="457200" rtl="0" algn="l">
              <a:lnSpc>
                <a:spcPct val="115000"/>
              </a:lnSpc>
              <a:spcBef>
                <a:spcPts val="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pack(), grid(), place()</a:t>
            </a:r>
            <a:r>
              <a:rPr lang="en" sz="1522">
                <a:solidFill>
                  <a:schemeClr val="lt1"/>
                </a:solidFill>
                <a:latin typeface="Roboto"/>
                <a:ea typeface="Roboto"/>
                <a:cs typeface="Roboto"/>
                <a:sym typeface="Roboto"/>
              </a:rPr>
              <a:t>: Geometry managers for widget placement.</a:t>
            </a:r>
            <a:endParaRPr sz="1522">
              <a:solidFill>
                <a:schemeClr val="lt1"/>
              </a:solidFill>
              <a:latin typeface="Roboto"/>
              <a:ea typeface="Roboto"/>
              <a:cs typeface="Roboto"/>
              <a:sym typeface="Roboto"/>
            </a:endParaRPr>
          </a:p>
          <a:p>
            <a:pPr indent="-297180" lvl="0" marL="457200" rtl="0" algn="l">
              <a:lnSpc>
                <a:spcPct val="115000"/>
              </a:lnSpc>
              <a:spcBef>
                <a:spcPts val="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bind(event, handler)</a:t>
            </a:r>
            <a:r>
              <a:rPr lang="en" sz="1522">
                <a:solidFill>
                  <a:schemeClr val="lt1"/>
                </a:solidFill>
                <a:latin typeface="Roboto"/>
                <a:ea typeface="Roboto"/>
                <a:cs typeface="Roboto"/>
                <a:sym typeface="Roboto"/>
              </a:rPr>
              <a:t>: Binds an event to a callback function.</a:t>
            </a:r>
            <a:endParaRPr sz="1522">
              <a:solidFill>
                <a:schemeClr val="lt1"/>
              </a:solidFill>
              <a:latin typeface="Roboto"/>
              <a:ea typeface="Roboto"/>
              <a:cs typeface="Roboto"/>
              <a:sym typeface="Roboto"/>
            </a:endParaRPr>
          </a:p>
          <a:p>
            <a:pPr indent="-297180" lvl="0" marL="457200" rtl="0" algn="l">
              <a:lnSpc>
                <a:spcPct val="115000"/>
              </a:lnSpc>
              <a:spcBef>
                <a:spcPts val="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config(options)</a:t>
            </a:r>
            <a:r>
              <a:rPr lang="en" sz="1522">
                <a:solidFill>
                  <a:schemeClr val="lt1"/>
                </a:solidFill>
                <a:latin typeface="Roboto"/>
                <a:ea typeface="Roboto"/>
                <a:cs typeface="Roboto"/>
                <a:sym typeface="Roboto"/>
              </a:rPr>
              <a:t>: Configures widget options dynamically.</a:t>
            </a:r>
            <a:endParaRPr sz="1522">
              <a:solidFill>
                <a:schemeClr val="lt1"/>
              </a:solidFill>
              <a:latin typeface="Roboto"/>
              <a:ea typeface="Roboto"/>
              <a:cs typeface="Roboto"/>
              <a:sym typeface="Roboto"/>
            </a:endParaRPr>
          </a:p>
          <a:p>
            <a:pPr indent="-297180" lvl="0" marL="457200" rtl="0" algn="l">
              <a:lnSpc>
                <a:spcPct val="115000"/>
              </a:lnSpc>
              <a:spcBef>
                <a:spcPts val="0"/>
              </a:spcBef>
              <a:spcAft>
                <a:spcPts val="0"/>
              </a:spcAft>
              <a:buClr>
                <a:schemeClr val="lt1"/>
              </a:buClr>
              <a:buSzPct val="87449"/>
              <a:buFont typeface="Roboto"/>
              <a:buChar char="●"/>
            </a:pPr>
            <a:r>
              <a:rPr lang="en" sz="1372">
                <a:solidFill>
                  <a:schemeClr val="lt1"/>
                </a:solidFill>
                <a:latin typeface="Courier New"/>
                <a:ea typeface="Courier New"/>
                <a:cs typeface="Courier New"/>
                <a:sym typeface="Courier New"/>
              </a:rPr>
              <a:t>mainloop()</a:t>
            </a:r>
            <a:r>
              <a:rPr lang="en" sz="1522">
                <a:solidFill>
                  <a:schemeClr val="lt1"/>
                </a:solidFill>
                <a:latin typeface="Roboto"/>
                <a:ea typeface="Roboto"/>
                <a:cs typeface="Roboto"/>
                <a:sym typeface="Roboto"/>
              </a:rPr>
              <a:t>: Enters the main event loop, handling user inputs and events.</a:t>
            </a:r>
            <a:endParaRPr sz="1522">
              <a:solidFill>
                <a:schemeClr val="lt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90250" y="526350"/>
            <a:ext cx="8346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622">
                <a:solidFill>
                  <a:srgbClr val="FFD700"/>
                </a:solidFill>
                <a:latin typeface="Roboto"/>
                <a:ea typeface="Roboto"/>
                <a:cs typeface="Roboto"/>
                <a:sym typeface="Roboto"/>
              </a:rPr>
              <a:t>MySQL:</a:t>
            </a:r>
            <a:endParaRPr b="1" sz="1622">
              <a:solidFill>
                <a:srgbClr val="FFD70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622">
                <a:solidFill>
                  <a:schemeClr val="lt1"/>
                </a:solidFill>
                <a:latin typeface="Roboto"/>
                <a:ea typeface="Roboto"/>
                <a:cs typeface="Roboto"/>
                <a:sym typeface="Roboto"/>
              </a:rPr>
              <a:t>MySQL is an open-source relational database management system (RDBMS) that uses Structured Query Language (SQL) for managing and manipulating data. It is widely used for various applications, from small-scale projects to large enterprise systems.</a:t>
            </a:r>
            <a:endParaRPr sz="1622">
              <a:solidFill>
                <a:schemeClr val="lt1"/>
              </a:solidFill>
              <a:latin typeface="Roboto"/>
              <a:ea typeface="Roboto"/>
              <a:cs typeface="Roboto"/>
              <a:sym typeface="Roboto"/>
            </a:endParaRPr>
          </a:p>
          <a:p>
            <a:pPr indent="0" lvl="0" marL="0" rtl="0" algn="l">
              <a:spcBef>
                <a:spcPts val="1500"/>
              </a:spcBef>
              <a:spcAft>
                <a:spcPts val="0"/>
              </a:spcAft>
              <a:buNone/>
            </a:pPr>
            <a:r>
              <a:rPr b="1" lang="en" sz="1622">
                <a:solidFill>
                  <a:srgbClr val="FFD700"/>
                </a:solidFill>
                <a:latin typeface="Roboto"/>
                <a:ea typeface="Roboto"/>
                <a:cs typeface="Roboto"/>
                <a:sym typeface="Roboto"/>
              </a:rPr>
              <a:t>MySQL Connector in Python:</a:t>
            </a:r>
            <a:endParaRPr b="1" sz="1622">
              <a:solidFill>
                <a:srgbClr val="FFD700"/>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622">
                <a:solidFill>
                  <a:schemeClr val="lt1"/>
                </a:solidFill>
                <a:latin typeface="Roboto"/>
                <a:ea typeface="Roboto"/>
                <a:cs typeface="Roboto"/>
                <a:sym typeface="Roboto"/>
              </a:rPr>
              <a:t>MySQL Connector is a Python module that provides an interface to connect and interact with MySQL databases. It enables Python programs to communicate with MySQL servers, allowing the execution of SQL queries, insertion, retrieval, and modification of data.</a:t>
            </a:r>
            <a:endParaRPr sz="1622">
              <a:solidFill>
                <a:schemeClr val="lt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161675" y="442850"/>
            <a:ext cx="8245800" cy="3675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0"/>
              </a:spcAft>
              <a:buClr>
                <a:schemeClr val="dk1"/>
              </a:buClr>
              <a:buSzPct val="64705"/>
              <a:buFont typeface="Arial"/>
              <a:buNone/>
            </a:pPr>
            <a:r>
              <a:t/>
            </a:r>
            <a:endParaRPr b="1" sz="1700">
              <a:solidFill>
                <a:srgbClr val="FFD700"/>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ct val="76325"/>
              <a:buFont typeface="Roboto"/>
              <a:buNone/>
            </a:pPr>
            <a:r>
              <a:rPr lang="en" sz="1572">
                <a:solidFill>
                  <a:srgbClr val="188038"/>
                </a:solidFill>
                <a:latin typeface="Courier New"/>
                <a:ea typeface="Courier New"/>
                <a:cs typeface="Courier New"/>
                <a:sym typeface="Courier New"/>
              </a:rPr>
              <a:t>connect(host, user, passwd, database)</a:t>
            </a:r>
            <a:r>
              <a:rPr lang="en" sz="1722">
                <a:solidFill>
                  <a:schemeClr val="dk1"/>
                </a:solidFill>
                <a:latin typeface="Roboto"/>
                <a:ea typeface="Roboto"/>
                <a:cs typeface="Roboto"/>
                <a:sym typeface="Roboto"/>
              </a:rPr>
              <a:t>: Establishes a connection to a MySQL database.</a:t>
            </a:r>
            <a:endParaRPr sz="1722">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ct val="76325"/>
              <a:buFont typeface="Roboto"/>
              <a:buNone/>
            </a:pPr>
            <a:r>
              <a:rPr lang="en" sz="1572">
                <a:solidFill>
                  <a:srgbClr val="188038"/>
                </a:solidFill>
                <a:latin typeface="Courier New"/>
                <a:ea typeface="Courier New"/>
                <a:cs typeface="Courier New"/>
                <a:sym typeface="Courier New"/>
              </a:rPr>
              <a:t>cursor()</a:t>
            </a:r>
            <a:r>
              <a:rPr lang="en" sz="1722">
                <a:solidFill>
                  <a:schemeClr val="dk1"/>
                </a:solidFill>
                <a:latin typeface="Roboto"/>
                <a:ea typeface="Roboto"/>
                <a:cs typeface="Roboto"/>
                <a:sym typeface="Roboto"/>
              </a:rPr>
              <a:t>: Creates a cursor object for executing SQL queries.</a:t>
            </a:r>
            <a:endParaRPr sz="1722">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ct val="76325"/>
              <a:buFont typeface="Roboto"/>
              <a:buNone/>
            </a:pPr>
            <a:r>
              <a:rPr lang="en" sz="1572">
                <a:solidFill>
                  <a:srgbClr val="188038"/>
                </a:solidFill>
                <a:latin typeface="Courier New"/>
                <a:ea typeface="Courier New"/>
                <a:cs typeface="Courier New"/>
                <a:sym typeface="Courier New"/>
              </a:rPr>
              <a:t>execute(query, values)</a:t>
            </a:r>
            <a:r>
              <a:rPr lang="en" sz="1722">
                <a:solidFill>
                  <a:schemeClr val="dk1"/>
                </a:solidFill>
                <a:latin typeface="Roboto"/>
                <a:ea typeface="Roboto"/>
                <a:cs typeface="Roboto"/>
                <a:sym typeface="Roboto"/>
              </a:rPr>
              <a:t>: Executes an SQL query with optional values.</a:t>
            </a:r>
            <a:endParaRPr sz="1722">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ct val="76325"/>
              <a:buFont typeface="Roboto"/>
              <a:buNone/>
            </a:pPr>
            <a:r>
              <a:rPr lang="en" sz="1572">
                <a:solidFill>
                  <a:srgbClr val="188038"/>
                </a:solidFill>
                <a:latin typeface="Courier New"/>
                <a:ea typeface="Courier New"/>
                <a:cs typeface="Courier New"/>
                <a:sym typeface="Courier New"/>
              </a:rPr>
              <a:t>fetchone()</a:t>
            </a:r>
            <a:r>
              <a:rPr lang="en" sz="1722">
                <a:solidFill>
                  <a:schemeClr val="dk1"/>
                </a:solidFill>
                <a:latin typeface="Roboto"/>
                <a:ea typeface="Roboto"/>
                <a:cs typeface="Roboto"/>
                <a:sym typeface="Roboto"/>
              </a:rPr>
              <a:t>: Fetches the next row of a query result set.</a:t>
            </a:r>
            <a:endParaRPr sz="1722">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ct val="76325"/>
              <a:buFont typeface="Roboto"/>
              <a:buNone/>
            </a:pPr>
            <a:r>
              <a:rPr lang="en" sz="1572">
                <a:solidFill>
                  <a:srgbClr val="188038"/>
                </a:solidFill>
                <a:latin typeface="Courier New"/>
                <a:ea typeface="Courier New"/>
                <a:cs typeface="Courier New"/>
                <a:sym typeface="Courier New"/>
              </a:rPr>
              <a:t>fetchall()</a:t>
            </a:r>
            <a:r>
              <a:rPr lang="en" sz="1722">
                <a:solidFill>
                  <a:schemeClr val="dk1"/>
                </a:solidFill>
                <a:latin typeface="Roboto"/>
                <a:ea typeface="Roboto"/>
                <a:cs typeface="Roboto"/>
                <a:sym typeface="Roboto"/>
              </a:rPr>
              <a:t>: Fetches all rows of a query result set.</a:t>
            </a:r>
            <a:endParaRPr sz="1722">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ct val="76325"/>
              <a:buFont typeface="Roboto"/>
              <a:buNone/>
            </a:pPr>
            <a:r>
              <a:rPr lang="en" sz="1572">
                <a:solidFill>
                  <a:srgbClr val="188038"/>
                </a:solidFill>
                <a:latin typeface="Courier New"/>
                <a:ea typeface="Courier New"/>
                <a:cs typeface="Courier New"/>
                <a:sym typeface="Courier New"/>
              </a:rPr>
              <a:t>commit()</a:t>
            </a:r>
            <a:r>
              <a:rPr lang="en" sz="1722">
                <a:solidFill>
                  <a:schemeClr val="dk1"/>
                </a:solidFill>
                <a:latin typeface="Roboto"/>
                <a:ea typeface="Roboto"/>
                <a:cs typeface="Roboto"/>
                <a:sym typeface="Roboto"/>
              </a:rPr>
              <a:t>: Commits changes to the database.</a:t>
            </a:r>
            <a:endParaRPr sz="1722">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ct val="76325"/>
              <a:buFont typeface="Roboto"/>
              <a:buNone/>
            </a:pPr>
            <a:r>
              <a:rPr lang="en" sz="1572">
                <a:solidFill>
                  <a:srgbClr val="188038"/>
                </a:solidFill>
                <a:latin typeface="Courier New"/>
                <a:ea typeface="Courier New"/>
                <a:cs typeface="Courier New"/>
                <a:sym typeface="Courier New"/>
              </a:rPr>
              <a:t>rollback()</a:t>
            </a:r>
            <a:r>
              <a:rPr lang="en" sz="1722">
                <a:solidFill>
                  <a:schemeClr val="dk1"/>
                </a:solidFill>
                <a:latin typeface="Roboto"/>
                <a:ea typeface="Roboto"/>
                <a:cs typeface="Roboto"/>
                <a:sym typeface="Roboto"/>
              </a:rPr>
              <a:t>: Rolls back the current transaction.</a:t>
            </a:r>
            <a:endParaRPr sz="1722">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ct val="76325"/>
              <a:buFont typeface="Roboto"/>
              <a:buNone/>
            </a:pPr>
            <a:r>
              <a:rPr lang="en" sz="1572">
                <a:solidFill>
                  <a:srgbClr val="188038"/>
                </a:solidFill>
                <a:latin typeface="Courier New"/>
                <a:ea typeface="Courier New"/>
                <a:cs typeface="Courier New"/>
                <a:sym typeface="Courier New"/>
              </a:rPr>
              <a:t>close()</a:t>
            </a:r>
            <a:r>
              <a:rPr lang="en" sz="1722">
                <a:solidFill>
                  <a:schemeClr val="dk1"/>
                </a:solidFill>
                <a:latin typeface="Roboto"/>
                <a:ea typeface="Roboto"/>
                <a:cs typeface="Roboto"/>
                <a:sym typeface="Roboto"/>
              </a:rPr>
              <a:t>: Closes the cursor and connection.</a:t>
            </a:r>
            <a:endParaRPr sz="1722">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
        <p:nvSpPr>
          <p:cNvPr id="106" name="Google Shape;106;p21"/>
          <p:cNvSpPr txBox="1"/>
          <p:nvPr/>
        </p:nvSpPr>
        <p:spPr>
          <a:xfrm>
            <a:off x="388800" y="509200"/>
            <a:ext cx="4183200" cy="4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b="1" lang="en" sz="1800">
                <a:solidFill>
                  <a:srgbClr val="FFD700"/>
                </a:solidFill>
                <a:latin typeface="Roboto"/>
                <a:ea typeface="Roboto"/>
                <a:cs typeface="Roboto"/>
                <a:sym typeface="Roboto"/>
              </a:rPr>
              <a:t>Key Methods in MySQL Connector:</a:t>
            </a:r>
            <a:endParaRPr sz="19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