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g"/>
  <Override PartName="/ppt/media/image7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74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107" d="100"/>
          <a:sy n="107" d="100"/>
        </p:scale>
        <p:origin x="7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Bohat" userId="9e209f29468b8bdf" providerId="LiveId" clId="{CA8E6B64-2A6C-4F2B-9FEB-66F983AC5538}"/>
    <pc:docChg chg="undo custSel addSld modSld sldOrd">
      <pc:chgData name="Vedant Bohat" userId="9e209f29468b8bdf" providerId="LiveId" clId="{CA8E6B64-2A6C-4F2B-9FEB-66F983AC5538}" dt="2022-01-14T11:24:09.063" v="135" actId="208"/>
      <pc:docMkLst>
        <pc:docMk/>
      </pc:docMkLst>
      <pc:sldChg chg="modSp mod">
        <pc:chgData name="Vedant Bohat" userId="9e209f29468b8bdf" providerId="LiveId" clId="{CA8E6B64-2A6C-4F2B-9FEB-66F983AC5538}" dt="2022-01-14T11:10:59.981" v="114" actId="20577"/>
        <pc:sldMkLst>
          <pc:docMk/>
          <pc:sldMk cId="0" sldId="258"/>
        </pc:sldMkLst>
        <pc:spChg chg="mod">
          <ac:chgData name="Vedant Bohat" userId="9e209f29468b8bdf" providerId="LiveId" clId="{CA8E6B64-2A6C-4F2B-9FEB-66F983AC5538}" dt="2022-01-14T11:10:59.981" v="114" actId="20577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Vedant Bohat" userId="9e209f29468b8bdf" providerId="LiveId" clId="{CA8E6B64-2A6C-4F2B-9FEB-66F983AC5538}" dt="2022-01-14T10:59:34.231" v="103" actId="20577"/>
        <pc:sldMkLst>
          <pc:docMk/>
          <pc:sldMk cId="0" sldId="259"/>
        </pc:sldMkLst>
        <pc:spChg chg="mod">
          <ac:chgData name="Vedant Bohat" userId="9e209f29468b8bdf" providerId="LiveId" clId="{CA8E6B64-2A6C-4F2B-9FEB-66F983AC5538}" dt="2022-01-14T10:59:34.231" v="103" actId="20577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Vedant Bohat" userId="9e209f29468b8bdf" providerId="LiveId" clId="{CA8E6B64-2A6C-4F2B-9FEB-66F983AC5538}" dt="2022-01-14T11:10:59.325" v="113" actId="207"/>
        <pc:sldMkLst>
          <pc:docMk/>
          <pc:sldMk cId="0" sldId="272"/>
        </pc:sldMkLst>
        <pc:spChg chg="mod">
          <ac:chgData name="Vedant Bohat" userId="9e209f29468b8bdf" providerId="LiveId" clId="{CA8E6B64-2A6C-4F2B-9FEB-66F983AC5538}" dt="2022-01-14T11:10:59.325" v="113" actId="207"/>
          <ac:spMkLst>
            <pc:docMk/>
            <pc:sldMk cId="0" sldId="272"/>
            <ac:spMk id="3" creationId="{6BE50842-D00C-42AF-A7A4-5881F22FE919}"/>
          </ac:spMkLst>
        </pc:spChg>
      </pc:sldChg>
      <pc:sldChg chg="addSp modSp mod">
        <pc:chgData name="Vedant Bohat" userId="9e209f29468b8bdf" providerId="LiveId" clId="{CA8E6B64-2A6C-4F2B-9FEB-66F983AC5538}" dt="2022-01-14T11:24:09.063" v="135" actId="208"/>
        <pc:sldMkLst>
          <pc:docMk/>
          <pc:sldMk cId="0" sldId="273"/>
        </pc:sldMkLst>
        <pc:spChg chg="mod ord">
          <ac:chgData name="Vedant Bohat" userId="9e209f29468b8bdf" providerId="LiveId" clId="{CA8E6B64-2A6C-4F2B-9FEB-66F983AC5538}" dt="2022-01-14T11:23:17.402" v="131" actId="167"/>
          <ac:spMkLst>
            <pc:docMk/>
            <pc:sldMk cId="0" sldId="273"/>
            <ac:spMk id="2" creationId="{00000000-0000-0000-0000-000000000000}"/>
          </ac:spMkLst>
        </pc:spChg>
        <pc:spChg chg="mod">
          <ac:chgData name="Vedant Bohat" userId="9e209f29468b8bdf" providerId="LiveId" clId="{CA8E6B64-2A6C-4F2B-9FEB-66F983AC5538}" dt="2022-01-14T11:23:56.557" v="134" actId="207"/>
          <ac:spMkLst>
            <pc:docMk/>
            <pc:sldMk cId="0" sldId="273"/>
            <ac:spMk id="7" creationId="{00000000-0000-0000-0000-000000000000}"/>
          </ac:spMkLst>
        </pc:spChg>
        <pc:spChg chg="add mod ord">
          <ac:chgData name="Vedant Bohat" userId="9e209f29468b8bdf" providerId="LiveId" clId="{CA8E6B64-2A6C-4F2B-9FEB-66F983AC5538}" dt="2022-01-14T11:24:09.063" v="135" actId="208"/>
          <ac:spMkLst>
            <pc:docMk/>
            <pc:sldMk cId="0" sldId="273"/>
            <ac:spMk id="9" creationId="{0D623694-55B4-41DA-8214-8D40CB51A1B2}"/>
          </ac:spMkLst>
        </pc:spChg>
      </pc:sldChg>
      <pc:sldChg chg="modSp add mod ord">
        <pc:chgData name="Vedant Bohat" userId="9e209f29468b8bdf" providerId="LiveId" clId="{CA8E6B64-2A6C-4F2B-9FEB-66F983AC5538}" dt="2022-01-14T11:20:26.271" v="117" actId="20577"/>
        <pc:sldMkLst>
          <pc:docMk/>
          <pc:sldMk cId="2909734725" sldId="275"/>
        </pc:sldMkLst>
        <pc:spChg chg="mod">
          <ac:chgData name="Vedant Bohat" userId="9e209f29468b8bdf" providerId="LiveId" clId="{CA8E6B64-2A6C-4F2B-9FEB-66F983AC5538}" dt="2022-01-13T20:32:42.541" v="38" actId="1076"/>
          <ac:spMkLst>
            <pc:docMk/>
            <pc:sldMk cId="2909734725" sldId="275"/>
            <ac:spMk id="2" creationId="{00000000-0000-0000-0000-000000000000}"/>
          </ac:spMkLst>
        </pc:spChg>
        <pc:spChg chg="mod">
          <ac:chgData name="Vedant Bohat" userId="9e209f29468b8bdf" providerId="LiveId" clId="{CA8E6B64-2A6C-4F2B-9FEB-66F983AC5538}" dt="2022-01-14T11:20:26.271" v="117" actId="20577"/>
          <ac:spMkLst>
            <pc:docMk/>
            <pc:sldMk cId="2909734725" sldId="275"/>
            <ac:spMk id="3" creationId="{A93657B6-A4F9-470A-9220-1AD93244D865}"/>
          </ac:spMkLst>
        </pc:spChg>
      </pc:sldChg>
      <pc:sldChg chg="modSp add mod">
        <pc:chgData name="Vedant Bohat" userId="9e209f29468b8bdf" providerId="LiveId" clId="{CA8E6B64-2A6C-4F2B-9FEB-66F983AC5538}" dt="2022-01-13T20:37:01.077" v="87" actId="20577"/>
        <pc:sldMkLst>
          <pc:docMk/>
          <pc:sldMk cId="1988870378" sldId="276"/>
        </pc:sldMkLst>
        <pc:spChg chg="mod">
          <ac:chgData name="Vedant Bohat" userId="9e209f29468b8bdf" providerId="LiveId" clId="{CA8E6B64-2A6C-4F2B-9FEB-66F983AC5538}" dt="2022-01-13T20:35:26.343" v="65" actId="20577"/>
          <ac:spMkLst>
            <pc:docMk/>
            <pc:sldMk cId="1988870378" sldId="276"/>
            <ac:spMk id="2" creationId="{00000000-0000-0000-0000-000000000000}"/>
          </ac:spMkLst>
        </pc:spChg>
        <pc:spChg chg="mod">
          <ac:chgData name="Vedant Bohat" userId="9e209f29468b8bdf" providerId="LiveId" clId="{CA8E6B64-2A6C-4F2B-9FEB-66F983AC5538}" dt="2022-01-13T20:37:01.077" v="87" actId="20577"/>
          <ac:spMkLst>
            <pc:docMk/>
            <pc:sldMk cId="1988870378" sldId="276"/>
            <ac:spMk id="3" creationId="{A93657B6-A4F9-470A-9220-1AD93244D8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177" y="1956280"/>
            <a:ext cx="86516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76593" y="25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5867388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5867388" y="0"/>
                </a:lnTo>
                <a:lnTo>
                  <a:pt x="5867388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3432" y="331989"/>
            <a:ext cx="679713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172" y="2074198"/>
            <a:ext cx="8263654" cy="175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DC93B-DF0E-4C4A-B5A0-097B7FBA7C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2" t="15121" r="-2272" b="-130"/>
          <a:stretch/>
        </p:blipFill>
        <p:spPr>
          <a:xfrm>
            <a:off x="5508812" y="0"/>
            <a:ext cx="3711388" cy="5143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2585" y="742950"/>
            <a:ext cx="487622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Nirmala UI Semilight" panose="020B0402040204020203" pitchFamily="34" charset="0"/>
              </a:rPr>
              <a:t>Mall </a:t>
            </a:r>
            <a:r>
              <a:rPr sz="4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Nirmala UI Semilight" panose="020B0402040204020203" pitchFamily="34" charset="0"/>
              </a:rPr>
              <a:t>Customer</a:t>
            </a:r>
            <a:r>
              <a:rPr sz="4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Nirmala UI Semilight" panose="020B0402040204020203" pitchFamily="34" charset="0"/>
              </a:rPr>
              <a:t> </a:t>
            </a:r>
            <a:r>
              <a:rPr sz="4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Nirmala UI Semilight" panose="020B0402040204020203" pitchFamily="34" charset="0"/>
              </a:rPr>
              <a:t>Segmentation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Nirmala UI Semilight" panose="020B04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585" y="2380672"/>
            <a:ext cx="22386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85" dirty="0">
                <a:solidFill>
                  <a:schemeClr val="bg1">
                    <a:lumMod val="50000"/>
                  </a:schemeClr>
                </a:solidFill>
                <a:latin typeface="Roboto"/>
                <a:cs typeface="Roboto"/>
              </a:rPr>
              <a:t>By </a:t>
            </a:r>
            <a:r>
              <a:rPr lang="en-IN" sz="2400" i="1" spc="-55" dirty="0">
                <a:solidFill>
                  <a:schemeClr val="bg1">
                    <a:lumMod val="50000"/>
                  </a:schemeClr>
                </a:solidFill>
                <a:latin typeface="Roboto"/>
                <a:cs typeface="Roboto"/>
              </a:rPr>
              <a:t>Vedant Bohat</a:t>
            </a:r>
            <a:endParaRPr sz="2400" dirty="0">
              <a:solidFill>
                <a:schemeClr val="bg1">
                  <a:lumMod val="50000"/>
                </a:schemeClr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906270"/>
            <a:ext cx="3706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sz="4200" spc="-9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Methodology</a:t>
            </a:r>
            <a:endParaRPr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CD96945-278A-42FA-9AEF-68836D42B398}"/>
              </a:ext>
            </a:extLst>
          </p:cNvPr>
          <p:cNvSpPr/>
          <p:nvPr/>
        </p:nvSpPr>
        <p:spPr>
          <a:xfrm flipH="1">
            <a:off x="152400" y="209551"/>
            <a:ext cx="8991600" cy="491735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4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gdLst/>
              <a:ahLst/>
              <a:cxn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85996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2395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Methodology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80085" indent="-33655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680085" algn="l"/>
                <a:tab pos="681355" algn="l"/>
              </a:tabLst>
            </a:pPr>
            <a:r>
              <a:rPr spc="-10" dirty="0"/>
              <a:t>Creating </a:t>
            </a:r>
            <a:r>
              <a:rPr spc="-5" dirty="0"/>
              <a:t>an </a:t>
            </a:r>
            <a:r>
              <a:rPr spc="-10" dirty="0"/>
              <a:t>approach to </a:t>
            </a:r>
            <a:r>
              <a:rPr spc="-5" dirty="0"/>
              <a:t>solve the given problem</a:t>
            </a:r>
            <a:r>
              <a:rPr spc="5" dirty="0"/>
              <a:t> </a:t>
            </a:r>
            <a:r>
              <a:rPr spc="-5" dirty="0"/>
              <a:t>statement</a:t>
            </a:r>
          </a:p>
          <a:p>
            <a:pPr marL="68008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680085" algn="l"/>
                <a:tab pos="681355" algn="l"/>
              </a:tabLst>
            </a:pPr>
            <a:r>
              <a:rPr spc="-5" dirty="0"/>
              <a:t>Exploring the dataset and obtaining useful insight </a:t>
            </a:r>
            <a:r>
              <a:rPr spc="-10" dirty="0"/>
              <a:t>from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same</a:t>
            </a:r>
          </a:p>
          <a:p>
            <a:pPr marL="68008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680085" algn="l"/>
                <a:tab pos="681355" algn="l"/>
              </a:tabLst>
            </a:pPr>
            <a:r>
              <a:rPr spc="-5" dirty="0"/>
              <a:t>Cleaning the dataset by handling nan </a:t>
            </a:r>
            <a:r>
              <a:rPr spc="-10" dirty="0"/>
              <a:t>values, remove </a:t>
            </a:r>
            <a:r>
              <a:rPr spc="-5" dirty="0"/>
              <a:t>duplicate </a:t>
            </a:r>
            <a:r>
              <a:rPr spc="-10" dirty="0"/>
              <a:t>records,</a:t>
            </a:r>
            <a:r>
              <a:rPr dirty="0"/>
              <a:t> </a:t>
            </a:r>
            <a:r>
              <a:rPr spc="-5" dirty="0"/>
              <a:t>etc.</a:t>
            </a:r>
          </a:p>
          <a:p>
            <a:pPr marL="68008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680085" algn="l"/>
                <a:tab pos="681355" algn="l"/>
              </a:tabLst>
            </a:pPr>
            <a:r>
              <a:rPr spc="-5" dirty="0"/>
              <a:t>Data Visualization used </a:t>
            </a:r>
            <a:r>
              <a:rPr spc="-10" dirty="0"/>
              <a:t>to </a:t>
            </a:r>
            <a:r>
              <a:rPr spc="-5" dirty="0"/>
              <a:t>obtain important information </a:t>
            </a:r>
            <a:r>
              <a:rPr spc="-10" dirty="0"/>
              <a:t>from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data</a:t>
            </a:r>
          </a:p>
          <a:p>
            <a:pPr marL="680085" marR="5080" indent="-336550">
              <a:lnSpc>
                <a:spcPct val="116100"/>
              </a:lnSpc>
              <a:buFont typeface="Arial"/>
              <a:buChar char="●"/>
              <a:tabLst>
                <a:tab pos="680085" algn="l"/>
                <a:tab pos="681355" algn="l"/>
              </a:tabLst>
            </a:pPr>
            <a:r>
              <a:rPr spc="-5" dirty="0"/>
              <a:t>Data </a:t>
            </a:r>
            <a:r>
              <a:rPr spc="-10" dirty="0"/>
              <a:t>Preprocessing </a:t>
            </a:r>
            <a:r>
              <a:rPr spc="-5" dirty="0"/>
              <a:t>is performed </a:t>
            </a:r>
            <a:r>
              <a:rPr spc="-10" dirty="0"/>
              <a:t>to make </a:t>
            </a:r>
            <a:r>
              <a:rPr spc="-5" dirty="0"/>
              <a:t>the data </a:t>
            </a:r>
            <a:r>
              <a:rPr spc="-10" dirty="0"/>
              <a:t>ready to </a:t>
            </a:r>
            <a:r>
              <a:rPr spc="-5" dirty="0"/>
              <a:t>ﬁt the model this includes </a:t>
            </a:r>
            <a:r>
              <a:rPr spc="-10" dirty="0"/>
              <a:t>feature  </a:t>
            </a:r>
            <a:r>
              <a:rPr spc="-5" dirty="0"/>
              <a:t>scaling, splitting the dataset </a:t>
            </a:r>
            <a:r>
              <a:rPr spc="-10" dirty="0"/>
              <a:t>into features </a:t>
            </a:r>
            <a:r>
              <a:rPr spc="-5" dirty="0"/>
              <a:t>and labels,</a:t>
            </a:r>
            <a:r>
              <a:rPr dirty="0"/>
              <a:t> </a:t>
            </a:r>
            <a:r>
              <a:rPr spc="-5" dirty="0"/>
              <a:t>etc.</a:t>
            </a:r>
          </a:p>
          <a:p>
            <a:pPr marL="68008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680085" algn="l"/>
                <a:tab pos="681355" algn="l"/>
              </a:tabLst>
            </a:pPr>
            <a:r>
              <a:rPr spc="-5" dirty="0"/>
              <a:t>Model</a:t>
            </a:r>
            <a:r>
              <a:rPr spc="-10" dirty="0"/>
              <a:t> </a:t>
            </a:r>
            <a:r>
              <a:rPr spc="-5" dirty="0"/>
              <a:t>Building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93657B6-A4F9-470A-9220-1AD93244D865}"/>
              </a:ext>
            </a:extLst>
          </p:cNvPr>
          <p:cNvSpPr/>
          <p:nvPr/>
        </p:nvSpPr>
        <p:spPr>
          <a:xfrm flipH="1">
            <a:off x="152400" y="209551"/>
            <a:ext cx="8991600" cy="491735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33550"/>
            <a:ext cx="4648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sz="42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and</a:t>
            </a:r>
            <a:r>
              <a:rPr sz="42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3" name="object 3"/>
            <p:cNvSpPr/>
            <p:nvPr/>
          </p:nvSpPr>
          <p:spPr>
            <a:xfrm>
              <a:off x="3276593" y="0"/>
              <a:ext cx="108599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85292" y="936198"/>
              <a:ext cx="4845690" cy="32710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3939" y="859806"/>
            <a:ext cx="2109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5.1 Gender</a:t>
            </a:r>
            <a:r>
              <a:rPr sz="2400" spc="-90" dirty="0"/>
              <a:t> </a:t>
            </a:r>
            <a:r>
              <a:rPr sz="2400" spc="-5" dirty="0"/>
              <a:t>Plot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02349" y="1399302"/>
            <a:ext cx="2847340" cy="103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Gender Plot</a:t>
            </a:r>
            <a:r>
              <a:rPr sz="1200" i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Analysis: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 Count plot, it is observed that  the number of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Female customers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more 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than the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total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number of Male</a:t>
            </a:r>
            <a:r>
              <a:rPr sz="12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customers.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3" name="object 3"/>
            <p:cNvSpPr/>
            <p:nvPr/>
          </p:nvSpPr>
          <p:spPr>
            <a:xfrm>
              <a:off x="3276593" y="0"/>
              <a:ext cx="108599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71742" y="1015897"/>
              <a:ext cx="4517415" cy="31116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5171" y="859806"/>
            <a:ext cx="166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5.2 Age</a:t>
            </a:r>
            <a:r>
              <a:rPr sz="2400" spc="-90" dirty="0"/>
              <a:t> </a:t>
            </a:r>
            <a:r>
              <a:rPr sz="2400" spc="-5" dirty="0"/>
              <a:t>Plot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02349" y="1399302"/>
            <a:ext cx="284607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Age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Plot</a:t>
            </a:r>
            <a:r>
              <a:rPr sz="1200" i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Analysis: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Histogram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it is evident that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there are </a:t>
            </a:r>
            <a:r>
              <a:rPr sz="1200" dirty="0">
                <a:solidFill>
                  <a:srgbClr val="FFFFFF"/>
                </a:solidFill>
                <a:latin typeface="RobotoRegular"/>
                <a:cs typeface="RobotoRegular"/>
              </a:rPr>
              <a:t>3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age groups that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are more  frequently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shop at the mall, they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are: 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15-22 years, 30-40 years, and 45-50</a:t>
            </a:r>
            <a:r>
              <a:rPr sz="12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years.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3" name="object 3"/>
            <p:cNvSpPr/>
            <p:nvPr/>
          </p:nvSpPr>
          <p:spPr>
            <a:xfrm>
              <a:off x="3276593" y="0"/>
              <a:ext cx="108599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1092" y="953285"/>
              <a:ext cx="4774840" cy="3236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432" y="517339"/>
            <a:ext cx="2703195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81075" marR="5080" indent="-969010">
              <a:lnSpc>
                <a:spcPct val="100499"/>
              </a:lnSpc>
              <a:spcBef>
                <a:spcPts val="85"/>
              </a:spcBef>
            </a:pPr>
            <a:r>
              <a:rPr sz="2300" spc="-5" dirty="0"/>
              <a:t>5.3 Age Vs</a:t>
            </a:r>
            <a:r>
              <a:rPr sz="2300" spc="-90" dirty="0"/>
              <a:t> </a:t>
            </a:r>
            <a:r>
              <a:rPr sz="2300" spc="-5" dirty="0"/>
              <a:t>Spending  </a:t>
            </a:r>
            <a:r>
              <a:rPr sz="2300" spc="-10" dirty="0"/>
              <a:t>Score</a:t>
            </a:r>
            <a:endParaRPr sz="2300"/>
          </a:p>
        </p:txBody>
      </p:sp>
      <p:sp>
        <p:nvSpPr>
          <p:cNvPr id="6" name="object 6"/>
          <p:cNvSpPr txBox="1"/>
          <p:nvPr/>
        </p:nvSpPr>
        <p:spPr>
          <a:xfrm>
            <a:off x="202349" y="1399302"/>
            <a:ext cx="2850515" cy="3542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Age 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Vs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Spending Score</a:t>
            </a:r>
            <a:r>
              <a:rPr sz="1200" i="1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12700" marR="5080" algn="just">
              <a:lnSpc>
                <a:spcPct val="114599"/>
              </a:lnSpc>
              <a:buAutoNum type="arabicPeriod"/>
              <a:tabLst>
                <a:tab pos="196850" algn="l"/>
              </a:tabLst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 Age Vs Spending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plot  we observe that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customers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whose  spending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more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than 65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have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their  Age in the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range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of 15-42 years. Also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 Scatter plot it is observed that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customers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whose spending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more 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than 65 consists of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more Females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than  Males.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RobotoRegular"/>
              <a:buAutoNum type="arabicPeriod"/>
            </a:pPr>
            <a:endParaRPr sz="1300">
              <a:latin typeface="RobotoRegular"/>
              <a:cs typeface="RobotoRegular"/>
            </a:endParaRPr>
          </a:p>
          <a:p>
            <a:pPr marL="12700" marR="6985" algn="just">
              <a:lnSpc>
                <a:spcPct val="114599"/>
              </a:lnSpc>
              <a:buAutoNum type="arabicPeriod"/>
              <a:tabLst>
                <a:tab pos="320040" algn="l"/>
              </a:tabLst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customers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having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average 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spending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ie: in the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range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of 40-60  consists of the age group of the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range 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15-75 years and the count of males and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females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in this age group is also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approximately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 same.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3" name="object 3"/>
            <p:cNvSpPr/>
            <p:nvPr/>
          </p:nvSpPr>
          <p:spPr>
            <a:xfrm>
              <a:off x="3276593" y="0"/>
              <a:ext cx="108599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0617" y="910173"/>
              <a:ext cx="4964589" cy="3323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116" y="497857"/>
            <a:ext cx="256794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985">
              <a:lnSpc>
                <a:spcPts val="2850"/>
              </a:lnSpc>
              <a:spcBef>
                <a:spcPts val="219"/>
              </a:spcBef>
            </a:pPr>
            <a:r>
              <a:rPr sz="2400" spc="-5" dirty="0"/>
              <a:t>5.4 Annual Income  Vs Spending</a:t>
            </a:r>
            <a:r>
              <a:rPr sz="2400" spc="-85" dirty="0"/>
              <a:t> </a:t>
            </a:r>
            <a:r>
              <a:rPr sz="2400" spc="-10" dirty="0"/>
              <a:t>Score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33199" y="1526298"/>
            <a:ext cx="2988310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Annual 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Income 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Vs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Spending Score</a:t>
            </a:r>
            <a:r>
              <a:rPr sz="1200" i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12700" marR="9525">
              <a:lnSpc>
                <a:spcPct val="114599"/>
              </a:lnSpc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We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observe that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there are </a:t>
            </a:r>
            <a:r>
              <a:rPr sz="1200" dirty="0">
                <a:solidFill>
                  <a:srgbClr val="FFFFFF"/>
                </a:solidFill>
                <a:latin typeface="RobotoRegular"/>
                <a:cs typeface="RobotoRegular"/>
              </a:rPr>
              <a:t>5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clusters and  can be categorized</a:t>
            </a:r>
            <a:r>
              <a:rPr sz="12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as: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RobotoRegular"/>
              <a:cs typeface="RobotoRegular"/>
            </a:endParaRPr>
          </a:p>
          <a:p>
            <a:pPr marL="12700" marR="17145">
              <a:lnSpc>
                <a:spcPct val="114599"/>
              </a:lnSpc>
              <a:buAutoNum type="alphaLcPeriod"/>
              <a:tabLst>
                <a:tab pos="191770" algn="l"/>
              </a:tabLst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High Income, High Spending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(Top  </a:t>
            </a:r>
            <a:r>
              <a:rPr sz="1200" i="1" spc="-35" dirty="0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274955" indent="-262890">
              <a:lnSpc>
                <a:spcPct val="100000"/>
              </a:lnSpc>
              <a:spcBef>
                <a:spcPts val="210"/>
              </a:spcBef>
              <a:buAutoNum type="alphaLcPeriod"/>
              <a:tabLst>
                <a:tab pos="274955" algn="l"/>
                <a:tab pos="275590" algn="l"/>
                <a:tab pos="725805" algn="l"/>
                <a:tab pos="1397000" algn="l"/>
                <a:tab pos="1817370" algn="l"/>
                <a:tab pos="2586355" algn="l"/>
              </a:tabLst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High	Income,	Low	Spending	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(Bottom </a:t>
            </a:r>
            <a:r>
              <a:rPr sz="1200" i="1" spc="-35" dirty="0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sz="1200" i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169545" indent="-157480">
              <a:lnSpc>
                <a:spcPct val="100000"/>
              </a:lnSpc>
              <a:spcBef>
                <a:spcPts val="210"/>
              </a:spcBef>
              <a:buAutoNum type="alphaLcPeriod" startAt="3"/>
              <a:tabLst>
                <a:tab pos="170180" algn="l"/>
              </a:tabLst>
            </a:pPr>
            <a:r>
              <a:rPr sz="1200" spc="-15" dirty="0">
                <a:solidFill>
                  <a:srgbClr val="FFFFFF"/>
                </a:solidFill>
                <a:latin typeface="RobotoRegular"/>
                <a:cs typeface="RobotoRegular"/>
              </a:rPr>
              <a:t>Average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Income, </a:t>
            </a:r>
            <a:r>
              <a:rPr sz="1200" spc="-15" dirty="0">
                <a:solidFill>
                  <a:srgbClr val="FFFFFF"/>
                </a:solidFill>
                <a:latin typeface="RobotoRegular"/>
                <a:cs typeface="RobotoRegular"/>
              </a:rPr>
              <a:t>Average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Spending</a:t>
            </a:r>
            <a:r>
              <a:rPr sz="1200" spc="4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(Center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12700" marR="19685">
              <a:lnSpc>
                <a:spcPct val="114599"/>
              </a:lnSpc>
              <a:buAutoNum type="alphaLcPeriod" startAt="4"/>
              <a:tabLst>
                <a:tab pos="198755" algn="l"/>
              </a:tabLst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Low Income, High Spending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(Top 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Left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276860" indent="-264795">
              <a:lnSpc>
                <a:spcPct val="100000"/>
              </a:lnSpc>
              <a:spcBef>
                <a:spcPts val="210"/>
              </a:spcBef>
              <a:buAutoNum type="alphaLcPeriod" startAt="4"/>
              <a:tabLst>
                <a:tab pos="276860" algn="l"/>
                <a:tab pos="277495" algn="l"/>
                <a:tab pos="704215" algn="l"/>
                <a:tab pos="1383030" algn="l"/>
                <a:tab pos="1810385" algn="l"/>
                <a:tab pos="2586990" algn="l"/>
              </a:tabLst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Low	Income,	Low	Spending	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(Bottom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Left</a:t>
            </a:r>
            <a:r>
              <a:rPr sz="1200" i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93657B6-A4F9-470A-9220-1AD93244D865}"/>
              </a:ext>
            </a:extLst>
          </p:cNvPr>
          <p:cNvSpPr/>
          <p:nvPr/>
        </p:nvSpPr>
        <p:spPr>
          <a:xfrm flipH="1">
            <a:off x="152400" y="209551"/>
            <a:ext cx="8991600" cy="491735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Python 3.10</a:t>
            </a:r>
          </a:p>
          <a:p>
            <a:pPr algn="r"/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NumPy, Pandas, Matplotlib, Seaborn, Jupyter Notebook.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62744"/>
            <a:ext cx="4648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en-IN" sz="42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and Libraries Required</a:t>
            </a:r>
            <a:endParaRPr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3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93657B6-A4F9-470A-9220-1AD93244D865}"/>
              </a:ext>
            </a:extLst>
          </p:cNvPr>
          <p:cNvSpPr/>
          <p:nvPr/>
        </p:nvSpPr>
        <p:spPr>
          <a:xfrm flipH="1">
            <a:off x="152400" y="209551"/>
            <a:ext cx="8991600" cy="491735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400" dirty="0"/>
              <a:t>K</a:t>
            </a:r>
            <a:r>
              <a:rPr lang="en-IN" dirty="0"/>
              <a:t> </a:t>
            </a:r>
            <a:r>
              <a:rPr lang="en-IN" sz="2400" dirty="0"/>
              <a:t>means Clustering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33550"/>
            <a:ext cx="4648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en-IN" sz="42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Used</a:t>
            </a:r>
            <a:endParaRPr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7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02750"/>
            <a:ext cx="3242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sz="42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BE50842-D00C-42AF-A7A4-5881F22FE919}"/>
              </a:ext>
            </a:extLst>
          </p:cNvPr>
          <p:cNvSpPr/>
          <p:nvPr/>
        </p:nvSpPr>
        <p:spPr>
          <a:xfrm flipH="1">
            <a:off x="152400" y="209551"/>
            <a:ext cx="8991600" cy="491735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02750"/>
            <a:ext cx="34626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sz="4200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B48C9E64-0E2F-46DA-9DF0-866C2D607D7C}"/>
              </a:ext>
            </a:extLst>
          </p:cNvPr>
          <p:cNvSpPr/>
          <p:nvPr/>
        </p:nvSpPr>
        <p:spPr>
          <a:xfrm flipH="1">
            <a:off x="152400" y="209551"/>
            <a:ext cx="8991600" cy="491735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23694-55B4-41DA-8214-8D40CB51A1B2}"/>
              </a:ext>
            </a:extLst>
          </p:cNvPr>
          <p:cNvSpPr/>
          <p:nvPr/>
        </p:nvSpPr>
        <p:spPr>
          <a:xfrm>
            <a:off x="4800600" y="742950"/>
            <a:ext cx="4191000" cy="396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3566" y="599"/>
              <a:ext cx="108599" cy="5142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64248"/>
              <a:ext cx="4571990" cy="32150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76586" y="892375"/>
            <a:ext cx="4007485" cy="347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  <a:buAutoNum type="alphaLcPeriod"/>
              <a:tabLst>
                <a:tab pos="177165" algn="l"/>
              </a:tabLst>
            </a:pPr>
            <a:r>
              <a:rPr sz="1100" i="1" spc="-20" dirty="0">
                <a:solidFill>
                  <a:srgbClr val="FF0000"/>
                </a:solidFill>
                <a:latin typeface="Roboto"/>
                <a:cs typeface="Roboto"/>
              </a:rPr>
              <a:t>High Income, High </a:t>
            </a:r>
            <a:r>
              <a:rPr sz="1100" i="1" spc="-25" dirty="0">
                <a:solidFill>
                  <a:srgbClr val="FF0000"/>
                </a:solidFill>
                <a:latin typeface="Roboto"/>
                <a:cs typeface="Roboto"/>
              </a:rPr>
              <a:t>Spending Score (Cluster </a:t>
            </a:r>
            <a:r>
              <a:rPr sz="1100" i="1" spc="-15" dirty="0">
                <a:solidFill>
                  <a:srgbClr val="FF0000"/>
                </a:solidFill>
                <a:latin typeface="Roboto"/>
                <a:cs typeface="Roboto"/>
              </a:rPr>
              <a:t>5) </a:t>
            </a:r>
            <a:r>
              <a:rPr sz="1100" i="1" spc="-19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100" i="1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these 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sending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new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product alerts which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would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lead to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an 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increase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revenue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collected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mall </a:t>
            </a:r>
            <a:r>
              <a:rPr sz="1100" i="1" spc="5" dirty="0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they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are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loyal 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customers.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"/>
              <a:buAutoNum type="alphaLcPeriod"/>
            </a:pPr>
            <a:endParaRPr sz="1250" dirty="0">
              <a:latin typeface="Roboto"/>
              <a:cs typeface="Roboto"/>
            </a:endParaRPr>
          </a:p>
          <a:p>
            <a:pPr marL="12700" marR="6985" algn="just">
              <a:lnSpc>
                <a:spcPct val="113599"/>
              </a:lnSpc>
              <a:buAutoNum type="alphaLcPeriod"/>
              <a:tabLst>
                <a:tab pos="182245" algn="l"/>
              </a:tabLst>
            </a:pPr>
            <a:r>
              <a:rPr sz="1100" i="1" spc="-20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cs typeface="Roboto"/>
              </a:rPr>
              <a:t>High Income, </a:t>
            </a:r>
            <a:r>
              <a:rPr sz="1100" i="1" spc="5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cs typeface="Roboto"/>
              </a:rPr>
              <a:t>Low </a:t>
            </a:r>
            <a:r>
              <a:rPr sz="1100" i="1" spc="-25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cs typeface="Roboto"/>
              </a:rPr>
              <a:t>Spending Score (Cluster </a:t>
            </a:r>
            <a:r>
              <a:rPr sz="1100" i="1" spc="-15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cs typeface="Roboto"/>
              </a:rPr>
              <a:t>2) </a:t>
            </a:r>
            <a:r>
              <a:rPr sz="1100" i="1" spc="-19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100" i="1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these</a:t>
            </a:r>
            <a:r>
              <a:rPr lang="en-IN" sz="1100" i="1" spc="-2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asking the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feedback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advertising the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product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in  </a:t>
            </a:r>
            <a:r>
              <a:rPr sz="1100" i="1" spc="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better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way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convert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them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into Cluster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sz="1100" i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customers.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"/>
              <a:buAutoNum type="alphaLcPeriod"/>
            </a:pPr>
            <a:endParaRPr sz="1250" dirty="0">
              <a:latin typeface="Roboto"/>
              <a:cs typeface="Roboto"/>
            </a:endParaRPr>
          </a:p>
          <a:p>
            <a:pPr marL="12700" marR="6985" algn="just">
              <a:lnSpc>
                <a:spcPct val="113599"/>
              </a:lnSpc>
              <a:spcBef>
                <a:spcPts val="5"/>
              </a:spcBef>
              <a:buAutoNum type="alphaLcPeriod"/>
              <a:tabLst>
                <a:tab pos="167005" algn="l"/>
              </a:tabLst>
            </a:pPr>
            <a:r>
              <a:rPr sz="1100" i="1" spc="-35" dirty="0">
                <a:solidFill>
                  <a:srgbClr val="FFFF00"/>
                </a:solidFill>
                <a:latin typeface="Roboto"/>
                <a:cs typeface="Roboto"/>
              </a:rPr>
              <a:t>Average </a:t>
            </a:r>
            <a:r>
              <a:rPr sz="1100" i="1" spc="-20" dirty="0">
                <a:solidFill>
                  <a:srgbClr val="FFFF00"/>
                </a:solidFill>
                <a:latin typeface="Roboto"/>
                <a:cs typeface="Roboto"/>
              </a:rPr>
              <a:t>Income, </a:t>
            </a:r>
            <a:r>
              <a:rPr sz="1100" i="1" spc="-35" dirty="0">
                <a:solidFill>
                  <a:srgbClr val="FFFF00"/>
                </a:solidFill>
                <a:latin typeface="Roboto"/>
                <a:cs typeface="Roboto"/>
              </a:rPr>
              <a:t>Average </a:t>
            </a:r>
            <a:r>
              <a:rPr sz="1100" i="1" spc="-25" dirty="0">
                <a:solidFill>
                  <a:srgbClr val="FFFF00"/>
                </a:solidFill>
                <a:latin typeface="Roboto"/>
                <a:cs typeface="Roboto"/>
              </a:rPr>
              <a:t>Spending Score (Cluster </a:t>
            </a:r>
            <a:r>
              <a:rPr sz="1100" i="1" spc="-15" dirty="0">
                <a:solidFill>
                  <a:srgbClr val="FFFF00"/>
                </a:solidFill>
                <a:latin typeface="Roboto"/>
                <a:cs typeface="Roboto"/>
              </a:rPr>
              <a:t>1) </a:t>
            </a:r>
            <a:r>
              <a:rPr sz="1100" i="1" spc="-190" dirty="0">
                <a:solidFill>
                  <a:srgbClr val="FFFFFF"/>
                </a:solidFill>
                <a:latin typeface="Roboto"/>
                <a:cs typeface="Roboto"/>
              </a:rPr>
              <a:t>-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May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or 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may not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these groups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based on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policy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of 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mall.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"/>
              <a:buAutoNum type="alphaLcPeriod"/>
            </a:pPr>
            <a:endParaRPr sz="1250" dirty="0">
              <a:latin typeface="Roboto"/>
              <a:cs typeface="Roboto"/>
            </a:endParaRPr>
          </a:p>
          <a:p>
            <a:pPr marL="12700" marR="6350" algn="just">
              <a:lnSpc>
                <a:spcPct val="113599"/>
              </a:lnSpc>
              <a:buAutoNum type="alphaLcPeriod"/>
              <a:tabLst>
                <a:tab pos="195580" algn="l"/>
              </a:tabLst>
            </a:pPr>
            <a:r>
              <a:rPr sz="1100" i="1" spc="5" dirty="0">
                <a:solidFill>
                  <a:schemeClr val="accent6">
                    <a:lumMod val="75000"/>
                  </a:schemeClr>
                </a:solidFill>
                <a:latin typeface="Roboto"/>
                <a:cs typeface="Roboto"/>
              </a:rPr>
              <a:t>Low </a:t>
            </a:r>
            <a:r>
              <a:rPr sz="1100" i="1" spc="-20" dirty="0">
                <a:solidFill>
                  <a:schemeClr val="accent6">
                    <a:lumMod val="75000"/>
                  </a:schemeClr>
                </a:solidFill>
                <a:latin typeface="Roboto"/>
                <a:cs typeface="Roboto"/>
              </a:rPr>
              <a:t>Income, High </a:t>
            </a:r>
            <a:r>
              <a:rPr sz="1100" i="1" spc="-25" dirty="0">
                <a:solidFill>
                  <a:schemeClr val="accent6">
                    <a:lumMod val="75000"/>
                  </a:schemeClr>
                </a:solidFill>
                <a:latin typeface="Roboto"/>
                <a:cs typeface="Roboto"/>
              </a:rPr>
              <a:t>Spending Score (Cluster </a:t>
            </a:r>
            <a:r>
              <a:rPr sz="1100" i="1" spc="-15" dirty="0">
                <a:solidFill>
                  <a:schemeClr val="accent6">
                    <a:lumMod val="75000"/>
                  </a:schemeClr>
                </a:solidFill>
                <a:latin typeface="Roboto"/>
                <a:cs typeface="Roboto"/>
              </a:rPr>
              <a:t>4) </a:t>
            </a:r>
            <a:r>
              <a:rPr sz="1100" i="1" spc="-190" dirty="0">
                <a:solidFill>
                  <a:srgbClr val="FFFFFF"/>
                </a:solidFill>
                <a:latin typeface="Roboto"/>
                <a:cs typeface="Roboto"/>
              </a:rPr>
              <a:t>-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Can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target 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set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providing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them with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Low-cost EMI's,  etc.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"/>
              <a:buAutoNum type="alphaLcPeriod"/>
            </a:pPr>
            <a:endParaRPr sz="1250" dirty="0">
              <a:latin typeface="Roboto"/>
              <a:cs typeface="Roboto"/>
            </a:endParaRPr>
          </a:p>
          <a:p>
            <a:pPr marL="12700" marR="8890" algn="just">
              <a:lnSpc>
                <a:spcPct val="113599"/>
              </a:lnSpc>
              <a:buAutoNum type="alphaLcPeriod"/>
              <a:tabLst>
                <a:tab pos="187325" algn="l"/>
              </a:tabLst>
            </a:pPr>
            <a:r>
              <a:rPr sz="1100" i="1" spc="5" dirty="0">
                <a:solidFill>
                  <a:srgbClr val="92D050"/>
                </a:solidFill>
                <a:latin typeface="Roboto"/>
                <a:cs typeface="Roboto"/>
              </a:rPr>
              <a:t>Low </a:t>
            </a:r>
            <a:r>
              <a:rPr sz="1100" i="1" spc="-20" dirty="0">
                <a:solidFill>
                  <a:srgbClr val="92D050"/>
                </a:solidFill>
                <a:latin typeface="Roboto"/>
                <a:cs typeface="Roboto"/>
              </a:rPr>
              <a:t>Income, </a:t>
            </a:r>
            <a:r>
              <a:rPr sz="1100" i="1" spc="5" dirty="0">
                <a:solidFill>
                  <a:srgbClr val="92D050"/>
                </a:solidFill>
                <a:latin typeface="Roboto"/>
                <a:cs typeface="Roboto"/>
              </a:rPr>
              <a:t>Low </a:t>
            </a:r>
            <a:r>
              <a:rPr sz="1100" i="1" spc="-25" dirty="0">
                <a:solidFill>
                  <a:srgbClr val="92D050"/>
                </a:solidFill>
                <a:latin typeface="Roboto"/>
                <a:cs typeface="Roboto"/>
              </a:rPr>
              <a:t>Spending Score (Cluster </a:t>
            </a:r>
            <a:r>
              <a:rPr sz="1100" i="1" spc="-15" dirty="0">
                <a:solidFill>
                  <a:srgbClr val="92D050"/>
                </a:solidFill>
                <a:latin typeface="Roboto"/>
                <a:cs typeface="Roboto"/>
              </a:rPr>
              <a:t>3) </a:t>
            </a:r>
            <a:r>
              <a:rPr sz="1100" i="1" spc="-190" dirty="0">
                <a:solidFill>
                  <a:srgbClr val="FFFFFF"/>
                </a:solidFill>
                <a:latin typeface="Roboto"/>
                <a:cs typeface="Roboto"/>
              </a:rPr>
              <a:t>-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Don't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target 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since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they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have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less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income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need to save 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money.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10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Clustering</a:t>
            </a:r>
            <a:r>
              <a:rPr spc="-80" dirty="0"/>
              <a:t> </a:t>
            </a:r>
            <a:r>
              <a:rPr spc="-5" dirty="0"/>
              <a:t>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B7DB49-E7DA-4ABB-9C90-CDC33509A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84587" y="971550"/>
            <a:ext cx="1774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RobotoRegular"/>
              </a:rPr>
              <a:t>Thankyou!</a:t>
            </a:r>
            <a:endParaRPr sz="30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4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gdLst/>
              <a:ahLst/>
              <a:cxn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85996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41770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1.1 </a:t>
            </a:r>
            <a:r>
              <a:rPr sz="3200" spc="-10" dirty="0"/>
              <a:t>Problem</a:t>
            </a:r>
            <a:r>
              <a:rPr sz="3200" spc="-90" dirty="0"/>
              <a:t> </a:t>
            </a:r>
            <a:r>
              <a:rPr sz="3200" spc="-5" dirty="0"/>
              <a:t>Statement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44923" y="1950697"/>
            <a:ext cx="806386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Segmentation is </a:t>
            </a:r>
            <a:r>
              <a:rPr sz="1400" dirty="0">
                <a:solidFill>
                  <a:srgbClr val="727272"/>
                </a:solidFill>
                <a:latin typeface="RobotoRegular"/>
                <a:cs typeface="RobotoRegular"/>
              </a:rPr>
              <a:t>a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popular application of unsupervised learning. Using clustering, identify  segments of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customers to target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the potential user base. They divide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customers into groups  according to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common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characteristics like </a:t>
            </a:r>
            <a:r>
              <a:rPr sz="1400" spc="-15" dirty="0">
                <a:solidFill>
                  <a:srgbClr val="727272"/>
                </a:solidFill>
                <a:latin typeface="RobotoRegular"/>
                <a:cs typeface="RobotoRegular"/>
              </a:rPr>
              <a:t>gender,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age,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interests,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and spending habits so they can 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market to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each group</a:t>
            </a:r>
            <a:r>
              <a:rPr sz="1400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400" spc="-15" dirty="0">
                <a:solidFill>
                  <a:srgbClr val="727272"/>
                </a:solidFill>
                <a:latin typeface="RobotoRegular"/>
                <a:cs typeface="RobotoRegular"/>
              </a:rPr>
              <a:t>effectively.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12700" marR="22225" algn="just">
              <a:lnSpc>
                <a:spcPct val="116100"/>
              </a:lnSpc>
            </a:pP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Us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K-means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clustering and also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visualize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the gender and age distributions. Then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analyze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their annual  incomes and spending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 scores.</a:t>
            </a:r>
            <a:endParaRPr sz="14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4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gdLst/>
              <a:ahLst/>
              <a:cxn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85996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6921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1.2 </a:t>
            </a:r>
            <a:r>
              <a:rPr sz="3200" spc="-10" dirty="0"/>
              <a:t>Introduction </a:t>
            </a:r>
            <a:r>
              <a:rPr sz="3200" spc="-20" dirty="0"/>
              <a:t>to </a:t>
            </a:r>
            <a:r>
              <a:rPr sz="3200" spc="-10" dirty="0"/>
              <a:t>Problem</a:t>
            </a:r>
            <a:r>
              <a:rPr sz="3200" spc="-35" dirty="0"/>
              <a:t> </a:t>
            </a:r>
            <a:r>
              <a:rPr sz="3200" spc="-5" dirty="0"/>
              <a:t>Statement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44923" y="1950697"/>
            <a:ext cx="806132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 algn="just">
              <a:lnSpc>
                <a:spcPct val="116100"/>
              </a:lnSpc>
              <a:spcBef>
                <a:spcPts val="100"/>
              </a:spcBef>
            </a:pPr>
            <a:r>
              <a:rPr sz="1400" spc="-35" dirty="0">
                <a:solidFill>
                  <a:srgbClr val="727272"/>
                </a:solidFill>
                <a:latin typeface="RobotoRegular"/>
                <a:cs typeface="RobotoRegular"/>
              </a:rPr>
              <a:t>To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make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predictions and ﬁnd the clusters of potential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customers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of the mall and thus ﬁnd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appropriate</a:t>
            </a:r>
            <a:r>
              <a:rPr lang="en-US"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measures to increase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the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revenue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of the mall is one of the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prevailing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applications of unsupervised</a:t>
            </a:r>
            <a:r>
              <a:rPr lang="en-US" sz="1400" spc="-5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learning.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12700" marR="5080" algn="just">
              <a:lnSpc>
                <a:spcPct val="116100"/>
              </a:lnSpc>
            </a:pP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For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example, </a:t>
            </a:r>
            <a:r>
              <a:rPr sz="1400" dirty="0">
                <a:solidFill>
                  <a:srgbClr val="727272"/>
                </a:solidFill>
                <a:latin typeface="RobotoRegular"/>
                <a:cs typeface="RobotoRegular"/>
              </a:rPr>
              <a:t>a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group of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customers </a:t>
            </a:r>
            <a:r>
              <a:rPr lang="en-US"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has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lang="en-US"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a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high income but their spending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score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(amount spent in the</a:t>
            </a:r>
            <a:r>
              <a:rPr lang="en-US" sz="1400" spc="-5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mall) is low so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from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the analysis we can </a:t>
            </a:r>
            <a:r>
              <a:rPr sz="1400" dirty="0">
                <a:solidFill>
                  <a:srgbClr val="727272"/>
                </a:solidFill>
                <a:latin typeface="RobotoRegular"/>
                <a:cs typeface="RobotoRegular"/>
              </a:rPr>
              <a:t>convert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such </a:t>
            </a:r>
            <a:r>
              <a:rPr lang="en-US" sz="1400" spc="-5" dirty="0">
                <a:solidFill>
                  <a:srgbClr val="727272"/>
                </a:solidFill>
                <a:latin typeface="RobotoRegular"/>
                <a:cs typeface="RobotoRegular"/>
              </a:rPr>
              <a:t>types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 of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customers into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potential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customers 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(whose spending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score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is high) by using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strategies like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better advertising, accepting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feedback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and</a:t>
            </a:r>
            <a:r>
              <a:rPr lang="en-US" sz="1400" spc="-5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improving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the quality of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products.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12700" marR="17780" algn="just">
              <a:lnSpc>
                <a:spcPct val="116100"/>
              </a:lnSpc>
            </a:pPr>
            <a:r>
              <a:rPr sz="1400" spc="-35" dirty="0">
                <a:solidFill>
                  <a:srgbClr val="727272"/>
                </a:solidFill>
                <a:latin typeface="RobotoRegular"/>
                <a:cs typeface="RobotoRegular"/>
              </a:rPr>
              <a:t>To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identify such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customers,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this project analyses and forms clusters based on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different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criteria which</a:t>
            </a:r>
            <a:r>
              <a:rPr lang="en-US" sz="1400" spc="-5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are 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discussed in the </a:t>
            </a:r>
            <a:r>
              <a:rPr sz="1400" dirty="0">
                <a:solidFill>
                  <a:srgbClr val="727272"/>
                </a:solidFill>
                <a:latin typeface="RobotoRegular"/>
                <a:cs typeface="RobotoRegular"/>
              </a:rPr>
              <a:t>further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 sections.</a:t>
            </a:r>
            <a:endParaRPr sz="14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02750"/>
            <a:ext cx="2429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sz="42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EB04CC40-084D-4936-88C4-D1C2955EACE0}"/>
              </a:ext>
            </a:extLst>
          </p:cNvPr>
          <p:cNvSpPr/>
          <p:nvPr/>
        </p:nvSpPr>
        <p:spPr>
          <a:xfrm flipH="1">
            <a:off x="152400" y="209551"/>
            <a:ext cx="8991600" cy="491735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3" name="object 3"/>
            <p:cNvSpPr/>
            <p:nvPr/>
          </p:nvSpPr>
          <p:spPr>
            <a:xfrm>
              <a:off x="3276593" y="0"/>
              <a:ext cx="108599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0441" y="196174"/>
              <a:ext cx="4434416" cy="47511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135" y="859806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Overview of</a:t>
            </a:r>
            <a:r>
              <a:rPr sz="2400" spc="-80" dirty="0"/>
              <a:t> </a:t>
            </a:r>
            <a:r>
              <a:rPr sz="2400" spc="-5" dirty="0"/>
              <a:t>Dataset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02349" y="1372632"/>
            <a:ext cx="284988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 dataset name is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Mall_Customers.csv 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consists of </a:t>
            </a:r>
            <a:r>
              <a:rPr sz="1200" dirty="0">
                <a:solidFill>
                  <a:srgbClr val="FFFFFF"/>
                </a:solidFill>
                <a:latin typeface="RobotoRegular"/>
                <a:cs typeface="RobotoRegular"/>
              </a:rPr>
              <a:t>5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columns which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are  </a:t>
            </a:r>
            <a:r>
              <a:rPr sz="1200" spc="-15" dirty="0">
                <a:solidFill>
                  <a:srgbClr val="FFFFFF"/>
                </a:solidFill>
                <a:latin typeface="RobotoRegular"/>
                <a:cs typeface="RobotoRegular"/>
              </a:rPr>
              <a:t>CustomerID, Gender,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Age, Annual Income  (k$), Spending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(1-100)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where 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Gender is </a:t>
            </a:r>
            <a:r>
              <a:rPr sz="1200" dirty="0">
                <a:solidFill>
                  <a:srgbClr val="FFFFFF"/>
                </a:solidFill>
                <a:latin typeface="RobotoRegular"/>
                <a:cs typeface="RobotoRegular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categorical value and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rest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all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features are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 numeric.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Regular"/>
              <a:cs typeface="RobotoRegular"/>
            </a:endParaRPr>
          </a:p>
          <a:p>
            <a:pPr marL="12700" marR="8890" algn="just">
              <a:lnSpc>
                <a:spcPct val="114599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The size of the dataset is (200, 5) which  is 200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rows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and </a:t>
            </a:r>
            <a:r>
              <a:rPr sz="1200" dirty="0">
                <a:solidFill>
                  <a:srgbClr val="FFFFFF"/>
                </a:solidFill>
                <a:latin typeface="RobotoRegular"/>
                <a:cs typeface="RobotoRegular"/>
              </a:rPr>
              <a:t>5</a:t>
            </a:r>
            <a:r>
              <a:rPr sz="12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columns.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D988F46A-9DD0-4459-BB30-8CD52CBCBCB0}"/>
              </a:ext>
            </a:extLst>
          </p:cNvPr>
          <p:cNvSpPr/>
          <p:nvPr/>
        </p:nvSpPr>
        <p:spPr>
          <a:xfrm flipH="1">
            <a:off x="152400" y="209551"/>
            <a:ext cx="8991600" cy="491735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428750"/>
            <a:ext cx="5600383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sz="42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</a:t>
            </a:r>
            <a:r>
              <a:rPr sz="42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 </a:t>
            </a:r>
            <a:r>
              <a:rPr sz="4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sz="4200" spc="-4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spc="-1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</a:t>
            </a:r>
            <a:endParaRPr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4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gdLst/>
              <a:ahLst/>
              <a:cxn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85996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1760" y="2205745"/>
              <a:ext cx="6900448" cy="21725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4631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3.1 </a:t>
            </a:r>
            <a:r>
              <a:rPr sz="3200" spc="-10" dirty="0"/>
              <a:t>Architecture</a:t>
            </a:r>
            <a:r>
              <a:rPr sz="3200" spc="-90" dirty="0"/>
              <a:t> </a:t>
            </a:r>
            <a:r>
              <a:rPr sz="3200" spc="-5" dirty="0"/>
              <a:t>Overview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3498642" y="4157333"/>
            <a:ext cx="21259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3.1 Data Science Project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Architecture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4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gdLst/>
              <a:ahLst/>
              <a:cxn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85996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4265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3.2 </a:t>
            </a:r>
            <a:r>
              <a:rPr sz="3200" spc="-10" dirty="0"/>
              <a:t>Project</a:t>
            </a:r>
            <a:r>
              <a:rPr sz="3200" spc="-80" dirty="0"/>
              <a:t> </a:t>
            </a:r>
            <a:r>
              <a:rPr sz="3200" spc="-10" dirty="0"/>
              <a:t>Architecture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44923" y="1955015"/>
            <a:ext cx="8049895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i="1" spc="-5" dirty="0">
                <a:solidFill>
                  <a:srgbClr val="727272"/>
                </a:solidFill>
                <a:latin typeface="Roboto"/>
                <a:cs typeface="Roboto"/>
              </a:rPr>
              <a:t>Data: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The size of the dataset is (200, 5) which is 200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rows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and </a:t>
            </a:r>
            <a:r>
              <a:rPr sz="1300" dirty="0">
                <a:solidFill>
                  <a:srgbClr val="727272"/>
                </a:solidFill>
                <a:latin typeface="RobotoRegular"/>
                <a:cs typeface="RobotoRegular"/>
              </a:rPr>
              <a:t>5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columns. Also on dataset does not contain  any NULL or NaN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 values.</a:t>
            </a:r>
            <a:endParaRPr sz="13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12700" marR="12065">
              <a:lnSpc>
                <a:spcPct val="115399"/>
              </a:lnSpc>
              <a:spcBef>
                <a:spcPts val="5"/>
              </a:spcBef>
            </a:pPr>
            <a:r>
              <a:rPr sz="1300" b="1" i="1" spc="-5" dirty="0">
                <a:solidFill>
                  <a:srgbClr val="727272"/>
                </a:solidFill>
                <a:latin typeface="Roboto"/>
                <a:cs typeface="Roboto"/>
              </a:rPr>
              <a:t>Algorithms: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K-means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algorithm is used in this project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to analyze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and form clusters of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customers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based on  their income and spending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score features.</a:t>
            </a:r>
            <a:endParaRPr sz="13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12700" marR="12700">
              <a:lnSpc>
                <a:spcPct val="115399"/>
              </a:lnSpc>
            </a:pPr>
            <a:r>
              <a:rPr sz="1300" b="1" i="1" spc="-5" dirty="0">
                <a:solidFill>
                  <a:srgbClr val="727272"/>
                </a:solidFill>
                <a:latin typeface="Roboto"/>
                <a:cs typeface="Roboto"/>
              </a:rPr>
              <a:t>Model: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K-means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model is used and is hyper tuned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parameters like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n_clusters=5 using elbow method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to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ﬁnd  the optimal number of clusters also init=’k-means++’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to avoid random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initialization</a:t>
            </a:r>
            <a:r>
              <a:rPr sz="1300" spc="5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300" spc="-10" dirty="0">
                <a:solidFill>
                  <a:srgbClr val="727272"/>
                </a:solidFill>
                <a:latin typeface="RobotoRegular"/>
                <a:cs typeface="RobotoRegular"/>
              </a:rPr>
              <a:t>trap.</a:t>
            </a:r>
            <a:endParaRPr sz="13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300" b="1" i="1" spc="-10" dirty="0">
                <a:solidFill>
                  <a:srgbClr val="727272"/>
                </a:solidFill>
                <a:latin typeface="Roboto"/>
                <a:cs typeface="Roboto"/>
              </a:rPr>
              <a:t>Programming </a:t>
            </a:r>
            <a:r>
              <a:rPr sz="1300" b="1" i="1" spc="-5" dirty="0">
                <a:solidFill>
                  <a:srgbClr val="727272"/>
                </a:solidFill>
                <a:latin typeface="Roboto"/>
                <a:cs typeface="Roboto"/>
              </a:rPr>
              <a:t>Language: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Python</a:t>
            </a:r>
            <a:r>
              <a:rPr sz="1300" spc="10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3.6</a:t>
            </a:r>
            <a:endParaRPr sz="13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12700" marR="27940">
              <a:lnSpc>
                <a:spcPct val="115399"/>
              </a:lnSpc>
            </a:pPr>
            <a:r>
              <a:rPr sz="1300" b="1" i="1" spc="-10" dirty="0">
                <a:solidFill>
                  <a:srgbClr val="727272"/>
                </a:solidFill>
                <a:latin typeface="Roboto"/>
                <a:cs typeface="Roboto"/>
              </a:rPr>
              <a:t>Environment (Libraries </a:t>
            </a:r>
            <a:r>
              <a:rPr sz="1300" b="1" i="1" spc="-5" dirty="0">
                <a:solidFill>
                  <a:srgbClr val="727272"/>
                </a:solidFill>
                <a:latin typeface="Roboto"/>
                <a:cs typeface="Roboto"/>
              </a:rPr>
              <a:t>and </a:t>
            </a:r>
            <a:r>
              <a:rPr sz="1300" b="1" i="1" spc="-10" dirty="0">
                <a:solidFill>
                  <a:srgbClr val="727272"/>
                </a:solidFill>
                <a:latin typeface="Roboto"/>
                <a:cs typeface="Roboto"/>
              </a:rPr>
              <a:t>Technologies): </a:t>
            </a:r>
            <a:r>
              <a:rPr sz="1300" spc="-20" dirty="0">
                <a:solidFill>
                  <a:srgbClr val="727272"/>
                </a:solidFill>
                <a:latin typeface="RobotoRegular"/>
                <a:cs typeface="RobotoRegular"/>
              </a:rPr>
              <a:t>Numpy, </a:t>
            </a:r>
            <a:r>
              <a:rPr sz="1300" spc="-5" dirty="0">
                <a:solidFill>
                  <a:srgbClr val="727272"/>
                </a:solidFill>
                <a:latin typeface="RobotoRegular"/>
                <a:cs typeface="RobotoRegular"/>
              </a:rPr>
              <a:t>Pandas, Matplotlib, Seaborn, Jupyter Notebook, Google  Colab.</a:t>
            </a:r>
            <a:endParaRPr sz="13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944</Words>
  <Application>Microsoft Office PowerPoint</Application>
  <PresentationFormat>On-screen Show (16:9)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Roboto</vt:lpstr>
      <vt:lpstr>RobotoRegular</vt:lpstr>
      <vt:lpstr>Office Theme</vt:lpstr>
      <vt:lpstr>PowerPoint Presentation</vt:lpstr>
      <vt:lpstr>1. Introduction</vt:lpstr>
      <vt:lpstr>1.1 Problem Statement</vt:lpstr>
      <vt:lpstr>1.2 Introduction to Problem Statement</vt:lpstr>
      <vt:lpstr>2. Dataset</vt:lpstr>
      <vt:lpstr>Overview of Dataset</vt:lpstr>
      <vt:lpstr>3. Proposed Method &amp; Architecture</vt:lpstr>
      <vt:lpstr>3.1 Architecture Overview</vt:lpstr>
      <vt:lpstr>3.2 Project Architecture</vt:lpstr>
      <vt:lpstr>4. Methodology</vt:lpstr>
      <vt:lpstr>Methodology</vt:lpstr>
      <vt:lpstr>5. Implementation and Analysis</vt:lpstr>
      <vt:lpstr>5.1 Gender Plot</vt:lpstr>
      <vt:lpstr>5.2 Age Plot</vt:lpstr>
      <vt:lpstr>5.3 Age Vs Spending  Score</vt:lpstr>
      <vt:lpstr>5.4 Annual Income  Vs Spending Score</vt:lpstr>
      <vt:lpstr>5. Software and Libraries Required</vt:lpstr>
      <vt:lpstr>5. Algorithm Used</vt:lpstr>
      <vt:lpstr>6. Conclusion</vt:lpstr>
      <vt:lpstr>Clustering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Vedant Bohat</dc:creator>
  <cp:lastModifiedBy>Vedant Bohat</cp:lastModifiedBy>
  <cp:revision>8</cp:revision>
  <dcterms:created xsi:type="dcterms:W3CDTF">2022-01-11T12:15:40Z</dcterms:created>
  <dcterms:modified xsi:type="dcterms:W3CDTF">2022-01-14T11:34:24Z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2022-01-11T00:00:00Z</vt:filetime>
  </property>
</Properties>
</file>