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 snapToObjects="1">
      <p:cViewPr varScale="1">
        <p:scale>
          <a:sx n="105" d="100"/>
          <a:sy n="105" d="100"/>
        </p:scale>
        <p:origin x="18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Self-Driving Cars: The Future of Transportation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Redefining Mobility with Artificial Intelligence</a:t>
            </a:r>
          </a:p>
          <a:p>
            <a:r>
              <a:t>VEDANT CHANDAK - RA2311003011671</a:t>
            </a:r>
          </a:p>
          <a:p>
            <a:r>
              <a:t>Institution | Department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Current Industry Leaders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 b="1">
                <a:solidFill>
                  <a:srgbClr val="FFFFFF"/>
                </a:solidFill>
              </a:defRPr>
            </a:pPr>
            <a:r>
              <a:t>Waymo</a:t>
            </a:r>
          </a:p>
          <a:p>
            <a:pPr lvl="1">
              <a:defRPr sz="2000">
                <a:solidFill>
                  <a:srgbClr val="DCDCDC"/>
                </a:solidFill>
              </a:defRPr>
            </a:pPr>
            <a:r>
              <a:t>• Fully autonomous taxis</a:t>
            </a:r>
          </a:p>
          <a:p>
            <a:pPr>
              <a:defRPr sz="2400" b="1">
                <a:solidFill>
                  <a:srgbClr val="FFFFFF"/>
                </a:solidFill>
              </a:defRPr>
            </a:pPr>
            <a:r>
              <a:t>Tesla</a:t>
            </a:r>
          </a:p>
          <a:p>
            <a:pPr lvl="1">
              <a:defRPr sz="2000">
                <a:solidFill>
                  <a:srgbClr val="DCDCDC"/>
                </a:solidFill>
              </a:defRPr>
            </a:pPr>
            <a:r>
              <a:t>• FSD Beta: City driving</a:t>
            </a:r>
          </a:p>
          <a:p>
            <a:pPr>
              <a:defRPr sz="2400" b="1">
                <a:solidFill>
                  <a:srgbClr val="FFFFFF"/>
                </a:solidFill>
              </a:defRPr>
            </a:pPr>
            <a:r>
              <a:t>Cruise</a:t>
            </a:r>
          </a:p>
          <a:p>
            <a:pPr lvl="1">
              <a:defRPr sz="2000">
                <a:solidFill>
                  <a:srgbClr val="DCDCDC"/>
                </a:solidFill>
              </a:defRPr>
            </a:pPr>
            <a:r>
              <a:t>• GM's self-driving division</a:t>
            </a:r>
          </a:p>
          <a:p>
            <a:pPr>
              <a:defRPr sz="2400" b="1">
                <a:solidFill>
                  <a:srgbClr val="FFFFFF"/>
                </a:solidFill>
              </a:defRPr>
            </a:pPr>
            <a:r>
              <a:t>Uber ATG</a:t>
            </a:r>
          </a:p>
          <a:p>
            <a:pPr lvl="1">
              <a:defRPr sz="2000">
                <a:solidFill>
                  <a:srgbClr val="DCDCDC"/>
                </a:solidFill>
              </a:defRPr>
            </a:pPr>
            <a:r>
              <a:t>• Uber's research center</a:t>
            </a:r>
          </a:p>
          <a:p>
            <a:pPr>
              <a:defRPr sz="2400" b="1">
                <a:solidFill>
                  <a:srgbClr val="FFFFFF"/>
                </a:solidFill>
              </a:defRPr>
            </a:pPr>
            <a:r>
              <a:t>Apple Titan Project</a:t>
            </a:r>
          </a:p>
          <a:p>
            <a:pPr lvl="1">
              <a:defRPr sz="2000">
                <a:solidFill>
                  <a:srgbClr val="DCDCDC"/>
                </a:solidFill>
              </a:defRPr>
            </a:pPr>
            <a:r>
              <a:t>• Secret autonomous car project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 b="1">
                <a:solidFill>
                  <a:srgbClr val="FFFFFF"/>
                </a:solidFill>
              </a:defRPr>
            </a:pPr>
            <a:r>
              <a:t>Autonomous Smart Cities</a:t>
            </a:r>
          </a:p>
          <a:p>
            <a:pPr lvl="1">
              <a:defRPr sz="2000">
                <a:solidFill>
                  <a:srgbClr val="DCDCDC"/>
                </a:solidFill>
              </a:defRPr>
            </a:pPr>
            <a:r>
              <a:t>• AI managing urban traffic</a:t>
            </a:r>
          </a:p>
          <a:p>
            <a:pPr>
              <a:defRPr sz="2400" b="1">
                <a:solidFill>
                  <a:srgbClr val="FFFFFF"/>
                </a:solidFill>
              </a:defRPr>
            </a:pPr>
            <a:r>
              <a:t>Zero-Fatality Roads</a:t>
            </a:r>
          </a:p>
          <a:p>
            <a:pPr lvl="1">
              <a:defRPr sz="2000">
                <a:solidFill>
                  <a:srgbClr val="DCDCDC"/>
                </a:solidFill>
              </a:defRPr>
            </a:pPr>
            <a:r>
              <a:t>• No deaths from car crashes</a:t>
            </a:r>
          </a:p>
          <a:p>
            <a:pPr>
              <a:defRPr sz="2400" b="1">
                <a:solidFill>
                  <a:srgbClr val="FFFFFF"/>
                </a:solidFill>
              </a:defRPr>
            </a:pPr>
            <a:r>
              <a:t>Shared Autonomous Fleets</a:t>
            </a:r>
          </a:p>
          <a:p>
            <a:pPr lvl="1">
              <a:defRPr sz="2000">
                <a:solidFill>
                  <a:srgbClr val="DCDCDC"/>
                </a:solidFill>
              </a:defRPr>
            </a:pPr>
            <a:r>
              <a:t>• On-demand, shared mobility</a:t>
            </a:r>
          </a:p>
          <a:p>
            <a:pPr>
              <a:defRPr sz="2400" b="1">
                <a:solidFill>
                  <a:srgbClr val="FFFFFF"/>
                </a:solidFill>
              </a:defRPr>
            </a:pPr>
            <a:r>
              <a:t>Greener Urban Transport</a:t>
            </a:r>
          </a:p>
          <a:p>
            <a:pPr lvl="1">
              <a:defRPr sz="2000">
                <a:solidFill>
                  <a:srgbClr val="DCDCDC"/>
                </a:solidFill>
              </a:defRPr>
            </a:pPr>
            <a:r>
              <a:t>• Significantly lower emissions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 b="1">
                <a:solidFill>
                  <a:srgbClr val="FFFFFF"/>
                </a:solidFill>
              </a:defRPr>
            </a:pPr>
            <a:r>
              <a:t>Waymo Self-Driving Demo</a:t>
            </a:r>
          </a:p>
          <a:p>
            <a:pPr lvl="1">
              <a:defRPr sz="2000">
                <a:solidFill>
                  <a:srgbClr val="DCDCDC"/>
                </a:solidFill>
              </a:defRPr>
            </a:pPr>
            <a:r>
              <a:t>• https://www.youtube.com/watch?v=tiwVMrTLUWg</a:t>
            </a:r>
          </a:p>
          <a:p>
            <a:pPr>
              <a:defRPr sz="2400" b="1">
                <a:solidFill>
                  <a:srgbClr val="FFFFFF"/>
                </a:solidFill>
              </a:defRPr>
            </a:pPr>
            <a:r>
              <a:t>Tesla FSD Beta Footage</a:t>
            </a:r>
          </a:p>
          <a:p>
            <a:pPr lvl="1">
              <a:defRPr sz="2000">
                <a:solidFill>
                  <a:srgbClr val="DCDCDC"/>
                </a:solidFill>
              </a:defRPr>
            </a:pPr>
            <a:r>
              <a:t>• https://www.youtube.com/watch?v=tlThdr3O5Qo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Comparison Graph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 b="1">
                <a:solidFill>
                  <a:srgbClr val="FFFFFF"/>
                </a:solidFill>
              </a:defRPr>
            </a:pPr>
            <a:r>
              <a:t>Traffic Fatalities</a:t>
            </a:r>
          </a:p>
          <a:p>
            <a:pPr lvl="1">
              <a:defRPr sz="2000">
                <a:solidFill>
                  <a:srgbClr val="DCDCDC"/>
                </a:solidFill>
              </a:defRPr>
            </a:pPr>
            <a:r>
              <a:t>• 1.3M deaths/year globally</a:t>
            </a:r>
          </a:p>
          <a:p>
            <a:pPr lvl="1">
              <a:defRPr sz="2000">
                <a:solidFill>
                  <a:srgbClr val="DCDCDC"/>
                </a:solidFill>
              </a:defRPr>
            </a:pPr>
            <a:r>
              <a:t>• Leading cause: distracted driving</a:t>
            </a:r>
          </a:p>
          <a:p>
            <a:pPr>
              <a:defRPr sz="2400" b="1">
                <a:solidFill>
                  <a:srgbClr val="FFFFFF"/>
                </a:solidFill>
              </a:defRPr>
            </a:pPr>
            <a:r>
              <a:t>Human Error</a:t>
            </a:r>
          </a:p>
          <a:p>
            <a:pPr lvl="1">
              <a:defRPr sz="2000">
                <a:solidFill>
                  <a:srgbClr val="DCDCDC"/>
                </a:solidFill>
              </a:defRPr>
            </a:pPr>
            <a:r>
              <a:t>• 90% of accidents due to human mistakes</a:t>
            </a:r>
          </a:p>
          <a:p>
            <a:pPr>
              <a:defRPr sz="2400" b="1">
                <a:solidFill>
                  <a:srgbClr val="FFFFFF"/>
                </a:solidFill>
              </a:defRPr>
            </a:pPr>
            <a:r>
              <a:t>Urban Congestion</a:t>
            </a:r>
          </a:p>
          <a:p>
            <a:pPr lvl="1">
              <a:defRPr sz="2000">
                <a:solidFill>
                  <a:srgbClr val="DCDCDC"/>
                </a:solidFill>
              </a:defRPr>
            </a:pPr>
            <a:r>
              <a:t>• Wastes 100+ hours/driver/year</a:t>
            </a:r>
          </a:p>
          <a:p>
            <a:pPr>
              <a:defRPr sz="2400" b="1">
                <a:solidFill>
                  <a:srgbClr val="FFFFFF"/>
                </a:solidFill>
              </a:defRPr>
            </a:pPr>
            <a:r>
              <a:t>Pollution</a:t>
            </a:r>
          </a:p>
          <a:p>
            <a:pPr lvl="1">
              <a:defRPr sz="2000">
                <a:solidFill>
                  <a:srgbClr val="DCDCDC"/>
                </a:solidFill>
              </a:defRPr>
            </a:pPr>
            <a:r>
              <a:t>• Transport: 29% of GHG emissions</a:t>
            </a:r>
          </a:p>
          <a:p>
            <a:pPr>
              <a:defRPr sz="2400" b="1">
                <a:solidFill>
                  <a:srgbClr val="FFFFFF"/>
                </a:solidFill>
              </a:defRPr>
            </a:pPr>
            <a:r>
              <a:t>Accessibility Problems</a:t>
            </a:r>
          </a:p>
          <a:p>
            <a:pPr lvl="1">
              <a:defRPr sz="2000">
                <a:solidFill>
                  <a:srgbClr val="DCDCDC"/>
                </a:solidFill>
              </a:defRPr>
            </a:pPr>
            <a:r>
              <a:t>• Disabled, elderly face transport barriers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 b="1">
                <a:solidFill>
                  <a:srgbClr val="FFFFFF"/>
                </a:solidFill>
              </a:defRPr>
            </a:pPr>
            <a:r>
              <a:t>AI Decision-Making</a:t>
            </a:r>
          </a:p>
          <a:p>
            <a:pPr lvl="1">
              <a:defRPr sz="2000">
                <a:solidFill>
                  <a:srgbClr val="DCDCDC"/>
                </a:solidFill>
              </a:defRPr>
            </a:pPr>
            <a:r>
              <a:t>• Fast real-time decisions</a:t>
            </a:r>
          </a:p>
          <a:p>
            <a:pPr>
              <a:defRPr sz="2400" b="1">
                <a:solidFill>
                  <a:srgbClr val="FFFFFF"/>
                </a:solidFill>
              </a:defRPr>
            </a:pPr>
            <a:r>
              <a:t>Traffic Optimization</a:t>
            </a:r>
          </a:p>
          <a:p>
            <a:pPr lvl="1">
              <a:defRPr sz="2000">
                <a:solidFill>
                  <a:srgbClr val="DCDCDC"/>
                </a:solidFill>
              </a:defRPr>
            </a:pPr>
            <a:r>
              <a:t>• Vehicle-to-vehicle communication</a:t>
            </a:r>
          </a:p>
          <a:p>
            <a:pPr>
              <a:defRPr sz="2400" b="1">
                <a:solidFill>
                  <a:srgbClr val="FFFFFF"/>
                </a:solidFill>
              </a:defRPr>
            </a:pPr>
            <a:r>
              <a:t>Green Mobility</a:t>
            </a:r>
          </a:p>
          <a:p>
            <a:pPr lvl="1">
              <a:defRPr sz="2000">
                <a:solidFill>
                  <a:srgbClr val="DCDCDC"/>
                </a:solidFill>
              </a:defRPr>
            </a:pPr>
            <a:r>
              <a:t>• Reduced emissions by smart routing</a:t>
            </a:r>
          </a:p>
          <a:p>
            <a:pPr>
              <a:defRPr sz="2400" b="1">
                <a:solidFill>
                  <a:srgbClr val="FFFFFF"/>
                </a:solidFill>
              </a:defRPr>
            </a:pPr>
            <a:r>
              <a:t>Inclusive Transportation</a:t>
            </a:r>
          </a:p>
          <a:p>
            <a:pPr lvl="1">
              <a:defRPr sz="2000">
                <a:solidFill>
                  <a:srgbClr val="DCDCDC"/>
                </a:solidFill>
              </a:defRPr>
            </a:pPr>
            <a:r>
              <a:t>• Access for elderly, disabled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Architecture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 b="1">
                <a:solidFill>
                  <a:srgbClr val="FFFFFF"/>
                </a:solidFill>
              </a:defRPr>
            </a:pPr>
            <a:r>
              <a:t>Input Sensors</a:t>
            </a:r>
          </a:p>
          <a:p>
            <a:pPr lvl="1">
              <a:defRPr sz="2000">
                <a:solidFill>
                  <a:srgbClr val="DCDCDC"/>
                </a:solidFill>
              </a:defRPr>
            </a:pPr>
            <a:r>
              <a:t>• Lidar, Radar, Ultrasonic, Cameras</a:t>
            </a:r>
          </a:p>
          <a:p>
            <a:pPr>
              <a:defRPr sz="2400" b="1">
                <a:solidFill>
                  <a:srgbClr val="FFFFFF"/>
                </a:solidFill>
              </a:defRPr>
            </a:pPr>
            <a:r>
              <a:t>Localization</a:t>
            </a:r>
          </a:p>
          <a:p>
            <a:pPr lvl="1">
              <a:defRPr sz="2000">
                <a:solidFill>
                  <a:srgbClr val="DCDCDC"/>
                </a:solidFill>
              </a:defRPr>
            </a:pPr>
            <a:r>
              <a:t>• GPS + HD Mapping</a:t>
            </a:r>
          </a:p>
          <a:p>
            <a:pPr>
              <a:defRPr sz="2400" b="1">
                <a:solidFill>
                  <a:srgbClr val="FFFFFF"/>
                </a:solidFill>
              </a:defRPr>
            </a:pPr>
            <a:r>
              <a:t>AI Perception</a:t>
            </a:r>
          </a:p>
          <a:p>
            <a:pPr lvl="1">
              <a:defRPr sz="2000">
                <a:solidFill>
                  <a:srgbClr val="DCDCDC"/>
                </a:solidFill>
              </a:defRPr>
            </a:pPr>
            <a:r>
              <a:t>• Identify objects, lanes, signs</a:t>
            </a:r>
          </a:p>
          <a:p>
            <a:pPr>
              <a:defRPr sz="2400" b="1">
                <a:solidFill>
                  <a:srgbClr val="FFFFFF"/>
                </a:solidFill>
              </a:defRPr>
            </a:pPr>
            <a:r>
              <a:t>Planning</a:t>
            </a:r>
          </a:p>
          <a:p>
            <a:pPr lvl="1">
              <a:defRPr sz="2000">
                <a:solidFill>
                  <a:srgbClr val="DCDCDC"/>
                </a:solidFill>
              </a:defRPr>
            </a:pPr>
            <a:r>
              <a:t>• Safest, fastest route planning</a:t>
            </a:r>
          </a:p>
          <a:p>
            <a:pPr>
              <a:defRPr sz="2400" b="1">
                <a:solidFill>
                  <a:srgbClr val="FFFFFF"/>
                </a:solidFill>
              </a:defRPr>
            </a:pPr>
            <a:r>
              <a:t>Vehicle Control</a:t>
            </a:r>
          </a:p>
          <a:p>
            <a:pPr lvl="1">
              <a:defRPr sz="2000">
                <a:solidFill>
                  <a:srgbClr val="DCDCDC"/>
                </a:solidFill>
              </a:defRPr>
            </a:pPr>
            <a:r>
              <a:t>• Control steering, brake, acceleration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Components in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 b="1">
                <a:solidFill>
                  <a:srgbClr val="FFFFFF"/>
                </a:solidFill>
              </a:defRPr>
            </a:pPr>
            <a:r>
              <a:t>Lidar</a:t>
            </a:r>
          </a:p>
          <a:p>
            <a:pPr lvl="1">
              <a:defRPr sz="2000">
                <a:solidFill>
                  <a:srgbClr val="DCDCDC"/>
                </a:solidFill>
              </a:defRPr>
            </a:pPr>
            <a:r>
              <a:t>• Laser pulses create 3D maps</a:t>
            </a:r>
          </a:p>
          <a:p>
            <a:pPr>
              <a:defRPr sz="2400" b="1">
                <a:solidFill>
                  <a:srgbClr val="FFFFFF"/>
                </a:solidFill>
              </a:defRPr>
            </a:pPr>
            <a:r>
              <a:t>Radar</a:t>
            </a:r>
          </a:p>
          <a:p>
            <a:pPr lvl="1">
              <a:defRPr sz="2000">
                <a:solidFill>
                  <a:srgbClr val="DCDCDC"/>
                </a:solidFill>
              </a:defRPr>
            </a:pPr>
            <a:r>
              <a:t>• Works in fog, rain conditions</a:t>
            </a:r>
          </a:p>
          <a:p>
            <a:pPr>
              <a:defRPr sz="2400" b="1">
                <a:solidFill>
                  <a:srgbClr val="FFFFFF"/>
                </a:solidFill>
              </a:defRPr>
            </a:pPr>
            <a:r>
              <a:t>Cameras</a:t>
            </a:r>
          </a:p>
          <a:p>
            <a:pPr lvl="1">
              <a:defRPr sz="2000">
                <a:solidFill>
                  <a:srgbClr val="DCDCDC"/>
                </a:solidFill>
              </a:defRPr>
            </a:pPr>
            <a:r>
              <a:t>• Traffic lights, lane lines detection</a:t>
            </a:r>
          </a:p>
          <a:p>
            <a:pPr>
              <a:defRPr sz="2400" b="1">
                <a:solidFill>
                  <a:srgbClr val="FFFFFF"/>
                </a:solidFill>
              </a:defRPr>
            </a:pPr>
            <a:r>
              <a:t>AI Algorithms</a:t>
            </a:r>
          </a:p>
          <a:p>
            <a:pPr lvl="1">
              <a:defRPr sz="2000">
                <a:solidFill>
                  <a:srgbClr val="DCDCDC"/>
                </a:solidFill>
              </a:defRPr>
            </a:pPr>
            <a:r>
              <a:t>• Neural nets for environment prediction</a:t>
            </a:r>
          </a:p>
          <a:p>
            <a:pPr>
              <a:defRPr sz="2400" b="1">
                <a:solidFill>
                  <a:srgbClr val="FFFFFF"/>
                </a:solidFill>
              </a:defRPr>
            </a:pPr>
            <a:r>
              <a:t>Actuators</a:t>
            </a:r>
          </a:p>
          <a:p>
            <a:pPr lvl="1">
              <a:defRPr sz="2000">
                <a:solidFill>
                  <a:srgbClr val="DCDCDC"/>
                </a:solidFill>
              </a:defRPr>
            </a:pPr>
            <a:r>
              <a:t>• Move vehicle based on AI decisions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 b="1">
                <a:solidFill>
                  <a:srgbClr val="FFFFFF"/>
                </a:solidFill>
              </a:defRPr>
            </a:pPr>
            <a:r>
              <a:t>Perception</a:t>
            </a:r>
          </a:p>
          <a:p>
            <a:pPr lvl="1">
              <a:defRPr sz="2000">
                <a:solidFill>
                  <a:srgbClr val="DCDCDC"/>
                </a:solidFill>
              </a:defRPr>
            </a:pPr>
            <a:r>
              <a:t>• Detect roads, obstacles</a:t>
            </a:r>
          </a:p>
          <a:p>
            <a:pPr>
              <a:defRPr sz="2400" b="1">
                <a:solidFill>
                  <a:srgbClr val="FFFFFF"/>
                </a:solidFill>
              </a:defRPr>
            </a:pPr>
            <a:r>
              <a:t>Prediction</a:t>
            </a:r>
          </a:p>
          <a:p>
            <a:pPr lvl="1">
              <a:defRPr sz="2000">
                <a:solidFill>
                  <a:srgbClr val="DCDCDC"/>
                </a:solidFill>
              </a:defRPr>
            </a:pPr>
            <a:r>
              <a:t>• Forecast other cars/pedestrians' moves</a:t>
            </a:r>
          </a:p>
          <a:p>
            <a:pPr>
              <a:defRPr sz="2400" b="1">
                <a:solidFill>
                  <a:srgbClr val="FFFFFF"/>
                </a:solidFill>
              </a:defRPr>
            </a:pPr>
            <a:r>
              <a:t>Planning</a:t>
            </a:r>
          </a:p>
          <a:p>
            <a:pPr lvl="1">
              <a:defRPr sz="2000">
                <a:solidFill>
                  <a:srgbClr val="DCDCDC"/>
                </a:solidFill>
              </a:defRPr>
            </a:pPr>
            <a:r>
              <a:t>• Find best paths</a:t>
            </a:r>
          </a:p>
          <a:p>
            <a:pPr>
              <a:defRPr sz="2400" b="1">
                <a:solidFill>
                  <a:srgbClr val="FFFFFF"/>
                </a:solidFill>
              </a:defRPr>
            </a:pPr>
            <a:r>
              <a:t>Control</a:t>
            </a:r>
          </a:p>
          <a:p>
            <a:pPr lvl="1">
              <a:defRPr sz="2000">
                <a:solidFill>
                  <a:srgbClr val="DCDCDC"/>
                </a:solidFill>
              </a:defRPr>
            </a:pPr>
            <a:r>
              <a:t>• Execute real-time actions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 b="1">
                <a:solidFill>
                  <a:srgbClr val="FFFFFF"/>
                </a:solidFill>
              </a:defRPr>
            </a:pPr>
            <a:r>
              <a:t>Object Detection</a:t>
            </a:r>
          </a:p>
          <a:p>
            <a:pPr lvl="1">
              <a:defRPr sz="2000">
                <a:solidFill>
                  <a:srgbClr val="DCDCDC"/>
                </a:solidFill>
              </a:defRPr>
            </a:pPr>
            <a:r>
              <a:t>• Bounding boxes around objects</a:t>
            </a:r>
          </a:p>
          <a:p>
            <a:pPr>
              <a:defRPr sz="2400" b="1">
                <a:solidFill>
                  <a:srgbClr val="FFFFFF"/>
                </a:solidFill>
              </a:defRPr>
            </a:pPr>
            <a:r>
              <a:t>Lane Tracking</a:t>
            </a:r>
          </a:p>
          <a:p>
            <a:pPr lvl="1">
              <a:defRPr sz="2000">
                <a:solidFill>
                  <a:srgbClr val="DCDCDC"/>
                </a:solidFill>
              </a:defRPr>
            </a:pPr>
            <a:r>
              <a:t>• Lane marking detection in curves</a:t>
            </a:r>
          </a:p>
          <a:p>
            <a:pPr>
              <a:defRPr sz="2400" b="1">
                <a:solidFill>
                  <a:srgbClr val="FFFFFF"/>
                </a:solidFill>
              </a:defRPr>
            </a:pPr>
            <a:r>
              <a:t>Traffic Sign Recognition</a:t>
            </a:r>
          </a:p>
          <a:p>
            <a:pPr lvl="1">
              <a:defRPr sz="2000">
                <a:solidFill>
                  <a:srgbClr val="DCDCDC"/>
                </a:solidFill>
              </a:defRPr>
            </a:pPr>
            <a:r>
              <a:t>• STOP, speed limit recognition</a:t>
            </a:r>
          </a:p>
          <a:p>
            <a:pPr>
              <a:defRPr sz="2400" b="1">
                <a:solidFill>
                  <a:srgbClr val="FFFFFF"/>
                </a:solidFill>
              </a:defRPr>
            </a:pPr>
            <a:r>
              <a:t>Dynamic Routing</a:t>
            </a:r>
          </a:p>
          <a:p>
            <a:pPr lvl="1">
              <a:defRPr sz="2000">
                <a:solidFill>
                  <a:srgbClr val="DCDCDC"/>
                </a:solidFill>
              </a:defRPr>
            </a:pPr>
            <a:r>
              <a:t>• Change routes with traffic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Input-Output Screens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 b="1">
                <a:solidFill>
                  <a:srgbClr val="FFFFFF"/>
                </a:solidFill>
              </a:defRPr>
            </a:pPr>
            <a:r>
              <a:t>Input: Sensors &amp; Cameras</a:t>
            </a:r>
          </a:p>
          <a:p>
            <a:pPr lvl="1">
              <a:defRPr sz="2000">
                <a:solidFill>
                  <a:srgbClr val="DCDCDC"/>
                </a:solidFill>
              </a:defRPr>
            </a:pPr>
            <a:r>
              <a:t>• Video streams, Lidar clouds</a:t>
            </a:r>
          </a:p>
          <a:p>
            <a:pPr>
              <a:defRPr sz="2400" b="1">
                <a:solidFill>
                  <a:srgbClr val="FFFFFF"/>
                </a:solidFill>
              </a:defRPr>
            </a:pPr>
            <a:r>
              <a:t>Processing: Object Recognition</a:t>
            </a:r>
          </a:p>
          <a:p>
            <a:pPr lvl="1">
              <a:defRPr sz="2000">
                <a:solidFill>
                  <a:srgbClr val="DCDCDC"/>
                </a:solidFill>
              </a:defRPr>
            </a:pPr>
            <a:r>
              <a:t>• Pedestrian/car detection algorithms</a:t>
            </a:r>
          </a:p>
          <a:p>
            <a:pPr>
              <a:defRPr sz="2400" b="1">
                <a:solidFill>
                  <a:srgbClr val="FFFFFF"/>
                </a:solidFill>
              </a:defRPr>
            </a:pPr>
            <a:r>
              <a:t>Output: Steering Commands</a:t>
            </a:r>
          </a:p>
          <a:p>
            <a:pPr lvl="1">
              <a:defRPr sz="2000">
                <a:solidFill>
                  <a:srgbClr val="DCDCDC"/>
                </a:solidFill>
              </a:defRPr>
            </a:pPr>
            <a:r>
              <a:t>• Navigate around obstacles safely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 b="1">
                <a:solidFill>
                  <a:srgbClr val="FFFFFF"/>
                </a:solidFill>
              </a:defRPr>
            </a:pPr>
            <a:r>
              <a:t>Weather Dependency</a:t>
            </a:r>
          </a:p>
          <a:p>
            <a:pPr lvl="1">
              <a:defRPr sz="2000">
                <a:solidFill>
                  <a:srgbClr val="DCDCDC"/>
                </a:solidFill>
              </a:defRPr>
            </a:pPr>
            <a:r>
              <a:t>• Rain, snow interfere with sensors</a:t>
            </a:r>
          </a:p>
          <a:p>
            <a:pPr>
              <a:defRPr sz="2400" b="1">
                <a:solidFill>
                  <a:srgbClr val="FFFFFF"/>
                </a:solidFill>
              </a:defRPr>
            </a:pPr>
            <a:r>
              <a:t>Ethical Dilemmas</a:t>
            </a:r>
          </a:p>
          <a:p>
            <a:pPr lvl="1">
              <a:defRPr sz="2000">
                <a:solidFill>
                  <a:srgbClr val="DCDCDC"/>
                </a:solidFill>
              </a:defRPr>
            </a:pPr>
            <a:r>
              <a:t>• Whom to save during crashes?</a:t>
            </a:r>
          </a:p>
          <a:p>
            <a:pPr>
              <a:defRPr sz="2400" b="1">
                <a:solidFill>
                  <a:srgbClr val="FFFFFF"/>
                </a:solidFill>
              </a:defRPr>
            </a:pPr>
            <a:r>
              <a:t>Cybersecurity Risks</a:t>
            </a:r>
          </a:p>
          <a:p>
            <a:pPr lvl="1">
              <a:defRPr sz="2000">
                <a:solidFill>
                  <a:srgbClr val="DCDCDC"/>
                </a:solidFill>
              </a:defRPr>
            </a:pPr>
            <a:r>
              <a:t>• Hackers compromising safety</a:t>
            </a:r>
          </a:p>
          <a:p>
            <a:pPr>
              <a:defRPr sz="2400" b="1">
                <a:solidFill>
                  <a:srgbClr val="FFFFFF"/>
                </a:solidFill>
              </a:defRPr>
            </a:pPr>
            <a:r>
              <a:t>Infrastructure Needs</a:t>
            </a:r>
          </a:p>
          <a:p>
            <a:pPr lvl="1">
              <a:defRPr sz="2000">
                <a:solidFill>
                  <a:srgbClr val="DCDCDC"/>
                </a:solidFill>
              </a:defRPr>
            </a:pPr>
            <a:r>
              <a:t>• Need smart roads, 5G, V2X tech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428</Words>
  <Application>Microsoft Macintosh PowerPoint</Application>
  <PresentationFormat>On-screen Show (4:3)</PresentationFormat>
  <Paragraphs>118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Self-Driving Cars: The Future of Transportation</vt:lpstr>
      <vt:lpstr>Problem Statement</vt:lpstr>
      <vt:lpstr>Solution Overview</vt:lpstr>
      <vt:lpstr>Overall Architecture Diagram</vt:lpstr>
      <vt:lpstr>Components in Detail</vt:lpstr>
      <vt:lpstr>Implementation Details</vt:lpstr>
      <vt:lpstr>AI in Action</vt:lpstr>
      <vt:lpstr>Input-Output Screens</vt:lpstr>
      <vt:lpstr>Challenges</vt:lpstr>
      <vt:lpstr>Current Industry Leaders</vt:lpstr>
      <vt:lpstr>Future Vision</vt:lpstr>
      <vt:lpstr>Demo Link</vt:lpstr>
      <vt:lpstr>Results &amp; Comparison Graph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VEDANT  CHANDAK (RA2311003011671)</cp:lastModifiedBy>
  <cp:revision>1</cp:revision>
  <dcterms:created xsi:type="dcterms:W3CDTF">2013-01-27T09:14:16Z</dcterms:created>
  <dcterms:modified xsi:type="dcterms:W3CDTF">2025-04-28T19:11:58Z</dcterms:modified>
  <cp:category/>
</cp:coreProperties>
</file>