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95" r:id="rId2"/>
    <p:sldId id="334" r:id="rId3"/>
    <p:sldId id="335" r:id="rId4"/>
    <p:sldId id="336" r:id="rId5"/>
    <p:sldId id="350" r:id="rId6"/>
    <p:sldId id="352" r:id="rId7"/>
    <p:sldId id="339" r:id="rId8"/>
    <p:sldId id="346" r:id="rId9"/>
    <p:sldId id="340" r:id="rId10"/>
    <p:sldId id="347" r:id="rId11"/>
    <p:sldId id="348" r:id="rId12"/>
    <p:sldId id="364" r:id="rId13"/>
    <p:sldId id="358" r:id="rId14"/>
    <p:sldId id="361" r:id="rId15"/>
    <p:sldId id="360" r:id="rId16"/>
    <p:sldId id="359" r:id="rId17"/>
    <p:sldId id="357" r:id="rId18"/>
    <p:sldId id="356" r:id="rId19"/>
    <p:sldId id="355" r:id="rId20"/>
    <p:sldId id="354" r:id="rId21"/>
    <p:sldId id="362" r:id="rId22"/>
    <p:sldId id="363" r:id="rId23"/>
    <p:sldId id="341" r:id="rId24"/>
    <p:sldId id="342" r:id="rId25"/>
    <p:sldId id="343" r:id="rId26"/>
    <p:sldId id="344" r:id="rId27"/>
    <p:sldId id="345" r:id="rId2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59" autoAdjust="0"/>
    <p:restoredTop sz="93120" autoAdjust="0"/>
  </p:normalViewPr>
  <p:slideViewPr>
    <p:cSldViewPr>
      <p:cViewPr varScale="1">
        <p:scale>
          <a:sx n="104" d="100"/>
          <a:sy n="104" d="100"/>
        </p:scale>
        <p:origin x="864" y="8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019F1233-0ABC-4AAE-AB53-D76AF6A9EC98}" type="datetimeFigureOut">
              <a:rPr lang="en-US" smtClean="0"/>
              <a:pPr/>
              <a:t>5/10/2022</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1CDFAE99-2354-43A9-B741-C174AEC3E588}" type="slidenum">
              <a:rPr lang="en-US" smtClean="0"/>
              <a:pPr/>
              <a:t>‹#›</a:t>
            </a:fld>
            <a:endParaRPr lang="en-US"/>
          </a:p>
        </p:txBody>
      </p:sp>
    </p:spTree>
    <p:extLst>
      <p:ext uri="{BB962C8B-B14F-4D97-AF65-F5344CB8AC3E}">
        <p14:creationId xmlns:p14="http://schemas.microsoft.com/office/powerpoint/2010/main" val="2411331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CDFAE99-2354-43A9-B741-C174AEC3E588}" type="slidenum">
              <a:rPr lang="en-US" smtClean="0"/>
              <a:pPr/>
              <a:t>9</a:t>
            </a:fld>
            <a:endParaRPr lang="en-US"/>
          </a:p>
        </p:txBody>
      </p:sp>
    </p:spTree>
    <p:extLst>
      <p:ext uri="{BB962C8B-B14F-4D97-AF65-F5344CB8AC3E}">
        <p14:creationId xmlns:p14="http://schemas.microsoft.com/office/powerpoint/2010/main" val="2799699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CDFAE99-2354-43A9-B741-C174AEC3E588}" type="slidenum">
              <a:rPr lang="en-US" smtClean="0"/>
              <a:pPr/>
              <a:t>11</a:t>
            </a:fld>
            <a:endParaRPr lang="en-US"/>
          </a:p>
        </p:txBody>
      </p:sp>
    </p:spTree>
    <p:extLst>
      <p:ext uri="{BB962C8B-B14F-4D97-AF65-F5344CB8AC3E}">
        <p14:creationId xmlns:p14="http://schemas.microsoft.com/office/powerpoint/2010/main" val="3007121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56082E50-F27D-40A5-B167-970726F1DCA3}" type="datetime1">
              <a:rPr lang="en-US" smtClean="0"/>
              <a:pPr/>
              <a:t>5/10/2022</a:t>
            </a:fld>
            <a:endParaRPr lang="en-US"/>
          </a:p>
        </p:txBody>
      </p:sp>
      <p:sp>
        <p:nvSpPr>
          <p:cNvPr id="6" name="Holder 6"/>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A1EED9D-35CB-42F6-AE57-1E02F360C1AB}" type="datetime1">
              <a:rPr lang="en-US" smtClean="0"/>
              <a:pPr/>
              <a:t>5/10/2022</a:t>
            </a:fld>
            <a:endParaRPr lang="en-US"/>
          </a:p>
        </p:txBody>
      </p:sp>
      <p:sp>
        <p:nvSpPr>
          <p:cNvPr id="6" name="Holder 6"/>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47EB6137-AA5B-4005-B2F5-7224BDBA77E9}" type="datetime1">
              <a:rPr lang="en-US" smtClean="0"/>
              <a:pPr/>
              <a:t>5/10/2022</a:t>
            </a:fld>
            <a:endParaRPr lang="en-US"/>
          </a:p>
        </p:txBody>
      </p:sp>
      <p:sp>
        <p:nvSpPr>
          <p:cNvPr id="7" name="Holder 7"/>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4C207CC8-22CE-4231-8306-68CE7834191C}" type="datetime1">
              <a:rPr lang="en-US" smtClean="0"/>
              <a:pPr/>
              <a:t>5/10/2022</a:t>
            </a:fld>
            <a:endParaRPr lang="en-US"/>
          </a:p>
        </p:txBody>
      </p:sp>
      <p:sp>
        <p:nvSpPr>
          <p:cNvPr id="5" name="Holder 5"/>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3604C5F0-CD59-4ED1-BB37-AB2950136562}" type="datetime1">
              <a:rPr lang="en-US" smtClean="0"/>
              <a:pPr/>
              <a:t>5/10/2022</a:t>
            </a:fld>
            <a:endParaRPr lang="en-US"/>
          </a:p>
        </p:txBody>
      </p:sp>
      <p:sp>
        <p:nvSpPr>
          <p:cNvPr id="4" name="Holder 4"/>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46050" y="6390640"/>
            <a:ext cx="8832850" cy="309880"/>
          </a:xfrm>
          <a:custGeom>
            <a:avLst/>
            <a:gdLst/>
            <a:ahLst/>
            <a:cxnLst/>
            <a:rect l="l" t="t" r="r" b="b"/>
            <a:pathLst>
              <a:path w="8832850" h="309879">
                <a:moveTo>
                  <a:pt x="8832850" y="0"/>
                </a:moveTo>
                <a:lnTo>
                  <a:pt x="0" y="0"/>
                </a:lnTo>
                <a:lnTo>
                  <a:pt x="0" y="309880"/>
                </a:lnTo>
                <a:lnTo>
                  <a:pt x="8832850" y="309880"/>
                </a:lnTo>
                <a:close/>
              </a:path>
            </a:pathLst>
          </a:custGeom>
          <a:solidFill>
            <a:srgbClr val="8BACAD"/>
          </a:solidFill>
        </p:spPr>
        <p:txBody>
          <a:bodyPr wrap="square" lIns="0" tIns="0" rIns="0" bIns="0" rtlCol="0"/>
          <a:lstStyle/>
          <a:p>
            <a:endParaRPr/>
          </a:p>
        </p:txBody>
      </p:sp>
      <p:sp>
        <p:nvSpPr>
          <p:cNvPr id="17" name="bg object 17"/>
          <p:cNvSpPr/>
          <p:nvPr/>
        </p:nvSpPr>
        <p:spPr>
          <a:xfrm>
            <a:off x="152400" y="158750"/>
            <a:ext cx="8832850" cy="6546850"/>
          </a:xfrm>
          <a:custGeom>
            <a:avLst/>
            <a:gdLst/>
            <a:ahLst/>
            <a:cxnLst/>
            <a:rect l="l" t="t" r="r" b="b"/>
            <a:pathLst>
              <a:path w="8832850" h="6546850">
                <a:moveTo>
                  <a:pt x="4415790" y="6546850"/>
                </a:moveTo>
                <a:lnTo>
                  <a:pt x="0" y="6546850"/>
                </a:lnTo>
                <a:lnTo>
                  <a:pt x="0" y="0"/>
                </a:lnTo>
                <a:lnTo>
                  <a:pt x="8832850" y="0"/>
                </a:lnTo>
                <a:lnTo>
                  <a:pt x="8832850" y="6546850"/>
                </a:lnTo>
                <a:lnTo>
                  <a:pt x="4415790" y="6546850"/>
                </a:lnTo>
                <a:close/>
              </a:path>
            </a:pathLst>
          </a:custGeom>
          <a:ln w="9344">
            <a:solidFill>
              <a:srgbClr val="7A9798"/>
            </a:solidFill>
          </a:ln>
        </p:spPr>
        <p:txBody>
          <a:bodyPr wrap="square" lIns="0" tIns="0" rIns="0" bIns="0" rtlCol="0"/>
          <a:lstStyle/>
          <a:p>
            <a:endParaRPr/>
          </a:p>
        </p:txBody>
      </p:sp>
      <p:sp>
        <p:nvSpPr>
          <p:cNvPr id="2" name="Holder 2"/>
          <p:cNvSpPr>
            <a:spLocks noGrp="1"/>
          </p:cNvSpPr>
          <p:nvPr>
            <p:ph type="title"/>
          </p:nvPr>
        </p:nvSpPr>
        <p:spPr>
          <a:xfrm>
            <a:off x="670559" y="346709"/>
            <a:ext cx="7802880" cy="391159"/>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3" name="Holder 3"/>
          <p:cNvSpPr>
            <a:spLocks noGrp="1"/>
          </p:cNvSpPr>
          <p:nvPr>
            <p:ph type="body" idx="1"/>
          </p:nvPr>
        </p:nvSpPr>
        <p:spPr>
          <a:xfrm>
            <a:off x="762000" y="1828800"/>
            <a:ext cx="7471409" cy="38100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82270" y="6458416"/>
            <a:ext cx="3950970" cy="196215"/>
          </a:xfrm>
          <a:prstGeom prst="rect">
            <a:avLst/>
          </a:prstGeom>
        </p:spPr>
        <p:txBody>
          <a:bodyPr wrap="square" lIns="0" tIns="0" rIns="0" bIns="0">
            <a:spAutoFit/>
          </a:bodyPr>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59E0CED8-6FDB-49B7-B0A8-9CB92157D08E}" type="datetime1">
              <a:rPr lang="en-US" smtClean="0"/>
              <a:pPr/>
              <a:t>5/10/2022</a:t>
            </a:fld>
            <a:endParaRPr lang="en-US"/>
          </a:p>
        </p:txBody>
      </p:sp>
      <p:sp>
        <p:nvSpPr>
          <p:cNvPr id="6" name="Holder 6"/>
          <p:cNvSpPr>
            <a:spLocks noGrp="1"/>
          </p:cNvSpPr>
          <p:nvPr>
            <p:ph type="sldNum" sz="quarter" idx="7"/>
          </p:nvPr>
        </p:nvSpPr>
        <p:spPr>
          <a:xfrm>
            <a:off x="8459469" y="6430208"/>
            <a:ext cx="302259" cy="252729"/>
          </a:xfrm>
          <a:prstGeom prst="rect">
            <a:avLst/>
          </a:prstGeom>
        </p:spPr>
        <p:txBody>
          <a:bodyPr wrap="square" lIns="0" tIns="0" rIns="0" bIns="0">
            <a:spAutoFit/>
          </a:bodyPr>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www.privacyend.com/guides/best-anonymous-chat-apps-android/" TargetMode="External"/><Relationship Id="rId7" Type="http://schemas.openxmlformats.org/officeDocument/2006/relationships/hyperlink" Target="https://ciphr.io/blog/post/anonymous-chat-app" TargetMode="External"/><Relationship Id="rId2" Type="http://schemas.openxmlformats.org/officeDocument/2006/relationships/hyperlink" Target="https://theconversation.com/anonymous-apps-risk-fuelling-cyberbullying-but-they-also-fill-a-vital-role" TargetMode="External"/><Relationship Id="rId1" Type="http://schemas.openxmlformats.org/officeDocument/2006/relationships/slideLayout" Target="../slideLayouts/slideLayout6.xml"/><Relationship Id="rId6" Type="http://schemas.openxmlformats.org/officeDocument/2006/relationships/hyperlink" Target="https://www.regain.us/advice/chat/the-benefits-and-cautions-of-anonymous-chat/" TargetMode="External"/><Relationship Id="rId5" Type="http://schemas.openxmlformats.org/officeDocument/2006/relationships/hyperlink" Target="https://www.forbes.com/sites/capitalone/2017/09/28/anonymous-messaging-apps-is-honesty-really-the-best-policy/?sh=6a2819b93c75" TargetMode="External"/><Relationship Id="rId4" Type="http://schemas.openxmlformats.org/officeDocument/2006/relationships/hyperlink" Target="https://www.betterhelp.com/advice/chat/pros-and-cons-of-an-anonymous-chat-ro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304800"/>
            <a:ext cx="8305800" cy="1490152"/>
          </a:xfrm>
          <a:prstGeom prst="rect">
            <a:avLst/>
          </a:prstGeom>
        </p:spPr>
        <p:txBody>
          <a:bodyPr vert="horz" wrap="square" lIns="0" tIns="12700" rIns="0" bIns="0" rtlCol="0">
            <a:spAutoFit/>
          </a:bodyPr>
          <a:lstStyle/>
          <a:p>
            <a:pPr marL="12700" algn="ctr">
              <a:lnSpc>
                <a:spcPct val="100000"/>
              </a:lnSpc>
              <a:spcBef>
                <a:spcPts val="100"/>
              </a:spcBef>
            </a:pPr>
            <a:r>
              <a:rPr lang="en-US" sz="3200" b="1" dirty="0" smtClean="0">
                <a:solidFill>
                  <a:srgbClr val="000000"/>
                </a:solidFill>
                <a:latin typeface="Times New Roman" pitchFamily="18" charset="0"/>
                <a:cs typeface="Times New Roman" pitchFamily="18" charset="0"/>
              </a:rPr>
              <a:t>Progress Seminar</a:t>
            </a:r>
            <a:br>
              <a:rPr lang="en-US" sz="3200" b="1" dirty="0" smtClean="0">
                <a:solidFill>
                  <a:srgbClr val="000000"/>
                </a:solidFill>
                <a:latin typeface="Times New Roman" pitchFamily="18" charset="0"/>
                <a:cs typeface="Times New Roman" pitchFamily="18" charset="0"/>
              </a:rPr>
            </a:br>
            <a:r>
              <a:rPr lang="en-US" sz="3200" b="1" dirty="0" smtClean="0">
                <a:solidFill>
                  <a:srgbClr val="000000"/>
                </a:solidFill>
                <a:latin typeface="Times New Roman" pitchFamily="18" charset="0"/>
                <a:cs typeface="Times New Roman" pitchFamily="18" charset="0"/>
              </a:rPr>
              <a:t>on</a:t>
            </a:r>
            <a:br>
              <a:rPr lang="en-US" sz="3200" b="1" dirty="0" smtClean="0">
                <a:solidFill>
                  <a:srgbClr val="000000"/>
                </a:solidFill>
                <a:latin typeface="Times New Roman" pitchFamily="18" charset="0"/>
                <a:cs typeface="Times New Roman" pitchFamily="18" charset="0"/>
              </a:rPr>
            </a:br>
            <a:r>
              <a:rPr lang="en-US" sz="3200" b="1" dirty="0" smtClean="0">
                <a:solidFill>
                  <a:srgbClr val="000000"/>
                </a:solidFill>
                <a:latin typeface="Calibri"/>
              </a:rPr>
              <a:t> </a:t>
            </a:r>
            <a:r>
              <a:rPr lang="en-US" sz="3200" b="1" kern="1200" dirty="0">
                <a:solidFill>
                  <a:srgbClr val="0000FF"/>
                </a:solidFill>
                <a:ea typeface="+mn-ea"/>
                <a:cs typeface="+mn-cs"/>
              </a:rPr>
              <a:t>Anymo – Anonymous Posts and Chats</a:t>
            </a:r>
            <a:endParaRPr sz="1400" b="1" kern="1200" dirty="0">
              <a:solidFill>
                <a:srgbClr val="0000FF"/>
              </a:solidFill>
              <a:ea typeface="+mn-ea"/>
              <a:cs typeface="+mn-cs"/>
            </a:endParaRPr>
          </a:p>
        </p:txBody>
      </p:sp>
      <p:sp>
        <p:nvSpPr>
          <p:cNvPr id="9" name="CustomShape 2"/>
          <p:cNvSpPr/>
          <p:nvPr/>
        </p:nvSpPr>
        <p:spPr>
          <a:xfrm>
            <a:off x="304800" y="3145783"/>
            <a:ext cx="3378240" cy="1230840"/>
          </a:xfrm>
          <a:prstGeom prst="rect">
            <a:avLst/>
          </a:prstGeom>
          <a:noFill/>
          <a:ln>
            <a:noFill/>
          </a:ln>
        </p:spPr>
        <p:txBody>
          <a:bodyPr lIns="90000" tIns="45000" rIns="90000" bIns="45000"/>
          <a:lstStyle/>
          <a:p>
            <a:pPr>
              <a:lnSpc>
                <a:spcPct val="100000"/>
              </a:lnSpc>
            </a:pPr>
            <a:r>
              <a:rPr lang="en-IN" dirty="0">
                <a:solidFill>
                  <a:srgbClr val="000000"/>
                </a:solidFill>
                <a:latin typeface="Arial"/>
              </a:rPr>
              <a:t>        </a:t>
            </a:r>
            <a:r>
              <a:rPr lang="en-IN" sz="2000" dirty="0">
                <a:solidFill>
                  <a:srgbClr val="000000"/>
                </a:solidFill>
                <a:latin typeface="Arial"/>
              </a:rPr>
              <a:t> </a:t>
            </a:r>
            <a:r>
              <a:rPr lang="en-IN" sz="2000" b="1" dirty="0" smtClean="0">
                <a:solidFill>
                  <a:srgbClr val="000000"/>
                </a:solidFill>
                <a:latin typeface="Arial"/>
              </a:rPr>
              <a:t> </a:t>
            </a:r>
            <a:r>
              <a:rPr lang="en-IN" sz="2000" b="1" dirty="0">
                <a:solidFill>
                  <a:srgbClr val="000000"/>
                </a:solidFill>
                <a:latin typeface="Arial"/>
              </a:rPr>
              <a:t>Presented By</a:t>
            </a:r>
            <a:endParaRPr dirty="0"/>
          </a:p>
          <a:p>
            <a:pPr>
              <a:lnSpc>
                <a:spcPct val="100000"/>
              </a:lnSpc>
            </a:pPr>
            <a:endParaRPr dirty="0"/>
          </a:p>
          <a:p>
            <a:pPr>
              <a:lnSpc>
                <a:spcPct val="100000"/>
              </a:lnSpc>
            </a:pPr>
            <a:r>
              <a:rPr lang="en-IN" sz="1400" b="1" dirty="0">
                <a:solidFill>
                  <a:srgbClr val="000000"/>
                </a:solidFill>
                <a:latin typeface="Arial"/>
              </a:rPr>
              <a:t>   </a:t>
            </a:r>
            <a:r>
              <a:rPr lang="en-IN" sz="1400" b="1" dirty="0" smtClean="0">
                <a:solidFill>
                  <a:srgbClr val="000000"/>
                </a:solidFill>
                <a:latin typeface="Arial"/>
              </a:rPr>
              <a:t>             </a:t>
            </a:r>
            <a:r>
              <a:rPr lang="en-IN" sz="1400" b="1" dirty="0" smtClean="0">
                <a:solidFill>
                  <a:srgbClr val="0000FF"/>
                </a:solidFill>
                <a:latin typeface="Arial"/>
              </a:rPr>
              <a:t>Vedant Chimote</a:t>
            </a:r>
          </a:p>
          <a:p>
            <a:pPr>
              <a:lnSpc>
                <a:spcPct val="100000"/>
              </a:lnSpc>
            </a:pPr>
            <a:r>
              <a:rPr lang="en-IN" sz="1400" b="1" dirty="0" smtClean="0">
                <a:solidFill>
                  <a:srgbClr val="0000FF"/>
                </a:solidFill>
                <a:latin typeface="Arial"/>
              </a:rPr>
              <a:t>                  Tushar Wath</a:t>
            </a:r>
          </a:p>
          <a:p>
            <a:pPr>
              <a:lnSpc>
                <a:spcPct val="100000"/>
              </a:lnSpc>
            </a:pPr>
            <a:r>
              <a:rPr lang="en-IN" sz="1400" b="1" dirty="0" smtClean="0">
                <a:solidFill>
                  <a:srgbClr val="0000FF"/>
                </a:solidFill>
                <a:latin typeface="Arial"/>
              </a:rPr>
              <a:t>                Sachin Khadse</a:t>
            </a:r>
          </a:p>
          <a:p>
            <a:pPr>
              <a:lnSpc>
                <a:spcPct val="100000"/>
              </a:lnSpc>
            </a:pPr>
            <a:r>
              <a:rPr lang="en-IN" sz="1400" b="1" dirty="0" smtClean="0">
                <a:solidFill>
                  <a:srgbClr val="0000FF"/>
                </a:solidFill>
                <a:latin typeface="Arial"/>
              </a:rPr>
              <a:t>       Noor Mohammad Siddiqui</a:t>
            </a:r>
          </a:p>
          <a:p>
            <a:pPr>
              <a:lnSpc>
                <a:spcPct val="100000"/>
              </a:lnSpc>
            </a:pPr>
            <a:endParaRPr lang="en-IN" sz="2000" b="1" dirty="0" smtClean="0">
              <a:solidFill>
                <a:srgbClr val="0000FF"/>
              </a:solidFill>
              <a:latin typeface="Arial"/>
            </a:endParaRPr>
          </a:p>
          <a:p>
            <a:pPr>
              <a:lnSpc>
                <a:spcPct val="100000"/>
              </a:lnSpc>
            </a:pPr>
            <a:endParaRPr dirty="0">
              <a:solidFill>
                <a:srgbClr val="0000FF"/>
              </a:solidFill>
            </a:endParaRPr>
          </a:p>
          <a:p>
            <a:pPr>
              <a:lnSpc>
                <a:spcPct val="100000"/>
              </a:lnSpc>
            </a:pPr>
            <a:r>
              <a:rPr lang="en-IN" sz="2000" b="1" dirty="0">
                <a:solidFill>
                  <a:srgbClr val="0000FF"/>
                </a:solidFill>
                <a:latin typeface="Arial"/>
              </a:rPr>
              <a:t>               </a:t>
            </a:r>
            <a:endParaRPr dirty="0">
              <a:solidFill>
                <a:srgbClr val="0000FF"/>
              </a:solidFill>
            </a:endParaRPr>
          </a:p>
        </p:txBody>
      </p:sp>
      <p:sp>
        <p:nvSpPr>
          <p:cNvPr id="12" name="CustomShape 3"/>
          <p:cNvSpPr/>
          <p:nvPr/>
        </p:nvSpPr>
        <p:spPr>
          <a:xfrm>
            <a:off x="5867400" y="3145783"/>
            <a:ext cx="2064600" cy="1222560"/>
          </a:xfrm>
          <a:prstGeom prst="rect">
            <a:avLst/>
          </a:prstGeom>
          <a:noFill/>
          <a:ln>
            <a:noFill/>
          </a:ln>
        </p:spPr>
        <p:txBody>
          <a:bodyPr wrap="none" lIns="90000" tIns="45000" rIns="90000" bIns="45000"/>
          <a:lstStyle/>
          <a:p>
            <a:pPr>
              <a:lnSpc>
                <a:spcPct val="100000"/>
              </a:lnSpc>
            </a:pPr>
            <a:r>
              <a:rPr lang="en-IN" sz="2000" b="1" dirty="0">
                <a:solidFill>
                  <a:srgbClr val="0000FF"/>
                </a:solidFill>
                <a:latin typeface="Arial"/>
              </a:rPr>
              <a:t>        </a:t>
            </a:r>
            <a:r>
              <a:rPr lang="en-IN" sz="2000" b="1" dirty="0">
                <a:solidFill>
                  <a:srgbClr val="000000"/>
                </a:solidFill>
                <a:latin typeface="Arial"/>
              </a:rPr>
              <a:t>Guided By</a:t>
            </a:r>
            <a:endParaRPr dirty="0"/>
          </a:p>
          <a:p>
            <a:pPr>
              <a:lnSpc>
                <a:spcPct val="100000"/>
              </a:lnSpc>
            </a:pPr>
            <a:endParaRPr dirty="0"/>
          </a:p>
          <a:p>
            <a:pPr>
              <a:lnSpc>
                <a:spcPct val="100000"/>
              </a:lnSpc>
            </a:pPr>
            <a:r>
              <a:rPr lang="en-IN" sz="2400" b="1" dirty="0">
                <a:solidFill>
                  <a:srgbClr val="0000FF"/>
                </a:solidFill>
                <a:latin typeface="Arial"/>
              </a:rPr>
              <a:t> </a:t>
            </a:r>
            <a:r>
              <a:rPr lang="en-IN" sz="2400" b="1" dirty="0" smtClean="0">
                <a:solidFill>
                  <a:srgbClr val="0000FF"/>
                </a:solidFill>
                <a:latin typeface="Arial"/>
              </a:rPr>
              <a:t>   </a:t>
            </a:r>
            <a:r>
              <a:rPr lang="en-IN" sz="1600" b="1" dirty="0" smtClean="0">
                <a:solidFill>
                  <a:srgbClr val="0000FF"/>
                </a:solidFill>
                <a:latin typeface="Arial"/>
              </a:rPr>
              <a:t>Mr</a:t>
            </a:r>
            <a:r>
              <a:rPr lang="en-IN" sz="1600" b="1" dirty="0">
                <a:solidFill>
                  <a:srgbClr val="0000FF"/>
                </a:solidFill>
                <a:latin typeface="Arial"/>
              </a:rPr>
              <a:t>. Ashish Labade</a:t>
            </a:r>
            <a:endParaRPr sz="1600" b="1" dirty="0">
              <a:solidFill>
                <a:srgbClr val="0000FF"/>
              </a:solidFill>
              <a:latin typeface="Arial"/>
            </a:endParaRPr>
          </a:p>
          <a:p>
            <a:pPr>
              <a:lnSpc>
                <a:spcPct val="100000"/>
              </a:lnSpc>
            </a:pPr>
            <a:r>
              <a:rPr lang="en-IN" sz="2000" b="1" dirty="0">
                <a:solidFill>
                  <a:srgbClr val="0000FF"/>
                </a:solidFill>
                <a:latin typeface="Arial"/>
              </a:rPr>
              <a:t>       </a:t>
            </a:r>
            <a:endParaRPr dirty="0">
              <a:solidFill>
                <a:srgbClr val="0000FF"/>
              </a:solidFill>
            </a:endParaRPr>
          </a:p>
        </p:txBody>
      </p:sp>
      <p:sp>
        <p:nvSpPr>
          <p:cNvPr id="13" name="CustomShape 5"/>
          <p:cNvSpPr/>
          <p:nvPr/>
        </p:nvSpPr>
        <p:spPr>
          <a:xfrm>
            <a:off x="1447800" y="4876800"/>
            <a:ext cx="6629040" cy="397800"/>
          </a:xfrm>
          <a:prstGeom prst="rect">
            <a:avLst/>
          </a:prstGeom>
          <a:noFill/>
          <a:ln>
            <a:noFill/>
          </a:ln>
        </p:spPr>
        <p:txBody>
          <a:bodyPr lIns="90000" tIns="45000" rIns="90000" bIns="45000"/>
          <a:lstStyle/>
          <a:p>
            <a:pPr>
              <a:lnSpc>
                <a:spcPct val="100000"/>
              </a:lnSpc>
            </a:pPr>
            <a:r>
              <a:rPr lang="en-IN" sz="2200" b="1" dirty="0">
                <a:solidFill>
                  <a:srgbClr val="000000"/>
                </a:solidFill>
                <a:latin typeface="Arial"/>
              </a:rPr>
              <a:t>Department of Computer Science &amp; Engineering</a:t>
            </a:r>
            <a:endParaRPr dirty="0"/>
          </a:p>
        </p:txBody>
      </p:sp>
      <p:sp>
        <p:nvSpPr>
          <p:cNvPr id="14" name="CustomShape 4"/>
          <p:cNvSpPr/>
          <p:nvPr/>
        </p:nvSpPr>
        <p:spPr>
          <a:xfrm>
            <a:off x="457200" y="5334000"/>
            <a:ext cx="8229600" cy="914400"/>
          </a:xfrm>
          <a:prstGeom prst="rect">
            <a:avLst/>
          </a:prstGeom>
          <a:noFill/>
          <a:ln>
            <a:noFill/>
          </a:ln>
        </p:spPr>
        <p:txBody>
          <a:bodyPr lIns="90000" tIns="45000" rIns="90000" bIns="45000"/>
          <a:lstStyle/>
          <a:p>
            <a:pPr algn="ctr">
              <a:lnSpc>
                <a:spcPct val="93000"/>
              </a:lnSpc>
            </a:pPr>
            <a:r>
              <a:rPr lang="en-IN" sz="2200" b="1" dirty="0">
                <a:solidFill>
                  <a:srgbClr val="000000"/>
                </a:solidFill>
                <a:latin typeface="Perpetua"/>
                <a:ea typeface="DejaVu Sans"/>
              </a:rPr>
              <a:t>      </a:t>
            </a:r>
            <a:r>
              <a:rPr lang="en-IN" sz="2000" b="1" dirty="0">
                <a:solidFill>
                  <a:srgbClr val="000000"/>
                </a:solidFill>
                <a:latin typeface="Times New Roman" pitchFamily="18" charset="0"/>
                <a:ea typeface="DejaVu Sans"/>
                <a:cs typeface="Times New Roman" pitchFamily="18" charset="0"/>
              </a:rPr>
              <a:t>S</a:t>
            </a:r>
            <a:r>
              <a:rPr lang="en-IN" sz="2000" b="1" dirty="0" smtClean="0">
                <a:solidFill>
                  <a:srgbClr val="000000"/>
                </a:solidFill>
                <a:latin typeface="Times New Roman" pitchFamily="18" charset="0"/>
                <a:ea typeface="DejaVu Sans"/>
                <a:cs typeface="Times New Roman" pitchFamily="18" charset="0"/>
              </a:rPr>
              <a:t>. B. JAIN </a:t>
            </a:r>
            <a:r>
              <a:rPr lang="en-IN" sz="2000" b="1" dirty="0">
                <a:solidFill>
                  <a:srgbClr val="000000"/>
                </a:solidFill>
                <a:latin typeface="Times New Roman" pitchFamily="18" charset="0"/>
                <a:ea typeface="DejaVu Sans"/>
                <a:cs typeface="Times New Roman" pitchFamily="18" charset="0"/>
              </a:rPr>
              <a:t>INSTITUTE OF TECHNOLOGY </a:t>
            </a:r>
            <a:r>
              <a:rPr lang="en-IN" sz="2000" b="1" dirty="0" smtClean="0">
                <a:solidFill>
                  <a:srgbClr val="000000"/>
                </a:solidFill>
                <a:latin typeface="Times New Roman" pitchFamily="18" charset="0"/>
                <a:ea typeface="DejaVu Sans"/>
                <a:cs typeface="Times New Roman" pitchFamily="18" charset="0"/>
              </a:rPr>
              <a:t>MANAGEMENT AND RESEARCH,NAGPUR</a:t>
            </a:r>
          </a:p>
          <a:p>
            <a:pPr algn="ctr">
              <a:lnSpc>
                <a:spcPct val="93000"/>
              </a:lnSpc>
            </a:pPr>
            <a:r>
              <a:rPr lang="en-IN" sz="2000" b="1" dirty="0" smtClean="0">
                <a:solidFill>
                  <a:srgbClr val="000000"/>
                </a:solidFill>
                <a:latin typeface="Times New Roman" pitchFamily="18" charset="0"/>
                <a:cs typeface="Times New Roman" pitchFamily="18" charset="0"/>
              </a:rPr>
              <a:t>An Autonomous Institute, Affiliated to RTMNU, Nagpur</a:t>
            </a:r>
            <a:endParaRPr sz="2000">
              <a:latin typeface="Times New Roman" pitchFamily="18" charset="0"/>
              <a:cs typeface="Times New Roman" pitchFamily="18" charset="0"/>
            </a:endParaRPr>
          </a:p>
        </p:txBody>
      </p:sp>
      <p:pic>
        <p:nvPicPr>
          <p:cNvPr id="1026" name="Picture 2" descr="C:\Users\PROJECT LAB\Desktop\College LOGO.png"/>
          <p:cNvPicPr>
            <a:picLocks noChangeAspect="1" noChangeArrowheads="1"/>
          </p:cNvPicPr>
          <p:nvPr/>
        </p:nvPicPr>
        <p:blipFill>
          <a:blip r:embed="rId2"/>
          <a:srcRect/>
          <a:stretch>
            <a:fillRect/>
          </a:stretch>
        </p:blipFill>
        <p:spPr bwMode="auto">
          <a:xfrm>
            <a:off x="3810000" y="2057400"/>
            <a:ext cx="1466850" cy="1703803"/>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19050"/>
            <a:ext cx="8839200" cy="6657720"/>
          </a:xfrm>
          <a:prstGeom prst="rect">
            <a:avLst/>
          </a:prstGeom>
        </p:spPr>
        <p:txBody>
          <a:bodyPr wrap="square">
            <a:spAutoFit/>
          </a:bodyPr>
          <a:lstStyle/>
          <a:p>
            <a:pPr marL="457200">
              <a:lnSpc>
                <a:spcPct val="115000"/>
              </a:lnSpc>
              <a:spcAft>
                <a:spcPts val="0"/>
              </a:spcAft>
            </a:pPr>
            <a:endParaRPr lang="en-US" dirty="0" smtClean="0"/>
          </a:p>
          <a:p>
            <a:pPr marL="457200" algn="just">
              <a:lnSpc>
                <a:spcPct val="115000"/>
              </a:lnSpc>
              <a:spcAft>
                <a:spcPts val="0"/>
              </a:spcAft>
            </a:pPr>
            <a:r>
              <a:rPr lang="en-US" sz="1700" dirty="0" smtClean="0"/>
              <a:t>For </a:t>
            </a:r>
            <a:r>
              <a:rPr lang="en-US" sz="1700" dirty="0"/>
              <a:t>better utility the app provide the dark mode feature making it usable in night time without having strain on eyes</a:t>
            </a:r>
            <a:r>
              <a:rPr lang="en-US" sz="1700" dirty="0" smtClean="0"/>
              <a:t>.</a:t>
            </a:r>
            <a:endParaRPr lang="en-IN" sz="1700" dirty="0"/>
          </a:p>
          <a:p>
            <a:pPr marL="457200" algn="just">
              <a:lnSpc>
                <a:spcPct val="115000"/>
              </a:lnSpc>
              <a:spcAft>
                <a:spcPts val="0"/>
              </a:spcAft>
            </a:pPr>
            <a:endParaRPr lang="en-IN" sz="1700" dirty="0"/>
          </a:p>
          <a:p>
            <a:pPr marL="457200" algn="just">
              <a:lnSpc>
                <a:spcPct val="115000"/>
              </a:lnSpc>
              <a:spcAft>
                <a:spcPts val="0"/>
              </a:spcAft>
            </a:pPr>
            <a:r>
              <a:rPr lang="en-US" sz="1700" dirty="0"/>
              <a:t>The app has an effective </a:t>
            </a:r>
            <a:r>
              <a:rPr lang="en-US" sz="1700" b="1" dirty="0"/>
              <a:t>notification</a:t>
            </a:r>
            <a:r>
              <a:rPr lang="en-US" sz="1700" dirty="0"/>
              <a:t> mechanism to receive notifications about the posts from the followed author, messages from strangers or already interacted user.</a:t>
            </a:r>
            <a:endParaRPr lang="en-IN" sz="1700" dirty="0"/>
          </a:p>
          <a:p>
            <a:pPr marL="457200" algn="just">
              <a:lnSpc>
                <a:spcPct val="115000"/>
              </a:lnSpc>
              <a:spcAft>
                <a:spcPts val="0"/>
              </a:spcAft>
            </a:pPr>
            <a:r>
              <a:rPr lang="en-US" sz="1700" dirty="0"/>
              <a:t> </a:t>
            </a:r>
            <a:endParaRPr lang="en-IN" sz="1700" dirty="0"/>
          </a:p>
          <a:p>
            <a:pPr marL="457200" algn="just">
              <a:lnSpc>
                <a:spcPct val="115000"/>
              </a:lnSpc>
              <a:spcAft>
                <a:spcPts val="1000"/>
              </a:spcAft>
            </a:pPr>
            <a:r>
              <a:rPr lang="en-US" sz="1700" dirty="0"/>
              <a:t>As for safety concern, the user can post only </a:t>
            </a:r>
            <a:r>
              <a:rPr lang="en-US" sz="1700" b="1" dirty="0"/>
              <a:t>10</a:t>
            </a:r>
            <a:r>
              <a:rPr lang="en-US" sz="1700" dirty="0"/>
              <a:t> (as defined) posts per day forcing the user to post only meaningful posts and the message on the posts has the </a:t>
            </a:r>
            <a:r>
              <a:rPr lang="en-US" sz="1700" b="1" dirty="0"/>
              <a:t>maximum size</a:t>
            </a:r>
            <a:r>
              <a:rPr lang="en-US" sz="1700" dirty="0"/>
              <a:t> of </a:t>
            </a:r>
            <a:r>
              <a:rPr lang="en-US" sz="1700" b="1" dirty="0"/>
              <a:t>150</a:t>
            </a:r>
            <a:r>
              <a:rPr lang="en-US" sz="1700" dirty="0"/>
              <a:t> words (as defined) or enough to cover the card for concise yet meaningful posts</a:t>
            </a:r>
            <a:r>
              <a:rPr lang="en-US" sz="1700" dirty="0" smtClean="0"/>
              <a:t>.</a:t>
            </a:r>
          </a:p>
          <a:p>
            <a:pPr marL="457200" algn="just">
              <a:lnSpc>
                <a:spcPct val="115000"/>
              </a:lnSpc>
              <a:spcAft>
                <a:spcPts val="1000"/>
              </a:spcAft>
            </a:pPr>
            <a:r>
              <a:rPr lang="en-US" sz="1700" dirty="0">
                <a:solidFill>
                  <a:srgbClr val="2A3137"/>
                </a:solidFill>
                <a:latin typeface="Arial" panose="020B0604020202020204" pitchFamily="34" charset="0"/>
                <a:ea typeface="Times New Roman" panose="02020603050405020304" pitchFamily="18" charset="0"/>
              </a:rPr>
              <a:t>There are of course </a:t>
            </a:r>
            <a:r>
              <a:rPr lang="en-US" sz="1700" b="1" dirty="0">
                <a:solidFill>
                  <a:srgbClr val="2A3137"/>
                </a:solidFill>
                <a:latin typeface="Arial" panose="020B0604020202020204" pitchFamily="34" charset="0"/>
                <a:ea typeface="Times New Roman" panose="02020603050405020304" pitchFamily="18" charset="0"/>
              </a:rPr>
              <a:t>inherent downsides</a:t>
            </a:r>
            <a:r>
              <a:rPr lang="en-US" sz="1700" dirty="0">
                <a:solidFill>
                  <a:srgbClr val="2A3137"/>
                </a:solidFill>
                <a:latin typeface="Arial" panose="020B0604020202020204" pitchFamily="34" charset="0"/>
                <a:ea typeface="Times New Roman" panose="02020603050405020304" pitchFamily="18" charset="0"/>
              </a:rPr>
              <a:t> to such communication or sharing of images, videos, information with complete strangers. </a:t>
            </a:r>
            <a:endParaRPr lang="en-IN" sz="1700" dirty="0"/>
          </a:p>
          <a:p>
            <a:pPr marL="457200" algn="just">
              <a:lnSpc>
                <a:spcPct val="115000"/>
              </a:lnSpc>
              <a:spcAft>
                <a:spcPts val="1000"/>
              </a:spcAft>
            </a:pPr>
            <a:r>
              <a:rPr lang="en-US" sz="1700" b="1" dirty="0">
                <a:solidFill>
                  <a:srgbClr val="2A3137"/>
                </a:solidFill>
                <a:latin typeface="Arial" panose="020B0604020202020204" pitchFamily="34" charset="0"/>
                <a:ea typeface="Times New Roman" panose="02020603050405020304" pitchFamily="18" charset="0"/>
              </a:rPr>
              <a:t>Reporting</a:t>
            </a:r>
            <a:r>
              <a:rPr lang="en-US" sz="1700" dirty="0">
                <a:solidFill>
                  <a:srgbClr val="2A3137"/>
                </a:solidFill>
                <a:latin typeface="Arial" panose="020B0604020202020204" pitchFamily="34" charset="0"/>
                <a:ea typeface="Times New Roman" panose="02020603050405020304" pitchFamily="18" charset="0"/>
              </a:rPr>
              <a:t> the post to the admin , </a:t>
            </a:r>
            <a:r>
              <a:rPr lang="en-US" sz="1700" b="1" dirty="0">
                <a:solidFill>
                  <a:srgbClr val="2A3137"/>
                </a:solidFill>
                <a:latin typeface="Arial" panose="020B0604020202020204" pitchFamily="34" charset="0"/>
                <a:ea typeface="Times New Roman" panose="02020603050405020304" pitchFamily="18" charset="0"/>
              </a:rPr>
              <a:t>Abuse </a:t>
            </a:r>
            <a:r>
              <a:rPr lang="en-US" sz="1700" b="1" dirty="0" smtClean="0">
                <a:solidFill>
                  <a:srgbClr val="2A3137"/>
                </a:solidFill>
                <a:latin typeface="Arial" panose="020B0604020202020204" pitchFamily="34" charset="0"/>
                <a:ea typeface="Times New Roman" panose="02020603050405020304" pitchFamily="18" charset="0"/>
              </a:rPr>
              <a:t>check</a:t>
            </a:r>
            <a:r>
              <a:rPr lang="en-US" sz="1700" dirty="0" smtClean="0">
                <a:solidFill>
                  <a:srgbClr val="2A3137"/>
                </a:solidFill>
                <a:latin typeface="Arial" panose="020B0604020202020204" pitchFamily="34" charset="0"/>
                <a:ea typeface="Times New Roman" panose="02020603050405020304" pitchFamily="18" charset="0"/>
              </a:rPr>
              <a:t> </a:t>
            </a:r>
            <a:r>
              <a:rPr lang="en-US" sz="1700" dirty="0">
                <a:solidFill>
                  <a:srgbClr val="2A3137"/>
                </a:solidFill>
                <a:latin typeface="Arial" panose="020B0604020202020204" pitchFamily="34" charset="0"/>
                <a:ea typeface="Times New Roman" panose="02020603050405020304" pitchFamily="18" charset="0"/>
              </a:rPr>
              <a:t>before final posting and daily limited posts by an individual also </a:t>
            </a:r>
            <a:r>
              <a:rPr lang="en-US" sz="1700" b="1" dirty="0">
                <a:solidFill>
                  <a:srgbClr val="2A3137"/>
                </a:solidFill>
                <a:latin typeface="Arial" panose="020B0604020202020204" pitchFamily="34" charset="0"/>
                <a:ea typeface="Times New Roman" panose="02020603050405020304" pitchFamily="18" charset="0"/>
              </a:rPr>
              <a:t>unfollowing</a:t>
            </a:r>
            <a:r>
              <a:rPr lang="en-US" sz="1700" dirty="0">
                <a:solidFill>
                  <a:srgbClr val="2A3137"/>
                </a:solidFill>
                <a:latin typeface="Arial" panose="020B0604020202020204" pitchFamily="34" charset="0"/>
                <a:ea typeface="Times New Roman" panose="02020603050405020304" pitchFamily="18" charset="0"/>
              </a:rPr>
              <a:t> an author whose posts doesn’t seem to be appropriate </a:t>
            </a:r>
            <a:r>
              <a:rPr lang="en-US" sz="1700" dirty="0" smtClean="0">
                <a:solidFill>
                  <a:srgbClr val="2A3137"/>
                </a:solidFill>
                <a:latin typeface="Arial" panose="020B0604020202020204" pitchFamily="34" charset="0"/>
                <a:ea typeface="Times New Roman" panose="02020603050405020304" pitchFamily="18" charset="0"/>
              </a:rPr>
              <a:t>and </a:t>
            </a:r>
            <a:r>
              <a:rPr lang="en-US" sz="1700" dirty="0">
                <a:solidFill>
                  <a:srgbClr val="2A3137"/>
                </a:solidFill>
                <a:latin typeface="Arial" panose="020B0604020202020204" pitchFamily="34" charset="0"/>
                <a:ea typeface="Times New Roman" panose="02020603050405020304" pitchFamily="18" charset="0"/>
              </a:rPr>
              <a:t>ultimately </a:t>
            </a:r>
            <a:r>
              <a:rPr lang="en-US" sz="1700" b="1" dirty="0">
                <a:solidFill>
                  <a:srgbClr val="2A3137"/>
                </a:solidFill>
                <a:latin typeface="Arial" panose="020B0604020202020204" pitchFamily="34" charset="0"/>
                <a:ea typeface="Times New Roman" panose="02020603050405020304" pitchFamily="18" charset="0"/>
              </a:rPr>
              <a:t>banning</a:t>
            </a:r>
            <a:r>
              <a:rPr lang="en-US" sz="1700" dirty="0">
                <a:solidFill>
                  <a:srgbClr val="2A3137"/>
                </a:solidFill>
                <a:latin typeface="Arial" panose="020B0604020202020204" pitchFamily="34" charset="0"/>
                <a:ea typeface="Times New Roman" panose="02020603050405020304" pitchFamily="18" charset="0"/>
              </a:rPr>
              <a:t> the user IP will help in controlling the exploitation of the service</a:t>
            </a:r>
            <a:r>
              <a:rPr lang="en-US" sz="1700" dirty="0" smtClean="0">
                <a:solidFill>
                  <a:srgbClr val="2A3137"/>
                </a:solidFill>
                <a:latin typeface="Arial" panose="020B0604020202020204" pitchFamily="34" charset="0"/>
                <a:ea typeface="Times New Roman" panose="02020603050405020304" pitchFamily="18" charset="0"/>
              </a:rPr>
              <a:t>.</a:t>
            </a:r>
          </a:p>
          <a:p>
            <a:pPr marL="457200" algn="just">
              <a:lnSpc>
                <a:spcPct val="115000"/>
              </a:lnSpc>
              <a:spcAft>
                <a:spcPts val="1000"/>
              </a:spcAft>
            </a:pPr>
            <a:r>
              <a:rPr lang="en-US" sz="1700" dirty="0" smtClean="0">
                <a:solidFill>
                  <a:srgbClr val="2A3137"/>
                </a:solidFill>
                <a:latin typeface="Arial" panose="020B0604020202020204" pitchFamily="34" charset="0"/>
                <a:ea typeface="Times New Roman" panose="02020603050405020304" pitchFamily="18" charset="0"/>
              </a:rPr>
              <a:t>The admin will have access to the observe posts and comments and right to remove them if he find them inappropriate. Even he can block a user and permanently disable his/her account.</a:t>
            </a:r>
            <a:endParaRPr lang="en-IN" sz="1700" dirty="0">
              <a:solidFill>
                <a:srgbClr val="2A3137"/>
              </a:solidFill>
              <a:latin typeface="Arial" panose="020B0604020202020204" pitchFamily="34" charset="0"/>
              <a:ea typeface="Times New Roman" panose="02020603050405020304" pitchFamily="18" charset="0"/>
            </a:endParaRPr>
          </a:p>
          <a:p>
            <a:pPr marL="457200">
              <a:lnSpc>
                <a:spcPct val="115000"/>
              </a:lnSpc>
              <a:spcAft>
                <a:spcPts val="1000"/>
              </a:spcAft>
            </a:pPr>
            <a:endParaRPr lang="en-IN" dirty="0"/>
          </a:p>
        </p:txBody>
      </p:sp>
      <p:sp>
        <p:nvSpPr>
          <p:cNvPr id="4" name="TextShape 4"/>
          <p:cNvSpPr txBox="1"/>
          <p:nvPr/>
        </p:nvSpPr>
        <p:spPr>
          <a:xfrm>
            <a:off x="8264769" y="6172200"/>
            <a:ext cx="585969" cy="685440"/>
          </a:xfrm>
          <a:prstGeom prst="rect">
            <a:avLst/>
          </a:prstGeom>
        </p:spPr>
        <p:txBody>
          <a:bodyPr anchor="ctr"/>
          <a:lstStyle/>
          <a:p>
            <a:pPr>
              <a:lnSpc>
                <a:spcPct val="100000"/>
              </a:lnSpc>
            </a:pPr>
            <a:r>
              <a:rPr lang="en-IN" dirty="0" smtClean="0">
                <a:solidFill>
                  <a:srgbClr val="0000FF"/>
                </a:solidFill>
                <a:latin typeface="Cambria"/>
              </a:rPr>
              <a:t>10</a:t>
            </a:r>
            <a:endParaRPr dirty="0">
              <a:solidFill>
                <a:srgbClr val="0000FF"/>
              </a:solidFill>
            </a:endParaRPr>
          </a:p>
        </p:txBody>
      </p:sp>
      <p:sp>
        <p:nvSpPr>
          <p:cNvPr id="5"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a:t>
            </a:r>
            <a:r>
              <a:rPr lang="en-IN" dirty="0" smtClean="0">
                <a:solidFill>
                  <a:srgbClr val="0000FF"/>
                </a:solidFill>
                <a:latin typeface="Cambria"/>
              </a:rPr>
              <a:t>Research</a:t>
            </a:r>
            <a:endParaRPr dirty="0">
              <a:solidFill>
                <a:srgbClr val="0000FF"/>
              </a:solidFill>
            </a:endParaRPr>
          </a:p>
        </p:txBody>
      </p:sp>
    </p:spTree>
    <p:extLst>
      <p:ext uri="{BB962C8B-B14F-4D97-AF65-F5344CB8AC3E}">
        <p14:creationId xmlns:p14="http://schemas.microsoft.com/office/powerpoint/2010/main" val="22527282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686800" cy="646331"/>
          </a:xfrm>
          <a:prstGeom prst="rect">
            <a:avLst/>
          </a:prstGeom>
          <a:noFill/>
        </p:spPr>
        <p:txBody>
          <a:bodyPr wrap="square" rtlCol="0">
            <a:spAutoFit/>
          </a:bodyPr>
          <a:lstStyle/>
          <a:p>
            <a:r>
              <a:rPr lang="en-IN" b="1" dirty="0" smtClean="0"/>
              <a:t>Module 1: Information Gathering and Implementing basic features in user android app and testing</a:t>
            </a:r>
            <a:endParaRPr lang="en-IN" b="1" dirty="0"/>
          </a:p>
        </p:txBody>
      </p:sp>
      <p:sp>
        <p:nvSpPr>
          <p:cNvPr id="3" name="TextBox 2"/>
          <p:cNvSpPr txBox="1"/>
          <p:nvPr/>
        </p:nvSpPr>
        <p:spPr>
          <a:xfrm>
            <a:off x="304800" y="977625"/>
            <a:ext cx="8382000" cy="923330"/>
          </a:xfrm>
          <a:prstGeom prst="rect">
            <a:avLst/>
          </a:prstGeom>
          <a:noFill/>
        </p:spPr>
        <p:txBody>
          <a:bodyPr wrap="square" rtlCol="0">
            <a:spAutoFit/>
          </a:bodyPr>
          <a:lstStyle/>
          <a:p>
            <a:pPr algn="just"/>
            <a:r>
              <a:rPr lang="en-IN" dirty="0" smtClean="0"/>
              <a:t>It includes </a:t>
            </a:r>
            <a:r>
              <a:rPr lang="en-US" dirty="0"/>
              <a:t>creating basic activities and features like splash </a:t>
            </a:r>
            <a:r>
              <a:rPr lang="en-US" dirty="0" smtClean="0"/>
              <a:t>screen, user registration, </a:t>
            </a:r>
            <a:r>
              <a:rPr lang="en-US" dirty="0"/>
              <a:t>generating basic ui, creating </a:t>
            </a:r>
            <a:r>
              <a:rPr lang="en-US" dirty="0" smtClean="0"/>
              <a:t>posts </a:t>
            </a:r>
            <a:r>
              <a:rPr lang="en-US" dirty="0"/>
              <a:t>with libraries like card view, colorpicker, blurry, picasso.</a:t>
            </a:r>
            <a:endParaRPr lang="en-IN" dirty="0"/>
          </a:p>
        </p:txBody>
      </p:sp>
      <p:sp>
        <p:nvSpPr>
          <p:cNvPr id="4" name="TextBox 3"/>
          <p:cNvSpPr txBox="1"/>
          <p:nvPr/>
        </p:nvSpPr>
        <p:spPr>
          <a:xfrm>
            <a:off x="304800" y="1888003"/>
            <a:ext cx="8686800" cy="369332"/>
          </a:xfrm>
          <a:prstGeom prst="rect">
            <a:avLst/>
          </a:prstGeom>
          <a:noFill/>
        </p:spPr>
        <p:txBody>
          <a:bodyPr wrap="square" rtlCol="0">
            <a:spAutoFit/>
          </a:bodyPr>
          <a:lstStyle/>
          <a:p>
            <a:r>
              <a:rPr lang="en-IN" b="1" dirty="0" smtClean="0"/>
              <a:t>Module 2: Creating the web based admin panel along with sql database and testing</a:t>
            </a:r>
            <a:endParaRPr lang="en-IN" b="1" dirty="0"/>
          </a:p>
        </p:txBody>
      </p:sp>
      <p:sp>
        <p:nvSpPr>
          <p:cNvPr id="5" name="TextBox 4"/>
          <p:cNvSpPr txBox="1"/>
          <p:nvPr/>
        </p:nvSpPr>
        <p:spPr>
          <a:xfrm>
            <a:off x="323661" y="4630266"/>
            <a:ext cx="8686800" cy="369332"/>
          </a:xfrm>
          <a:prstGeom prst="rect">
            <a:avLst/>
          </a:prstGeom>
          <a:noFill/>
        </p:spPr>
        <p:txBody>
          <a:bodyPr wrap="square" rtlCol="0">
            <a:spAutoFit/>
          </a:bodyPr>
          <a:lstStyle/>
          <a:p>
            <a:r>
              <a:rPr lang="en-IN" b="1" dirty="0" smtClean="0"/>
              <a:t>Module 3: Adding extra features and testing</a:t>
            </a:r>
            <a:endParaRPr lang="en-IN" b="1" dirty="0"/>
          </a:p>
        </p:txBody>
      </p:sp>
      <p:sp>
        <p:nvSpPr>
          <p:cNvPr id="6" name="TextShape 4"/>
          <p:cNvSpPr txBox="1"/>
          <p:nvPr/>
        </p:nvSpPr>
        <p:spPr>
          <a:xfrm>
            <a:off x="8264769" y="6172200"/>
            <a:ext cx="585969" cy="685440"/>
          </a:xfrm>
          <a:prstGeom prst="rect">
            <a:avLst/>
          </a:prstGeom>
        </p:spPr>
        <p:txBody>
          <a:bodyPr anchor="ctr"/>
          <a:lstStyle/>
          <a:p>
            <a:pPr>
              <a:lnSpc>
                <a:spcPct val="100000"/>
              </a:lnSpc>
            </a:pPr>
            <a:r>
              <a:rPr lang="en-IN" dirty="0" smtClean="0">
                <a:solidFill>
                  <a:srgbClr val="0000FF"/>
                </a:solidFill>
                <a:latin typeface="Cambria"/>
              </a:rPr>
              <a:t>11</a:t>
            </a:r>
            <a:endParaRPr dirty="0">
              <a:solidFill>
                <a:srgbClr val="0000FF"/>
              </a:solidFill>
            </a:endParaRPr>
          </a:p>
        </p:txBody>
      </p:sp>
      <p:sp>
        <p:nvSpPr>
          <p:cNvPr id="7"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a:t>
            </a:r>
            <a:r>
              <a:rPr lang="en-IN" dirty="0" smtClean="0">
                <a:solidFill>
                  <a:srgbClr val="0000FF"/>
                </a:solidFill>
                <a:latin typeface="Cambria"/>
              </a:rPr>
              <a:t>Research</a:t>
            </a:r>
            <a:endParaRPr dirty="0">
              <a:solidFill>
                <a:srgbClr val="0000FF"/>
              </a:solidFill>
            </a:endParaRPr>
          </a:p>
        </p:txBody>
      </p:sp>
      <p:sp>
        <p:nvSpPr>
          <p:cNvPr id="8" name="TextBox 7"/>
          <p:cNvSpPr txBox="1"/>
          <p:nvPr/>
        </p:nvSpPr>
        <p:spPr>
          <a:xfrm>
            <a:off x="323661" y="2283829"/>
            <a:ext cx="8363139" cy="2308324"/>
          </a:xfrm>
          <a:prstGeom prst="rect">
            <a:avLst/>
          </a:prstGeom>
          <a:noFill/>
        </p:spPr>
        <p:txBody>
          <a:bodyPr wrap="square" rtlCol="0">
            <a:spAutoFit/>
          </a:bodyPr>
          <a:lstStyle/>
          <a:p>
            <a:pPr algn="just"/>
            <a:r>
              <a:rPr lang="en-IN" dirty="0" smtClean="0"/>
              <a:t>It includes creating Anymo’s admin panel and APIs for linking the client with server and database. The admin will have a basic dashboard showing statistics about the no of Total Users, Total secrets, Total Comments and Total Messages. Push notification to send message to all users or specific individuals. The admin can check the posts which are reported as abuse in specific category. With admin panel we can check the feedback, and provide support as demanded.</a:t>
            </a:r>
            <a:r>
              <a:rPr lang="en-IN" dirty="0"/>
              <a:t> </a:t>
            </a:r>
            <a:r>
              <a:rPr lang="en-IN" dirty="0" smtClean="0"/>
              <a:t>The database used is a SQL database with version 5.5 to provide the emoji support. We </a:t>
            </a:r>
            <a:r>
              <a:rPr lang="en-IN" dirty="0"/>
              <a:t>have hosted the admin panel on Linux web hosting with domain </a:t>
            </a:r>
            <a:r>
              <a:rPr lang="en-IN" b="1" dirty="0"/>
              <a:t>ioptimus.me</a:t>
            </a:r>
            <a:r>
              <a:rPr lang="en-IN" dirty="0"/>
              <a:t>.</a:t>
            </a:r>
          </a:p>
        </p:txBody>
      </p:sp>
      <p:sp>
        <p:nvSpPr>
          <p:cNvPr id="9" name="TextBox 8"/>
          <p:cNvSpPr txBox="1"/>
          <p:nvPr/>
        </p:nvSpPr>
        <p:spPr>
          <a:xfrm>
            <a:off x="311590" y="4971871"/>
            <a:ext cx="8375210" cy="1200329"/>
          </a:xfrm>
          <a:prstGeom prst="rect">
            <a:avLst/>
          </a:prstGeom>
          <a:noFill/>
        </p:spPr>
        <p:txBody>
          <a:bodyPr wrap="square" rtlCol="0">
            <a:spAutoFit/>
          </a:bodyPr>
          <a:lstStyle/>
          <a:p>
            <a:pPr algn="just"/>
            <a:r>
              <a:rPr lang="en-IN" dirty="0" smtClean="0"/>
              <a:t>It include the one-to-one chatting via client, using geolocation services to allow to view the posts in the radius in Kms. To maintain healthy platform, we have provided the abuse report feature, to discard the posts which aren’t suitable for mass community. Continuously </a:t>
            </a:r>
            <a:r>
              <a:rPr lang="en-IN" b="1" dirty="0" smtClean="0"/>
              <a:t>new features</a:t>
            </a:r>
            <a:r>
              <a:rPr lang="en-IN" dirty="0" smtClean="0"/>
              <a:t> are </a:t>
            </a:r>
            <a:r>
              <a:rPr lang="en-IN" b="1" dirty="0" smtClean="0"/>
              <a:t>adopted</a:t>
            </a:r>
            <a:r>
              <a:rPr lang="en-IN" dirty="0" smtClean="0"/>
              <a:t> and </a:t>
            </a:r>
            <a:r>
              <a:rPr lang="en-IN" b="1" dirty="0" smtClean="0"/>
              <a:t>tested</a:t>
            </a:r>
            <a:r>
              <a:rPr lang="en-IN" dirty="0" smtClean="0"/>
              <a:t>.</a:t>
            </a:r>
            <a:endParaRPr lang="en-IN" dirty="0"/>
          </a:p>
        </p:txBody>
      </p:sp>
    </p:spTree>
    <p:extLst>
      <p:ext uri="{BB962C8B-B14F-4D97-AF65-F5344CB8AC3E}">
        <p14:creationId xmlns:p14="http://schemas.microsoft.com/office/powerpoint/2010/main" val="27343776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81000"/>
            <a:ext cx="3217740" cy="369332"/>
          </a:xfrm>
          <a:prstGeom prst="rect">
            <a:avLst/>
          </a:prstGeom>
        </p:spPr>
        <p:txBody>
          <a:bodyPr wrap="none">
            <a:spAutoFit/>
          </a:bodyPr>
          <a:lstStyle/>
          <a:p>
            <a:r>
              <a:rPr lang="en-IN" b="1" dirty="0"/>
              <a:t>Module </a:t>
            </a:r>
            <a:r>
              <a:rPr lang="en-IN" b="1" dirty="0" smtClean="0"/>
              <a:t>4 : Content Moderation</a:t>
            </a:r>
            <a:endParaRPr lang="en-IN" b="1" dirty="0"/>
          </a:p>
        </p:txBody>
      </p:sp>
      <p:sp>
        <p:nvSpPr>
          <p:cNvPr id="3" name="TextBox 2"/>
          <p:cNvSpPr txBox="1"/>
          <p:nvPr/>
        </p:nvSpPr>
        <p:spPr>
          <a:xfrm>
            <a:off x="506186" y="902927"/>
            <a:ext cx="8104414" cy="1200329"/>
          </a:xfrm>
          <a:prstGeom prst="rect">
            <a:avLst/>
          </a:prstGeom>
          <a:noFill/>
        </p:spPr>
        <p:txBody>
          <a:bodyPr wrap="square" rtlCol="0">
            <a:spAutoFit/>
          </a:bodyPr>
          <a:lstStyle/>
          <a:p>
            <a:pPr algn="just"/>
            <a:r>
              <a:rPr lang="en-IN" dirty="0" smtClean="0"/>
              <a:t>In this module, we focused on the content moderation by adding features like post report to admin for particular reason as specified within the client, followed by admin’s action to the reported posts and blocking the user’s account and </a:t>
            </a:r>
            <a:r>
              <a:rPr lang="en-IN" dirty="0" err="1" smtClean="0"/>
              <a:t>ip</a:t>
            </a:r>
            <a:r>
              <a:rPr lang="en-IN" dirty="0" smtClean="0"/>
              <a:t> address.</a:t>
            </a:r>
          </a:p>
          <a:p>
            <a:pPr algn="just"/>
            <a:r>
              <a:rPr lang="en-IN" dirty="0" smtClean="0"/>
              <a:t>Adding Reports table to Database.</a:t>
            </a:r>
            <a:endParaRPr lang="en-IN" dirty="0"/>
          </a:p>
        </p:txBody>
      </p:sp>
      <p:sp>
        <p:nvSpPr>
          <p:cNvPr id="4" name="Rectangle 3"/>
          <p:cNvSpPr/>
          <p:nvPr/>
        </p:nvSpPr>
        <p:spPr>
          <a:xfrm>
            <a:off x="506186" y="2221468"/>
            <a:ext cx="4361259" cy="369332"/>
          </a:xfrm>
          <a:prstGeom prst="rect">
            <a:avLst/>
          </a:prstGeom>
        </p:spPr>
        <p:txBody>
          <a:bodyPr wrap="none">
            <a:spAutoFit/>
          </a:bodyPr>
          <a:lstStyle/>
          <a:p>
            <a:r>
              <a:rPr lang="en-IN" b="1" dirty="0"/>
              <a:t>Module </a:t>
            </a:r>
            <a:r>
              <a:rPr lang="en-IN" b="1" dirty="0" smtClean="0"/>
              <a:t>5 : </a:t>
            </a:r>
            <a:r>
              <a:rPr lang="en-IN" b="1" dirty="0"/>
              <a:t>Adding </a:t>
            </a:r>
            <a:r>
              <a:rPr lang="en-IN" b="1" dirty="0" smtClean="0"/>
              <a:t>new </a:t>
            </a:r>
            <a:r>
              <a:rPr lang="en-IN" b="1" dirty="0"/>
              <a:t>features and testing</a:t>
            </a:r>
          </a:p>
        </p:txBody>
      </p:sp>
      <p:sp>
        <p:nvSpPr>
          <p:cNvPr id="5" name="TextBox 4"/>
          <p:cNvSpPr txBox="1"/>
          <p:nvPr/>
        </p:nvSpPr>
        <p:spPr>
          <a:xfrm>
            <a:off x="506186" y="2709012"/>
            <a:ext cx="8180614" cy="923330"/>
          </a:xfrm>
          <a:prstGeom prst="rect">
            <a:avLst/>
          </a:prstGeom>
          <a:noFill/>
        </p:spPr>
        <p:txBody>
          <a:bodyPr wrap="square" rtlCol="0">
            <a:spAutoFit/>
          </a:bodyPr>
          <a:lstStyle/>
          <a:p>
            <a:r>
              <a:rPr lang="en-IN" dirty="0" smtClean="0"/>
              <a:t>We will be adding the new features like posting videos along with pictures, embed YouTube videos, OTP verification, restricting the user to post only 10 posts per day and encryption on the chat messages</a:t>
            </a:r>
            <a:endParaRPr lang="en-IN" dirty="0"/>
          </a:p>
        </p:txBody>
      </p:sp>
    </p:spTree>
    <p:extLst>
      <p:ext uri="{BB962C8B-B14F-4D97-AF65-F5344CB8AC3E}">
        <p14:creationId xmlns:p14="http://schemas.microsoft.com/office/powerpoint/2010/main" val="542496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0" y="949870"/>
            <a:ext cx="2606040" cy="5146129"/>
          </a:xfrm>
          <a:prstGeom prst="rect">
            <a:avLst/>
          </a:prstGeom>
        </p:spPr>
      </p:pic>
      <p:sp>
        <p:nvSpPr>
          <p:cNvPr id="4" name="TextBox 3"/>
          <p:cNvSpPr txBox="1"/>
          <p:nvPr/>
        </p:nvSpPr>
        <p:spPr>
          <a:xfrm>
            <a:off x="3708923" y="2179519"/>
            <a:ext cx="1905000" cy="2308324"/>
          </a:xfrm>
          <a:prstGeom prst="rect">
            <a:avLst/>
          </a:prstGeom>
          <a:noFill/>
        </p:spPr>
        <p:txBody>
          <a:bodyPr wrap="square" rtlCol="0">
            <a:spAutoFit/>
          </a:bodyPr>
          <a:lstStyle/>
          <a:p>
            <a:r>
              <a:rPr lang="en-IN" dirty="0" smtClean="0"/>
              <a:t>For performing basic activities like creating new post, liking and commenting on existing post, application asking for signup or login</a:t>
            </a:r>
            <a:endParaRPr lang="en-IN" dirty="0"/>
          </a:p>
        </p:txBody>
      </p:sp>
      <p:sp>
        <p:nvSpPr>
          <p:cNvPr id="5" name="Right Arrow 4"/>
          <p:cNvSpPr/>
          <p:nvPr/>
        </p:nvSpPr>
        <p:spPr>
          <a:xfrm>
            <a:off x="3687152" y="1797933"/>
            <a:ext cx="1897380" cy="2394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Left Arrow 5"/>
          <p:cNvSpPr/>
          <p:nvPr/>
        </p:nvSpPr>
        <p:spPr>
          <a:xfrm>
            <a:off x="3681166" y="4629943"/>
            <a:ext cx="1960515" cy="22832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3931911" y="5000367"/>
            <a:ext cx="1775187" cy="369332"/>
          </a:xfrm>
          <a:prstGeom prst="rect">
            <a:avLst/>
          </a:prstGeom>
          <a:noFill/>
        </p:spPr>
        <p:txBody>
          <a:bodyPr wrap="square" rtlCol="0">
            <a:spAutoFit/>
          </a:bodyPr>
          <a:lstStyle/>
          <a:p>
            <a:r>
              <a:rPr lang="en-IN" dirty="0"/>
              <a:t>S</a:t>
            </a:r>
            <a:r>
              <a:rPr lang="en-IN" dirty="0" smtClean="0"/>
              <a:t>ignup page</a:t>
            </a:r>
            <a:endParaRPr lang="en-IN"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54806" y="949870"/>
            <a:ext cx="2398110" cy="256490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26825" y="3733800"/>
            <a:ext cx="2425932" cy="2362200"/>
          </a:xfrm>
          <a:prstGeom prst="rect">
            <a:avLst/>
          </a:prstGeom>
        </p:spPr>
      </p:pic>
      <p:sp>
        <p:nvSpPr>
          <p:cNvPr id="11" name="TextBox 10"/>
          <p:cNvSpPr txBox="1"/>
          <p:nvPr/>
        </p:nvSpPr>
        <p:spPr>
          <a:xfrm>
            <a:off x="3871445" y="1298755"/>
            <a:ext cx="1871032" cy="369332"/>
          </a:xfrm>
          <a:prstGeom prst="rect">
            <a:avLst/>
          </a:prstGeom>
          <a:noFill/>
        </p:spPr>
        <p:txBody>
          <a:bodyPr wrap="square" rtlCol="0">
            <a:spAutoFit/>
          </a:bodyPr>
          <a:lstStyle/>
          <a:p>
            <a:r>
              <a:rPr lang="en-IN" dirty="0" smtClean="0"/>
              <a:t>Login screen</a:t>
            </a:r>
            <a:endParaRPr lang="en-IN" dirty="0"/>
          </a:p>
        </p:txBody>
      </p:sp>
      <p:sp>
        <p:nvSpPr>
          <p:cNvPr id="12" name="Right Arrow 11"/>
          <p:cNvSpPr/>
          <p:nvPr/>
        </p:nvSpPr>
        <p:spPr>
          <a:xfrm>
            <a:off x="3704378" y="5511799"/>
            <a:ext cx="1914094" cy="2699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762000" y="304800"/>
            <a:ext cx="7620000" cy="461665"/>
          </a:xfrm>
          <a:prstGeom prst="rect">
            <a:avLst/>
          </a:prstGeom>
          <a:noFill/>
        </p:spPr>
        <p:txBody>
          <a:bodyPr wrap="square" rtlCol="0">
            <a:spAutoFit/>
          </a:bodyPr>
          <a:lstStyle/>
          <a:p>
            <a:pPr algn="ctr"/>
            <a:r>
              <a:rPr lang="en-IN" sz="2400" dirty="0" smtClean="0"/>
              <a:t>As user installs and opens the application for first time</a:t>
            </a:r>
            <a:endParaRPr lang="en-IN" sz="2400" dirty="0"/>
          </a:p>
        </p:txBody>
      </p:sp>
    </p:spTree>
    <p:extLst>
      <p:ext uri="{BB962C8B-B14F-4D97-AF65-F5344CB8AC3E}">
        <p14:creationId xmlns:p14="http://schemas.microsoft.com/office/powerpoint/2010/main" val="1148890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 y="1371600"/>
            <a:ext cx="2571750" cy="4724400"/>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7400" y="1371600"/>
            <a:ext cx="2590800" cy="4724400"/>
          </a:xfrm>
          <a:prstGeom prst="rect">
            <a:avLst/>
          </a:prstGeom>
        </p:spPr>
      </p:pic>
      <p:sp>
        <p:nvSpPr>
          <p:cNvPr id="4" name="TextBox 3"/>
          <p:cNvSpPr txBox="1"/>
          <p:nvPr/>
        </p:nvSpPr>
        <p:spPr>
          <a:xfrm>
            <a:off x="3567111" y="2661810"/>
            <a:ext cx="2057400" cy="369332"/>
          </a:xfrm>
          <a:prstGeom prst="rect">
            <a:avLst/>
          </a:prstGeom>
          <a:noFill/>
        </p:spPr>
        <p:txBody>
          <a:bodyPr wrap="square" rtlCol="0">
            <a:spAutoFit/>
          </a:bodyPr>
          <a:lstStyle/>
          <a:p>
            <a:r>
              <a:rPr lang="en-IN" dirty="0" smtClean="0"/>
              <a:t>If user not logged in</a:t>
            </a:r>
            <a:endParaRPr lang="en-IN" dirty="0"/>
          </a:p>
        </p:txBody>
      </p:sp>
      <p:sp>
        <p:nvSpPr>
          <p:cNvPr id="5" name="TextBox 4"/>
          <p:cNvSpPr txBox="1"/>
          <p:nvPr/>
        </p:nvSpPr>
        <p:spPr>
          <a:xfrm>
            <a:off x="3687535" y="4179055"/>
            <a:ext cx="2028825" cy="369332"/>
          </a:xfrm>
          <a:prstGeom prst="rect">
            <a:avLst/>
          </a:prstGeom>
          <a:noFill/>
        </p:spPr>
        <p:txBody>
          <a:bodyPr wrap="square" rtlCol="0">
            <a:spAutoFit/>
          </a:bodyPr>
          <a:lstStyle/>
          <a:p>
            <a:r>
              <a:rPr lang="en-IN" dirty="0" smtClean="0"/>
              <a:t>If user logged in </a:t>
            </a:r>
            <a:endParaRPr lang="en-IN" dirty="0"/>
          </a:p>
        </p:txBody>
      </p:sp>
      <p:sp>
        <p:nvSpPr>
          <p:cNvPr id="6" name="Left Arrow 5"/>
          <p:cNvSpPr/>
          <p:nvPr/>
        </p:nvSpPr>
        <p:spPr>
          <a:xfrm>
            <a:off x="3595007" y="3320143"/>
            <a:ext cx="2015897"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ight Arrow 6"/>
          <p:cNvSpPr/>
          <p:nvPr/>
        </p:nvSpPr>
        <p:spPr>
          <a:xfrm>
            <a:off x="3595007" y="4800600"/>
            <a:ext cx="1970314"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533400" y="411816"/>
            <a:ext cx="8153400" cy="830997"/>
          </a:xfrm>
          <a:prstGeom prst="rect">
            <a:avLst/>
          </a:prstGeom>
          <a:noFill/>
        </p:spPr>
        <p:txBody>
          <a:bodyPr wrap="square" rtlCol="0">
            <a:spAutoFit/>
          </a:bodyPr>
          <a:lstStyle/>
          <a:p>
            <a:pPr algn="ctr"/>
            <a:r>
              <a:rPr lang="en-IN" sz="2400" dirty="0" smtClean="0"/>
              <a:t>As user find’s any post as inappropriate, he can report the post to the admin</a:t>
            </a:r>
            <a:endParaRPr lang="en-IN" sz="2400" dirty="0"/>
          </a:p>
        </p:txBody>
      </p:sp>
    </p:spTree>
    <p:extLst>
      <p:ext uri="{BB962C8B-B14F-4D97-AF65-F5344CB8AC3E}">
        <p14:creationId xmlns:p14="http://schemas.microsoft.com/office/powerpoint/2010/main" val="1102649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9800" y="304800"/>
            <a:ext cx="2590800" cy="5757333"/>
          </a:xfrm>
          <a:prstGeom prst="rect">
            <a:avLst/>
          </a:prstGeom>
        </p:spPr>
      </p:pic>
      <p:sp>
        <p:nvSpPr>
          <p:cNvPr id="3" name="TextBox 2"/>
          <p:cNvSpPr txBox="1"/>
          <p:nvPr/>
        </p:nvSpPr>
        <p:spPr>
          <a:xfrm>
            <a:off x="3506289" y="3048000"/>
            <a:ext cx="2286000" cy="2031325"/>
          </a:xfrm>
          <a:prstGeom prst="rect">
            <a:avLst/>
          </a:prstGeom>
          <a:noFill/>
        </p:spPr>
        <p:txBody>
          <a:bodyPr wrap="square" rtlCol="0">
            <a:spAutoFit/>
          </a:bodyPr>
          <a:lstStyle/>
          <a:p>
            <a:r>
              <a:rPr lang="en-IN" dirty="0" smtClean="0"/>
              <a:t>In order to filter the posts that are already been reported by existing users, we can filter those posts by checking on the </a:t>
            </a:r>
            <a:r>
              <a:rPr lang="en-IN" b="1" dirty="0" smtClean="0"/>
              <a:t>No Complaint </a:t>
            </a:r>
            <a:r>
              <a:rPr lang="en-IN" dirty="0" smtClean="0"/>
              <a:t>box</a:t>
            </a:r>
            <a:endParaRPr lang="en-IN"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304800"/>
            <a:ext cx="2674620" cy="5943600"/>
          </a:xfrm>
          <a:prstGeom prst="rect">
            <a:avLst/>
          </a:prstGeom>
        </p:spPr>
      </p:pic>
      <p:sp>
        <p:nvSpPr>
          <p:cNvPr id="5" name="Right Arrow 4"/>
          <p:cNvSpPr/>
          <p:nvPr/>
        </p:nvSpPr>
        <p:spPr>
          <a:xfrm>
            <a:off x="3620589" y="5257800"/>
            <a:ext cx="2057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3621134" y="914400"/>
            <a:ext cx="2056311" cy="1200329"/>
          </a:xfrm>
          <a:prstGeom prst="rect">
            <a:avLst/>
          </a:prstGeom>
          <a:noFill/>
        </p:spPr>
        <p:txBody>
          <a:bodyPr wrap="square" rtlCol="0">
            <a:spAutoFit/>
          </a:bodyPr>
          <a:lstStyle/>
          <a:p>
            <a:r>
              <a:rPr lang="en-IN" dirty="0" smtClean="0"/>
              <a:t>Abuse report can be done by the following reasons by users</a:t>
            </a:r>
            <a:endParaRPr lang="en-IN" dirty="0"/>
          </a:p>
        </p:txBody>
      </p:sp>
      <p:sp>
        <p:nvSpPr>
          <p:cNvPr id="7" name="Left Arrow 6"/>
          <p:cNvSpPr/>
          <p:nvPr/>
        </p:nvSpPr>
        <p:spPr>
          <a:xfrm>
            <a:off x="3585210" y="2362200"/>
            <a:ext cx="2092235" cy="36349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13729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457200"/>
            <a:ext cx="8092299" cy="4554290"/>
          </a:xfrm>
          <a:prstGeom prst="rect">
            <a:avLst/>
          </a:prstGeom>
        </p:spPr>
      </p:pic>
      <p:sp>
        <p:nvSpPr>
          <p:cNvPr id="3" name="TextBox 2"/>
          <p:cNvSpPr txBox="1"/>
          <p:nvPr/>
        </p:nvSpPr>
        <p:spPr>
          <a:xfrm>
            <a:off x="3124200" y="5410200"/>
            <a:ext cx="3733800" cy="523220"/>
          </a:xfrm>
          <a:prstGeom prst="rect">
            <a:avLst/>
          </a:prstGeom>
          <a:noFill/>
        </p:spPr>
        <p:txBody>
          <a:bodyPr wrap="square" rtlCol="0">
            <a:spAutoFit/>
          </a:bodyPr>
          <a:lstStyle/>
          <a:p>
            <a:r>
              <a:rPr lang="en-IN" sz="2800" dirty="0" smtClean="0"/>
              <a:t>Admin Login Page</a:t>
            </a:r>
            <a:endParaRPr lang="en-IN" sz="2800" dirty="0"/>
          </a:p>
        </p:txBody>
      </p:sp>
    </p:spTree>
    <p:extLst>
      <p:ext uri="{BB962C8B-B14F-4D97-AF65-F5344CB8AC3E}">
        <p14:creationId xmlns:p14="http://schemas.microsoft.com/office/powerpoint/2010/main" val="1328265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685800"/>
            <a:ext cx="8092299" cy="4554290"/>
          </a:xfrm>
          <a:prstGeom prst="rect">
            <a:avLst/>
          </a:prstGeom>
        </p:spPr>
      </p:pic>
      <p:sp>
        <p:nvSpPr>
          <p:cNvPr id="3" name="TextBox 2"/>
          <p:cNvSpPr txBox="1"/>
          <p:nvPr/>
        </p:nvSpPr>
        <p:spPr>
          <a:xfrm>
            <a:off x="3124200" y="5486400"/>
            <a:ext cx="4114800" cy="523220"/>
          </a:xfrm>
          <a:prstGeom prst="rect">
            <a:avLst/>
          </a:prstGeom>
          <a:noFill/>
        </p:spPr>
        <p:txBody>
          <a:bodyPr wrap="square" rtlCol="0">
            <a:spAutoFit/>
          </a:bodyPr>
          <a:lstStyle/>
          <a:p>
            <a:r>
              <a:rPr lang="en-IN" sz="2800" dirty="0" smtClean="0"/>
              <a:t>Admin Dashboard</a:t>
            </a:r>
            <a:endParaRPr lang="en-IN" sz="2800" dirty="0"/>
          </a:p>
        </p:txBody>
      </p:sp>
    </p:spTree>
    <p:extLst>
      <p:ext uri="{BB962C8B-B14F-4D97-AF65-F5344CB8AC3E}">
        <p14:creationId xmlns:p14="http://schemas.microsoft.com/office/powerpoint/2010/main" val="30951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3400"/>
            <a:ext cx="8227695" cy="4630490"/>
          </a:xfrm>
          <a:prstGeom prst="rect">
            <a:avLst/>
          </a:prstGeom>
        </p:spPr>
      </p:pic>
      <p:sp>
        <p:nvSpPr>
          <p:cNvPr id="3" name="TextBox 2"/>
          <p:cNvSpPr txBox="1"/>
          <p:nvPr/>
        </p:nvSpPr>
        <p:spPr>
          <a:xfrm>
            <a:off x="762000" y="5334000"/>
            <a:ext cx="8227695" cy="954107"/>
          </a:xfrm>
          <a:prstGeom prst="rect">
            <a:avLst/>
          </a:prstGeom>
          <a:noFill/>
        </p:spPr>
        <p:txBody>
          <a:bodyPr wrap="square" rtlCol="0">
            <a:spAutoFit/>
          </a:bodyPr>
          <a:lstStyle/>
          <a:p>
            <a:r>
              <a:rPr lang="en-IN" sz="2800" dirty="0" smtClean="0"/>
              <a:t>Admin can view the posts that are reported by users and take required action</a:t>
            </a:r>
            <a:endParaRPr lang="en-IN" sz="2800" dirty="0"/>
          </a:p>
        </p:txBody>
      </p:sp>
    </p:spTree>
    <p:extLst>
      <p:ext uri="{BB962C8B-B14F-4D97-AF65-F5344CB8AC3E}">
        <p14:creationId xmlns:p14="http://schemas.microsoft.com/office/powerpoint/2010/main" val="2928480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707" y="381000"/>
            <a:ext cx="8227695" cy="4630490"/>
          </a:xfrm>
          <a:prstGeom prst="rect">
            <a:avLst/>
          </a:prstGeom>
        </p:spPr>
      </p:pic>
      <p:sp>
        <p:nvSpPr>
          <p:cNvPr id="3" name="TextBox 2"/>
          <p:cNvSpPr txBox="1"/>
          <p:nvPr/>
        </p:nvSpPr>
        <p:spPr>
          <a:xfrm>
            <a:off x="355554" y="5181600"/>
            <a:ext cx="8382000" cy="1015663"/>
          </a:xfrm>
          <a:prstGeom prst="rect">
            <a:avLst/>
          </a:prstGeom>
          <a:noFill/>
        </p:spPr>
        <p:txBody>
          <a:bodyPr wrap="square" rtlCol="0">
            <a:spAutoFit/>
          </a:bodyPr>
          <a:lstStyle/>
          <a:p>
            <a:pPr algn="just"/>
            <a:r>
              <a:rPr lang="en-IN" sz="2000" dirty="0" smtClean="0"/>
              <a:t>Admin can inspect the users activities, so admin can observe the specific user whose posts are reported frequently and consequently block his account , also delete the user directly from DB</a:t>
            </a:r>
            <a:endParaRPr lang="en-IN" sz="2000" dirty="0"/>
          </a:p>
        </p:txBody>
      </p:sp>
    </p:spTree>
    <p:extLst>
      <p:ext uri="{BB962C8B-B14F-4D97-AF65-F5344CB8AC3E}">
        <p14:creationId xmlns:p14="http://schemas.microsoft.com/office/powerpoint/2010/main" val="2245476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457200" y="274680"/>
            <a:ext cx="8229323" cy="1142640"/>
          </a:xfrm>
          <a:prstGeom prst="rect">
            <a:avLst/>
          </a:prstGeom>
        </p:spPr>
        <p:txBody>
          <a:bodyPr anchor="ctr"/>
          <a:lstStyle/>
          <a:p>
            <a:pPr>
              <a:lnSpc>
                <a:spcPct val="100000"/>
              </a:lnSpc>
            </a:pPr>
            <a:r>
              <a:rPr lang="en-US" sz="4400" b="1">
                <a:solidFill>
                  <a:srgbClr val="000000"/>
                </a:solidFill>
                <a:latin typeface="Calibri"/>
              </a:rPr>
              <a:t>Contents</a:t>
            </a:r>
            <a:endParaRPr/>
          </a:p>
        </p:txBody>
      </p:sp>
      <p:sp>
        <p:nvSpPr>
          <p:cNvPr id="125" name="TextShape 2"/>
          <p:cNvSpPr txBox="1"/>
          <p:nvPr/>
        </p:nvSpPr>
        <p:spPr>
          <a:xfrm>
            <a:off x="457200" y="1600200"/>
            <a:ext cx="8229323" cy="4525560"/>
          </a:xfrm>
          <a:prstGeom prst="rect">
            <a:avLst/>
          </a:prstGeom>
        </p:spPr>
        <p:txBody>
          <a:bodyPr/>
          <a:lstStyle/>
          <a:p>
            <a:pPr>
              <a:lnSpc>
                <a:spcPct val="100000"/>
              </a:lnSpc>
              <a:buFont typeface="Arial"/>
              <a:buChar char="•"/>
            </a:pPr>
            <a:r>
              <a:rPr lang="en-US" sz="2400" dirty="0" smtClean="0">
                <a:solidFill>
                  <a:srgbClr val="0000FF"/>
                </a:solidFill>
                <a:latin typeface="Cambria"/>
              </a:rPr>
              <a:t> Problem </a:t>
            </a:r>
            <a:r>
              <a:rPr lang="en-US" sz="2400" dirty="0">
                <a:solidFill>
                  <a:srgbClr val="0000FF"/>
                </a:solidFill>
                <a:latin typeface="Cambria"/>
              </a:rPr>
              <a:t>Statement &amp; Objectives</a:t>
            </a:r>
            <a:endParaRPr sz="2400" dirty="0">
              <a:solidFill>
                <a:srgbClr val="0000FF"/>
              </a:solidFill>
            </a:endParaRPr>
          </a:p>
          <a:p>
            <a:pPr>
              <a:lnSpc>
                <a:spcPct val="100000"/>
              </a:lnSpc>
              <a:buFont typeface="Arial"/>
              <a:buChar char="•"/>
            </a:pPr>
            <a:r>
              <a:rPr lang="en-US" sz="2400" dirty="0" smtClean="0">
                <a:solidFill>
                  <a:srgbClr val="0000FF"/>
                </a:solidFill>
                <a:latin typeface="Cambria"/>
              </a:rPr>
              <a:t> Introduction</a:t>
            </a:r>
            <a:endParaRPr sz="2400" dirty="0">
              <a:solidFill>
                <a:srgbClr val="0000FF"/>
              </a:solidFill>
            </a:endParaRPr>
          </a:p>
          <a:p>
            <a:pPr>
              <a:lnSpc>
                <a:spcPct val="100000"/>
              </a:lnSpc>
              <a:buFont typeface="Arial"/>
              <a:buChar char="•"/>
            </a:pPr>
            <a:r>
              <a:rPr lang="en-US" sz="2400" dirty="0" smtClean="0">
                <a:solidFill>
                  <a:srgbClr val="0000FF"/>
                </a:solidFill>
                <a:latin typeface="Cambria"/>
              </a:rPr>
              <a:t> Literature </a:t>
            </a:r>
            <a:r>
              <a:rPr lang="en-US" sz="2400" dirty="0">
                <a:solidFill>
                  <a:srgbClr val="0000FF"/>
                </a:solidFill>
                <a:latin typeface="Cambria"/>
              </a:rPr>
              <a:t>Survey</a:t>
            </a:r>
            <a:endParaRPr sz="2400" dirty="0">
              <a:solidFill>
                <a:srgbClr val="0000FF"/>
              </a:solidFill>
            </a:endParaRPr>
          </a:p>
          <a:p>
            <a:pPr>
              <a:lnSpc>
                <a:spcPct val="100000"/>
              </a:lnSpc>
              <a:buFont typeface="Arial"/>
              <a:buChar char="•"/>
            </a:pPr>
            <a:r>
              <a:rPr lang="en-US" sz="2400" dirty="0" smtClean="0">
                <a:solidFill>
                  <a:srgbClr val="0000FF"/>
                </a:solidFill>
                <a:latin typeface="Cambria"/>
              </a:rPr>
              <a:t> System </a:t>
            </a:r>
            <a:r>
              <a:rPr lang="en-US" sz="2400" dirty="0">
                <a:solidFill>
                  <a:srgbClr val="0000FF"/>
                </a:solidFill>
                <a:latin typeface="Cambria"/>
              </a:rPr>
              <a:t>Design</a:t>
            </a:r>
            <a:endParaRPr sz="2400" dirty="0">
              <a:solidFill>
                <a:srgbClr val="0000FF"/>
              </a:solidFill>
            </a:endParaRPr>
          </a:p>
          <a:p>
            <a:pPr>
              <a:lnSpc>
                <a:spcPct val="100000"/>
              </a:lnSpc>
              <a:buFont typeface="Arial"/>
              <a:buChar char="•"/>
            </a:pPr>
            <a:r>
              <a:rPr lang="en-US" sz="2400" dirty="0" smtClean="0">
                <a:solidFill>
                  <a:srgbClr val="0000FF"/>
                </a:solidFill>
                <a:latin typeface="Cambria"/>
              </a:rPr>
              <a:t> Proposed </a:t>
            </a:r>
            <a:r>
              <a:rPr lang="en-US" sz="2400" dirty="0">
                <a:solidFill>
                  <a:srgbClr val="0000FF"/>
                </a:solidFill>
                <a:latin typeface="Cambria"/>
              </a:rPr>
              <a:t>Work</a:t>
            </a:r>
            <a:endParaRPr sz="2400" dirty="0">
              <a:solidFill>
                <a:srgbClr val="0000FF"/>
              </a:solidFill>
            </a:endParaRPr>
          </a:p>
          <a:p>
            <a:pPr>
              <a:lnSpc>
                <a:spcPct val="100000"/>
              </a:lnSpc>
              <a:buFont typeface="Arial"/>
              <a:buChar char="•"/>
            </a:pPr>
            <a:r>
              <a:rPr lang="en-US" sz="2400" dirty="0" smtClean="0">
                <a:solidFill>
                  <a:srgbClr val="0000FF"/>
                </a:solidFill>
                <a:latin typeface="Cambria"/>
              </a:rPr>
              <a:t> Technology </a:t>
            </a:r>
            <a:r>
              <a:rPr lang="en-US" sz="2400" dirty="0">
                <a:solidFill>
                  <a:srgbClr val="0000FF"/>
                </a:solidFill>
                <a:latin typeface="Cambria"/>
              </a:rPr>
              <a:t>to be Use </a:t>
            </a:r>
            <a:endParaRPr sz="2400" dirty="0">
              <a:solidFill>
                <a:srgbClr val="0000FF"/>
              </a:solidFill>
            </a:endParaRPr>
          </a:p>
          <a:p>
            <a:pPr>
              <a:lnSpc>
                <a:spcPct val="100000"/>
              </a:lnSpc>
              <a:buFont typeface="Arial"/>
              <a:buChar char="•"/>
            </a:pPr>
            <a:r>
              <a:rPr lang="en-US" sz="2400" dirty="0" smtClean="0">
                <a:solidFill>
                  <a:srgbClr val="0000FF"/>
                </a:solidFill>
                <a:latin typeface="Cambria"/>
              </a:rPr>
              <a:t> Advantages </a:t>
            </a:r>
            <a:r>
              <a:rPr lang="en-US" sz="2400" dirty="0">
                <a:solidFill>
                  <a:srgbClr val="0000FF"/>
                </a:solidFill>
                <a:latin typeface="Cambria"/>
              </a:rPr>
              <a:t>&amp; Applications</a:t>
            </a:r>
            <a:endParaRPr sz="2400" dirty="0">
              <a:solidFill>
                <a:srgbClr val="0000FF"/>
              </a:solidFill>
            </a:endParaRPr>
          </a:p>
          <a:p>
            <a:pPr>
              <a:lnSpc>
                <a:spcPct val="100000"/>
              </a:lnSpc>
              <a:buFont typeface="Arial"/>
              <a:buChar char="•"/>
            </a:pPr>
            <a:r>
              <a:rPr lang="en-US" sz="2400" dirty="0">
                <a:solidFill>
                  <a:srgbClr val="0000FF"/>
                </a:solidFill>
                <a:latin typeface="Cambria"/>
              </a:rPr>
              <a:t> </a:t>
            </a:r>
            <a:r>
              <a:rPr lang="en-US" sz="2400" dirty="0" smtClean="0">
                <a:solidFill>
                  <a:srgbClr val="0000FF"/>
                </a:solidFill>
                <a:latin typeface="Cambria"/>
              </a:rPr>
              <a:t>Plan </a:t>
            </a:r>
            <a:r>
              <a:rPr lang="en-US" sz="2400" dirty="0">
                <a:solidFill>
                  <a:srgbClr val="0000FF"/>
                </a:solidFill>
                <a:latin typeface="Cambria"/>
              </a:rPr>
              <a:t>of Work</a:t>
            </a:r>
            <a:endParaRPr sz="2400" dirty="0">
              <a:solidFill>
                <a:srgbClr val="0000FF"/>
              </a:solidFill>
            </a:endParaRPr>
          </a:p>
          <a:p>
            <a:pPr>
              <a:lnSpc>
                <a:spcPct val="100000"/>
              </a:lnSpc>
              <a:buFont typeface="Arial"/>
              <a:buChar char="•"/>
            </a:pPr>
            <a:r>
              <a:rPr lang="en-US" sz="2400" dirty="0" smtClean="0">
                <a:solidFill>
                  <a:srgbClr val="0000FF"/>
                </a:solidFill>
                <a:latin typeface="Cambria"/>
              </a:rPr>
              <a:t> References</a:t>
            </a:r>
            <a:endParaRPr sz="2400" dirty="0">
              <a:solidFill>
                <a:srgbClr val="0000FF"/>
              </a:solidFill>
            </a:endParaRPr>
          </a:p>
          <a:p>
            <a:pPr>
              <a:lnSpc>
                <a:spcPct val="100000"/>
              </a:lnSpc>
            </a:pPr>
            <a:endParaRPr dirty="0"/>
          </a:p>
          <a:p>
            <a:pPr>
              <a:lnSpc>
                <a:spcPct val="100000"/>
              </a:lnSpc>
            </a:pPr>
            <a:endParaRPr dirty="0"/>
          </a:p>
        </p:txBody>
      </p:sp>
      <p:sp>
        <p:nvSpPr>
          <p:cNvPr id="126" name="TextShape 3"/>
          <p:cNvSpPr txBox="1"/>
          <p:nvPr/>
        </p:nvSpPr>
        <p:spPr>
          <a:xfrm>
            <a:off x="152400" y="6324960"/>
            <a:ext cx="6681877" cy="533040"/>
          </a:xfrm>
          <a:prstGeom prst="rect">
            <a:avLst/>
          </a:prstGeom>
        </p:spPr>
        <p:txBody>
          <a:bodyPr anchor="ctr"/>
          <a:lstStyle/>
          <a:p>
            <a:pPr>
              <a:lnSpc>
                <a:spcPct val="100000"/>
              </a:lnSpc>
            </a:pPr>
            <a:r>
              <a:rPr lang="en-IN" dirty="0">
                <a:solidFill>
                  <a:srgbClr val="0000FF"/>
                </a:solidFill>
                <a:latin typeface="Cambria"/>
              </a:rPr>
              <a:t>S. B. Jain Institute of Technology Management and </a:t>
            </a:r>
            <a:r>
              <a:rPr lang="en-IN" dirty="0" smtClean="0">
                <a:solidFill>
                  <a:srgbClr val="0000FF"/>
                </a:solidFill>
                <a:latin typeface="Cambria"/>
              </a:rPr>
              <a:t>Research</a:t>
            </a:r>
            <a:endParaRPr>
              <a:solidFill>
                <a:srgbClr val="0000FF"/>
              </a:solidFill>
            </a:endParaRPr>
          </a:p>
        </p:txBody>
      </p:sp>
      <p:sp>
        <p:nvSpPr>
          <p:cNvPr id="127" name="TextShape 4"/>
          <p:cNvSpPr txBox="1"/>
          <p:nvPr/>
        </p:nvSpPr>
        <p:spPr>
          <a:xfrm>
            <a:off x="8264769" y="6172200"/>
            <a:ext cx="585969" cy="685440"/>
          </a:xfrm>
          <a:prstGeom prst="rect">
            <a:avLst/>
          </a:prstGeom>
        </p:spPr>
        <p:txBody>
          <a:bodyPr anchor="ctr"/>
          <a:lstStyle/>
          <a:p>
            <a:pPr>
              <a:lnSpc>
                <a:spcPct val="100000"/>
              </a:lnSpc>
            </a:pPr>
            <a:fld id="{875A0353-135C-4D32-B10F-6068708FD2CD}" type="slidenum">
              <a:rPr lang="en-IN">
                <a:solidFill>
                  <a:srgbClr val="0000FF"/>
                </a:solidFill>
                <a:latin typeface="Cambria"/>
              </a:rPr>
              <a:pPr>
                <a:lnSpc>
                  <a:spcPct val="100000"/>
                </a:lnSpc>
              </a:pPr>
              <a:t>2</a:t>
            </a:fld>
            <a:endParaRPr>
              <a:solidFill>
                <a:srgbClr val="0000FF"/>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3400"/>
            <a:ext cx="8227696" cy="4630490"/>
          </a:xfrm>
          <a:prstGeom prst="rect">
            <a:avLst/>
          </a:prstGeom>
        </p:spPr>
      </p:pic>
      <p:sp>
        <p:nvSpPr>
          <p:cNvPr id="3" name="TextBox 2"/>
          <p:cNvSpPr txBox="1"/>
          <p:nvPr/>
        </p:nvSpPr>
        <p:spPr>
          <a:xfrm>
            <a:off x="910861" y="5257800"/>
            <a:ext cx="8227696" cy="954107"/>
          </a:xfrm>
          <a:prstGeom prst="rect">
            <a:avLst/>
          </a:prstGeom>
          <a:noFill/>
        </p:spPr>
        <p:txBody>
          <a:bodyPr wrap="square" rtlCol="0">
            <a:spAutoFit/>
          </a:bodyPr>
          <a:lstStyle/>
          <a:p>
            <a:r>
              <a:rPr lang="en-IN" sz="2800" dirty="0" smtClean="0"/>
              <a:t>Admin can close the user’s authorizations (Logins), followed by blocking his account</a:t>
            </a:r>
            <a:endParaRPr lang="en-IN" sz="2800" dirty="0"/>
          </a:p>
        </p:txBody>
      </p:sp>
    </p:spTree>
    <p:extLst>
      <p:ext uri="{BB962C8B-B14F-4D97-AF65-F5344CB8AC3E}">
        <p14:creationId xmlns:p14="http://schemas.microsoft.com/office/powerpoint/2010/main" val="1070238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457200"/>
            <a:ext cx="8498487" cy="4782890"/>
          </a:xfrm>
          <a:prstGeom prst="rect">
            <a:avLst/>
          </a:prstGeom>
        </p:spPr>
      </p:pic>
      <p:sp>
        <p:nvSpPr>
          <p:cNvPr id="3" name="TextBox 2"/>
          <p:cNvSpPr txBox="1"/>
          <p:nvPr/>
        </p:nvSpPr>
        <p:spPr>
          <a:xfrm>
            <a:off x="3200400" y="5486400"/>
            <a:ext cx="4267200" cy="523220"/>
          </a:xfrm>
          <a:prstGeom prst="rect">
            <a:avLst/>
          </a:prstGeom>
          <a:noFill/>
        </p:spPr>
        <p:txBody>
          <a:bodyPr wrap="square" rtlCol="0">
            <a:spAutoFit/>
          </a:bodyPr>
          <a:lstStyle/>
          <a:p>
            <a:r>
              <a:rPr lang="en-IN" sz="2800" dirty="0" smtClean="0"/>
              <a:t>Anymo’s Database</a:t>
            </a:r>
            <a:endParaRPr lang="en-IN" sz="2800" dirty="0"/>
          </a:p>
        </p:txBody>
      </p:sp>
    </p:spTree>
    <p:extLst>
      <p:ext uri="{BB962C8B-B14F-4D97-AF65-F5344CB8AC3E}">
        <p14:creationId xmlns:p14="http://schemas.microsoft.com/office/powerpoint/2010/main" val="3913499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457200"/>
            <a:ext cx="8363091" cy="4706690"/>
          </a:xfrm>
          <a:prstGeom prst="rect">
            <a:avLst/>
          </a:prstGeom>
        </p:spPr>
      </p:pic>
      <p:sp>
        <p:nvSpPr>
          <p:cNvPr id="3" name="TextBox 2"/>
          <p:cNvSpPr txBox="1"/>
          <p:nvPr/>
        </p:nvSpPr>
        <p:spPr>
          <a:xfrm>
            <a:off x="685800" y="5334000"/>
            <a:ext cx="8305800" cy="830997"/>
          </a:xfrm>
          <a:prstGeom prst="rect">
            <a:avLst/>
          </a:prstGeom>
          <a:noFill/>
        </p:spPr>
        <p:txBody>
          <a:bodyPr wrap="square" rtlCol="0">
            <a:spAutoFit/>
          </a:bodyPr>
          <a:lstStyle/>
          <a:p>
            <a:r>
              <a:rPr lang="en-IN" sz="2400" dirty="0" smtClean="0"/>
              <a:t>Reports Table – To maintain the registry of the user’s posts that are reported and by whom</a:t>
            </a:r>
            <a:endParaRPr lang="en-IN" sz="2400" dirty="0"/>
          </a:p>
        </p:txBody>
      </p:sp>
    </p:spTree>
    <p:extLst>
      <p:ext uri="{BB962C8B-B14F-4D97-AF65-F5344CB8AC3E}">
        <p14:creationId xmlns:p14="http://schemas.microsoft.com/office/powerpoint/2010/main" val="4067748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457200" y="228600"/>
            <a:ext cx="8229323" cy="402749"/>
          </a:xfrm>
          <a:prstGeom prst="rect">
            <a:avLst/>
          </a:prstGeom>
        </p:spPr>
        <p:txBody>
          <a:bodyPr anchor="ctr"/>
          <a:lstStyle/>
          <a:p>
            <a:pPr algn="ctr">
              <a:lnSpc>
                <a:spcPct val="100000"/>
              </a:lnSpc>
            </a:pPr>
            <a:r>
              <a:rPr lang="en-US" sz="2800" b="1" dirty="0">
                <a:solidFill>
                  <a:srgbClr val="000000"/>
                </a:solidFill>
                <a:latin typeface="Times New Roman" pitchFamily="18" charset="0"/>
                <a:cs typeface="Times New Roman" pitchFamily="18" charset="0"/>
              </a:rPr>
              <a:t>Technology to </a:t>
            </a:r>
            <a:r>
              <a:rPr lang="en-US" sz="2800" b="1">
                <a:solidFill>
                  <a:srgbClr val="000000"/>
                </a:solidFill>
                <a:latin typeface="Times New Roman" pitchFamily="18" charset="0"/>
                <a:cs typeface="Times New Roman" pitchFamily="18" charset="0"/>
              </a:rPr>
              <a:t>be </a:t>
            </a:r>
            <a:r>
              <a:rPr lang="en-US" sz="2800" b="1" smtClean="0">
                <a:solidFill>
                  <a:srgbClr val="000000"/>
                </a:solidFill>
                <a:latin typeface="Times New Roman" pitchFamily="18" charset="0"/>
                <a:cs typeface="Times New Roman" pitchFamily="18" charset="0"/>
              </a:rPr>
              <a:t>Used</a:t>
            </a:r>
            <a:endParaRPr sz="2800" dirty="0">
              <a:latin typeface="Times New Roman" pitchFamily="18" charset="0"/>
              <a:cs typeface="Times New Roman" pitchFamily="18" charset="0"/>
            </a:endParaRPr>
          </a:p>
        </p:txBody>
      </p:sp>
      <p:sp>
        <p:nvSpPr>
          <p:cNvPr id="149" name="TextShape 2"/>
          <p:cNvSpPr txBox="1"/>
          <p:nvPr/>
        </p:nvSpPr>
        <p:spPr>
          <a:xfrm>
            <a:off x="367578" y="3375447"/>
            <a:ext cx="8624022" cy="2849160"/>
          </a:xfrm>
          <a:prstGeom prst="rect">
            <a:avLst/>
          </a:prstGeom>
        </p:spPr>
        <p:txBody>
          <a:bodyPr/>
          <a:lstStyle/>
          <a:p>
            <a:pPr lvl="1">
              <a:lnSpc>
                <a:spcPct val="115000"/>
              </a:lnSpc>
              <a:buFont typeface="Arial"/>
              <a:buChar char="•"/>
            </a:pPr>
            <a:r>
              <a:rPr lang="en-US" sz="2000" b="1"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Front End:                 </a:t>
            </a:r>
            <a:endParaRPr sz="2000" b="1"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400" dirty="0">
                <a:solidFill>
                  <a:srgbClr val="2A3137"/>
                </a:solidFill>
                <a:latin typeface="Arial" panose="020B0604020202020204" pitchFamily="34" charset="0"/>
                <a:ea typeface="Times New Roman" panose="02020603050405020304" pitchFamily="18" charset="0"/>
                <a:cs typeface="Arial" panose="020B0604020202020204" pitchFamily="34" charset="0"/>
              </a:rPr>
              <a:t> HTML, CSS, </a:t>
            </a:r>
            <a:r>
              <a:rPr lang="en-US" sz="1400" dirty="0" smtClean="0">
                <a:solidFill>
                  <a:srgbClr val="2A3137"/>
                </a:solidFill>
                <a:latin typeface="Arial" panose="020B0604020202020204" pitchFamily="34" charset="0"/>
                <a:ea typeface="Times New Roman" panose="02020603050405020304" pitchFamily="18" charset="0"/>
                <a:cs typeface="Arial" panose="020B0604020202020204" pitchFamily="34" charset="0"/>
              </a:rPr>
              <a:t>JS</a:t>
            </a:r>
            <a:endParaRPr sz="1400" dirty="0">
              <a:solidFill>
                <a:srgbClr val="2A3137"/>
              </a:solidFill>
              <a:latin typeface="Arial" panose="020B0604020202020204" pitchFamily="34" charset="0"/>
              <a:ea typeface="Times New Roman" panose="02020603050405020304" pitchFamily="18" charset="0"/>
              <a:cs typeface="Arial" panose="020B0604020202020204" pitchFamily="34" charset="0"/>
            </a:endParaRPr>
          </a:p>
          <a:p>
            <a:pPr lvl="1"/>
            <a:endParaRPr sz="1400" dirty="0">
              <a:solidFill>
                <a:srgbClr val="2A3137"/>
              </a:solidFill>
              <a:latin typeface="Arial" panose="020B0604020202020204" pitchFamily="34" charset="0"/>
              <a:ea typeface="Times New Roman" panose="02020603050405020304" pitchFamily="18" charset="0"/>
              <a:cs typeface="Arial" panose="020B0604020202020204" pitchFamily="34" charset="0"/>
            </a:endParaRPr>
          </a:p>
          <a:p>
            <a:pPr lvl="1">
              <a:buFont typeface="Arial"/>
              <a:buChar char="•"/>
            </a:pPr>
            <a:r>
              <a:rPr lang="en-US" sz="2000" b="1"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Back End: </a:t>
            </a:r>
            <a:endParaRPr lang="en-US" sz="2000" b="1" dirty="0" smtClean="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en-US" sz="1400" dirty="0" smtClean="0">
                <a:solidFill>
                  <a:srgbClr val="2A3137"/>
                </a:solidFill>
                <a:latin typeface="Arial" panose="020B0604020202020204" pitchFamily="34" charset="0"/>
                <a:ea typeface="Times New Roman" panose="02020603050405020304" pitchFamily="18" charset="0"/>
                <a:cs typeface="Arial" panose="020B0604020202020204" pitchFamily="34" charset="0"/>
              </a:rPr>
              <a:t>PHP </a:t>
            </a:r>
            <a:r>
              <a:rPr lang="en-US" sz="1400" dirty="0">
                <a:solidFill>
                  <a:srgbClr val="2A3137"/>
                </a:solidFill>
                <a:latin typeface="Arial" panose="020B0604020202020204" pitchFamily="34" charset="0"/>
                <a:ea typeface="Times New Roman" panose="02020603050405020304" pitchFamily="18" charset="0"/>
                <a:cs typeface="Arial" panose="020B0604020202020204" pitchFamily="34" charset="0"/>
              </a:rPr>
              <a:t>(Without Using Framework), Compatible with </a:t>
            </a:r>
            <a:r>
              <a:rPr lang="en-US" sz="1400" dirty="0" smtClean="0">
                <a:solidFill>
                  <a:srgbClr val="2A3137"/>
                </a:solidFill>
                <a:latin typeface="Arial" panose="020B0604020202020204" pitchFamily="34" charset="0"/>
                <a:ea typeface="Times New Roman" panose="02020603050405020304" pitchFamily="18" charset="0"/>
                <a:cs typeface="Arial" panose="020B0604020202020204" pitchFamily="34" charset="0"/>
              </a:rPr>
              <a:t>PHP </a:t>
            </a:r>
            <a:r>
              <a:rPr lang="en-US" sz="1400" dirty="0">
                <a:solidFill>
                  <a:srgbClr val="2A3137"/>
                </a:solidFill>
                <a:latin typeface="Arial" panose="020B0604020202020204" pitchFamily="34" charset="0"/>
                <a:ea typeface="Times New Roman" panose="02020603050405020304" pitchFamily="18" charset="0"/>
                <a:cs typeface="Arial" panose="020B0604020202020204" pitchFamily="34" charset="0"/>
              </a:rPr>
              <a:t>7.x and </a:t>
            </a:r>
            <a:r>
              <a:rPr lang="en-US" sz="1400" dirty="0" smtClean="0">
                <a:solidFill>
                  <a:srgbClr val="2A3137"/>
                </a:solidFill>
                <a:latin typeface="Arial" panose="020B0604020202020204" pitchFamily="34" charset="0"/>
                <a:ea typeface="Times New Roman" panose="02020603050405020304" pitchFamily="18" charset="0"/>
                <a:cs typeface="Arial" panose="020B0604020202020204" pitchFamily="34" charset="0"/>
              </a:rPr>
              <a:t>8.x, </a:t>
            </a:r>
            <a:r>
              <a:rPr lang="en-US" sz="1400" dirty="0">
                <a:solidFill>
                  <a:srgbClr val="2A3137"/>
                </a:solidFill>
                <a:latin typeface="Arial" panose="020B0604020202020204" pitchFamily="34" charset="0"/>
                <a:ea typeface="Times New Roman" panose="02020603050405020304" pitchFamily="18" charset="0"/>
                <a:cs typeface="Arial" panose="020B0604020202020204" pitchFamily="34" charset="0"/>
              </a:rPr>
              <a:t>MySQL </a:t>
            </a:r>
            <a:r>
              <a:rPr lang="en-US" sz="1400" dirty="0" smtClean="0">
                <a:solidFill>
                  <a:srgbClr val="2A3137"/>
                </a:solidFill>
                <a:latin typeface="Arial" panose="020B0604020202020204" pitchFamily="34" charset="0"/>
                <a:ea typeface="Times New Roman" panose="02020603050405020304" pitchFamily="18" charset="0"/>
                <a:cs typeface="Arial" panose="020B0604020202020204" pitchFamily="34" charset="0"/>
              </a:rPr>
              <a:t>5.5, PhpMyAdmin, Admin </a:t>
            </a:r>
            <a:r>
              <a:rPr lang="en-US" sz="1400" dirty="0">
                <a:solidFill>
                  <a:srgbClr val="2A3137"/>
                </a:solidFill>
                <a:latin typeface="Arial" panose="020B0604020202020204" pitchFamily="34" charset="0"/>
                <a:ea typeface="Times New Roman" panose="02020603050405020304" pitchFamily="18" charset="0"/>
                <a:cs typeface="Arial" panose="020B0604020202020204" pitchFamily="34" charset="0"/>
              </a:rPr>
              <a:t>Panel </a:t>
            </a:r>
            <a:r>
              <a:rPr lang="en-US" sz="1400" dirty="0" smtClean="0">
                <a:solidFill>
                  <a:srgbClr val="2A3137"/>
                </a:solidFill>
                <a:latin typeface="Arial" panose="020B0604020202020204" pitchFamily="34" charset="0"/>
                <a:ea typeface="Times New Roman" panose="02020603050405020304" pitchFamily="18" charset="0"/>
                <a:cs typeface="Arial" panose="020B0604020202020204" pitchFamily="34" charset="0"/>
              </a:rPr>
              <a:t>hosted on </a:t>
            </a:r>
            <a:r>
              <a:rPr lang="en-US" sz="1400" dirty="0">
                <a:solidFill>
                  <a:srgbClr val="2A3137"/>
                </a:solidFill>
                <a:latin typeface="Arial" panose="020B0604020202020204" pitchFamily="34" charset="0"/>
                <a:ea typeface="Times New Roman" panose="02020603050405020304" pitchFamily="18" charset="0"/>
                <a:cs typeface="Arial" panose="020B0604020202020204" pitchFamily="34" charset="0"/>
              </a:rPr>
              <a:t>Linux based Web </a:t>
            </a:r>
            <a:r>
              <a:rPr lang="en-US" sz="1400" dirty="0" smtClean="0">
                <a:solidFill>
                  <a:srgbClr val="2A3137"/>
                </a:solidFill>
                <a:latin typeface="Arial" panose="020B0604020202020204" pitchFamily="34" charset="0"/>
                <a:ea typeface="Times New Roman" panose="02020603050405020304" pitchFamily="18" charset="0"/>
                <a:cs typeface="Arial" panose="020B0604020202020204" pitchFamily="34" charset="0"/>
              </a:rPr>
              <a:t>Hosting</a:t>
            </a:r>
            <a:endParaRPr lang="en-US" sz="1400" dirty="0">
              <a:solidFill>
                <a:srgbClr val="2A3137"/>
              </a:solidFill>
              <a:latin typeface="Arial" panose="020B0604020202020204" pitchFamily="34" charset="0"/>
              <a:ea typeface="Times New Roman" panose="02020603050405020304" pitchFamily="18" charset="0"/>
              <a:cs typeface="Arial" panose="020B0604020202020204" pitchFamily="34" charset="0"/>
            </a:endParaRPr>
          </a:p>
          <a:p>
            <a:endParaRPr lang="en-US" sz="1400" dirty="0">
              <a:solidFill>
                <a:srgbClr val="2A3137"/>
              </a:solidFill>
              <a:latin typeface="Arial" panose="020B0604020202020204" pitchFamily="34" charset="0"/>
              <a:ea typeface="Times New Roman" panose="02020603050405020304" pitchFamily="18" charset="0"/>
              <a:cs typeface="Arial" panose="020B0604020202020204" pitchFamily="34" charset="0"/>
            </a:endParaRPr>
          </a:p>
          <a:p>
            <a:pPr marL="342900" indent="-342900">
              <a:lnSpc>
                <a:spcPct val="100000"/>
              </a:lnSpc>
              <a:buFont typeface="Wingdings" panose="05000000000000000000" pitchFamily="2" charset="2"/>
              <a:buChar char="q"/>
            </a:pPr>
            <a:r>
              <a:rPr lang="en-US" sz="2000" b="1"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IDE</a:t>
            </a:r>
            <a:r>
              <a:rPr lang="en-US" sz="2000" b="1" dirty="0" smtClean="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a:t>
            </a:r>
          </a:p>
          <a:p>
            <a:pPr marL="285750" indent="-285750">
              <a:lnSpc>
                <a:spcPct val="100000"/>
              </a:lnSpc>
              <a:buFont typeface="Wingdings" panose="05000000000000000000" pitchFamily="2" charset="2"/>
              <a:buChar char="§"/>
            </a:pPr>
            <a:r>
              <a:rPr lang="en-US" sz="1400" dirty="0" smtClean="0">
                <a:solidFill>
                  <a:srgbClr val="2A3137"/>
                </a:solidFill>
                <a:latin typeface="Arial" panose="020B0604020202020204" pitchFamily="34" charset="0"/>
                <a:ea typeface="Times New Roman" panose="02020603050405020304" pitchFamily="18" charset="0"/>
                <a:cs typeface="Arial" panose="020B0604020202020204" pitchFamily="34" charset="0"/>
              </a:rPr>
              <a:t>Android </a:t>
            </a:r>
            <a:r>
              <a:rPr lang="en-US" sz="1400" dirty="0">
                <a:solidFill>
                  <a:srgbClr val="2A3137"/>
                </a:solidFill>
                <a:latin typeface="Arial" panose="020B0604020202020204" pitchFamily="34" charset="0"/>
                <a:ea typeface="Times New Roman" panose="02020603050405020304" pitchFamily="18" charset="0"/>
                <a:cs typeface="Arial" panose="020B0604020202020204" pitchFamily="34" charset="0"/>
              </a:rPr>
              <a:t>Studio , VS Code , Bluestacks </a:t>
            </a:r>
            <a:r>
              <a:rPr lang="en-US" sz="1400" dirty="0" smtClean="0">
                <a:solidFill>
                  <a:srgbClr val="2A3137"/>
                </a:solidFill>
                <a:latin typeface="Arial" panose="020B0604020202020204" pitchFamily="34" charset="0"/>
                <a:ea typeface="Times New Roman" panose="02020603050405020304" pitchFamily="18" charset="0"/>
                <a:cs typeface="Arial" panose="020B0604020202020204" pitchFamily="34" charset="0"/>
              </a:rPr>
              <a:t>Emulator</a:t>
            </a:r>
          </a:p>
          <a:p>
            <a:pPr marL="342900" indent="-342900">
              <a:buFont typeface="Wingdings" panose="05000000000000000000" pitchFamily="2" charset="2"/>
              <a:buChar char="q"/>
            </a:pPr>
            <a:r>
              <a:rPr lang="en-US" sz="2000" b="1" dirty="0" smtClean="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Hardware used: </a:t>
            </a:r>
            <a:endParaRPr lang="en-US" sz="1400" dirty="0" smtClean="0">
              <a:solidFill>
                <a:srgbClr val="2A3137"/>
              </a:solidFill>
              <a:latin typeface="Arial" panose="020B0604020202020204" pitchFamily="34" charset="0"/>
              <a:ea typeface="Times New Roman" panose="02020603050405020304" pitchFamily="18" charset="0"/>
              <a:cs typeface="Arial" panose="020B0604020202020204" pitchFamily="34" charset="0"/>
            </a:endParaRPr>
          </a:p>
          <a:p>
            <a:pPr marL="285750" indent="-285750">
              <a:lnSpc>
                <a:spcPct val="100000"/>
              </a:lnSpc>
              <a:buFont typeface="Wingdings" panose="05000000000000000000" pitchFamily="2" charset="2"/>
              <a:buChar char="§"/>
            </a:pPr>
            <a:r>
              <a:rPr lang="en-US" sz="1400" dirty="0" smtClean="0">
                <a:solidFill>
                  <a:srgbClr val="2A3137"/>
                </a:solidFill>
                <a:latin typeface="Arial" panose="020B0604020202020204" pitchFamily="34" charset="0"/>
                <a:ea typeface="Times New Roman" panose="02020603050405020304" pitchFamily="18" charset="0"/>
                <a:cs typeface="Arial" panose="020B0604020202020204" pitchFamily="34" charset="0"/>
              </a:rPr>
              <a:t>PCs </a:t>
            </a:r>
            <a:r>
              <a:rPr lang="en-US" sz="1400" dirty="0">
                <a:solidFill>
                  <a:srgbClr val="2A3137"/>
                </a:solidFill>
                <a:latin typeface="Arial" panose="020B0604020202020204" pitchFamily="34" charset="0"/>
                <a:ea typeface="Times New Roman" panose="02020603050405020304" pitchFamily="18" charset="0"/>
                <a:cs typeface="Arial" panose="020B0604020202020204" pitchFamily="34" charset="0"/>
              </a:rPr>
              <a:t>with Windows 10 </a:t>
            </a:r>
            <a:r>
              <a:rPr lang="en-US" sz="1400" dirty="0" smtClean="0">
                <a:solidFill>
                  <a:srgbClr val="2A3137"/>
                </a:solidFill>
                <a:latin typeface="Arial" panose="020B0604020202020204" pitchFamily="34" charset="0"/>
                <a:ea typeface="Times New Roman" panose="02020603050405020304" pitchFamily="18" charset="0"/>
                <a:cs typeface="Arial" panose="020B0604020202020204" pitchFamily="34" charset="0"/>
              </a:rPr>
              <a:t>OS, Linux Server      </a:t>
            </a:r>
            <a:endParaRPr sz="1400" dirty="0">
              <a:solidFill>
                <a:srgbClr val="2A3137"/>
              </a:solidFill>
              <a:latin typeface="Arial" panose="020B0604020202020204" pitchFamily="34" charset="0"/>
              <a:ea typeface="Times New Roman" panose="02020603050405020304" pitchFamily="18" charset="0"/>
              <a:cs typeface="Arial" panose="020B0604020202020204" pitchFamily="34" charset="0"/>
            </a:endParaRPr>
          </a:p>
          <a:p>
            <a:pPr>
              <a:lnSpc>
                <a:spcPct val="100000"/>
              </a:lnSpc>
            </a:pPr>
            <a:endParaRPr sz="1050" dirty="0"/>
          </a:p>
        </p:txBody>
      </p:sp>
      <p:sp>
        <p:nvSpPr>
          <p:cNvPr id="6"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a:t>
            </a:r>
            <a:r>
              <a:rPr lang="en-IN" dirty="0" smtClean="0">
                <a:solidFill>
                  <a:srgbClr val="0000FF"/>
                </a:solidFill>
                <a:latin typeface="Cambria"/>
              </a:rPr>
              <a:t>Research</a:t>
            </a:r>
            <a:endParaRPr dirty="0">
              <a:solidFill>
                <a:srgbClr val="0000FF"/>
              </a:solidFill>
            </a:endParaRPr>
          </a:p>
        </p:txBody>
      </p:sp>
      <p:sp>
        <p:nvSpPr>
          <p:cNvPr id="2" name="Rectangle 1"/>
          <p:cNvSpPr/>
          <p:nvPr/>
        </p:nvSpPr>
        <p:spPr>
          <a:xfrm>
            <a:off x="380861" y="625313"/>
            <a:ext cx="8382000" cy="2300630"/>
          </a:xfrm>
          <a:prstGeom prst="rect">
            <a:avLst/>
          </a:prstGeom>
        </p:spPr>
        <p:txBody>
          <a:bodyPr wrap="square">
            <a:spAutoFit/>
          </a:bodyPr>
          <a:lstStyle/>
          <a:p>
            <a:pPr marL="342900" indent="-342900">
              <a:lnSpc>
                <a:spcPct val="115000"/>
              </a:lnSpc>
              <a:buFont typeface="Wingdings" panose="05000000000000000000" pitchFamily="2" charset="2"/>
              <a:buChar char="q"/>
            </a:pPr>
            <a:r>
              <a:rPr lang="en-US" sz="2000" b="1"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Android</a:t>
            </a:r>
          </a:p>
          <a:p>
            <a:pPr>
              <a:spcAft>
                <a:spcPts val="0"/>
              </a:spcAft>
            </a:pPr>
            <a:r>
              <a:rPr lang="en-US" sz="1200" b="1"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1050" dirty="0">
              <a:solidFill>
                <a:srgbClr val="00000A"/>
              </a:solidFill>
              <a:latin typeface="Calibri" panose="020F0502020204030204" pitchFamily="34" charset="0"/>
              <a:ea typeface="DejaVu Sans"/>
              <a:cs typeface="Times New Roman" panose="02020603050405020304" pitchFamily="18" charset="0"/>
            </a:endParaRPr>
          </a:p>
          <a:p>
            <a:pPr marL="285750" lvl="0" indent="-285750">
              <a:spcAft>
                <a:spcPts val="0"/>
              </a:spcAft>
              <a:buFont typeface="Wingdings" panose="05000000000000000000" pitchFamily="2" charset="2"/>
              <a:buChar char="§"/>
            </a:pPr>
            <a:r>
              <a:rPr lang="en-US" sz="1400" dirty="0">
                <a:solidFill>
                  <a:srgbClr val="2A3137"/>
                </a:solidFill>
                <a:latin typeface="Arial" panose="020B0604020202020204" pitchFamily="34" charset="0"/>
                <a:ea typeface="Times New Roman" panose="02020603050405020304" pitchFamily="18" charset="0"/>
                <a:cs typeface="Arial" panose="020B0604020202020204" pitchFamily="34" charset="0"/>
              </a:rPr>
              <a:t>Java, MVC </a:t>
            </a:r>
            <a:r>
              <a:rPr lang="en-US" sz="1400" dirty="0" smtClean="0">
                <a:solidFill>
                  <a:srgbClr val="2A3137"/>
                </a:solidFill>
                <a:latin typeface="Arial" panose="020B0604020202020204" pitchFamily="34" charset="0"/>
                <a:ea typeface="Times New Roman" panose="02020603050405020304" pitchFamily="18" charset="0"/>
                <a:cs typeface="Arial" panose="020B0604020202020204" pitchFamily="34" charset="0"/>
              </a:rPr>
              <a:t>Pattern</a:t>
            </a:r>
          </a:p>
          <a:p>
            <a:pPr lvl="0">
              <a:spcAft>
                <a:spcPts val="0"/>
              </a:spcAft>
            </a:pPr>
            <a:endParaRPr lang="en-IN" sz="1400" dirty="0">
              <a:solidFill>
                <a:srgbClr val="2A3137"/>
              </a:solidFill>
              <a:latin typeface="Arial" panose="020B0604020202020204" pitchFamily="34" charset="0"/>
              <a:ea typeface="Times New Roman" panose="02020603050405020304" pitchFamily="18" charset="0"/>
              <a:cs typeface="Arial" panose="020B0604020202020204" pitchFamily="34" charset="0"/>
            </a:endParaRPr>
          </a:p>
          <a:p>
            <a:pPr marL="285750" indent="-285750" algn="just">
              <a:buFont typeface="Wingdings" panose="05000000000000000000" pitchFamily="2" charset="2"/>
              <a:buChar char="§"/>
            </a:pPr>
            <a:r>
              <a:rPr lang="en-US" sz="1400" dirty="0">
                <a:solidFill>
                  <a:srgbClr val="2A3137"/>
                </a:solidFill>
                <a:latin typeface="Arial" panose="020B0604020202020204" pitchFamily="34" charset="0"/>
                <a:ea typeface="Times New Roman" panose="02020603050405020304" pitchFamily="18" charset="0"/>
                <a:cs typeface="Arial" panose="020B0604020202020204" pitchFamily="34" charset="0"/>
              </a:rPr>
              <a:t>Library/API/Framework: Firebase Push Notifications, Google login, OTP verification (SMS), volley, okhttp, mediarouter, firebase analytics, firebase auth, google emoji, photoview, recyclerview, cardview, Google Play Location Service, Xml, Firebase, Google Cloud API Services, Location API,</a:t>
            </a:r>
          </a:p>
          <a:p>
            <a:pPr algn="just"/>
            <a:r>
              <a:rPr lang="en-US" sz="1400" dirty="0">
                <a:solidFill>
                  <a:srgbClr val="2A3137"/>
                </a:solidFill>
                <a:latin typeface="Arial" panose="020B0604020202020204" pitchFamily="34" charset="0"/>
                <a:ea typeface="Times New Roman" panose="02020603050405020304" pitchFamily="18" charset="0"/>
                <a:cs typeface="Arial" panose="020B0604020202020204" pitchFamily="34" charset="0"/>
              </a:rPr>
              <a:t> </a:t>
            </a:r>
            <a:r>
              <a:rPr lang="en-US" sz="1400" dirty="0" smtClean="0">
                <a:solidFill>
                  <a:srgbClr val="2A3137"/>
                </a:solidFill>
                <a:latin typeface="Arial" panose="020B0604020202020204" pitchFamily="34" charset="0"/>
                <a:ea typeface="Times New Roman" panose="02020603050405020304" pitchFamily="18" charset="0"/>
                <a:cs typeface="Arial" panose="020B0604020202020204" pitchFamily="34" charset="0"/>
              </a:rPr>
              <a:t>     </a:t>
            </a:r>
            <a:r>
              <a:rPr lang="en-US" sz="1400" dirty="0">
                <a:solidFill>
                  <a:srgbClr val="2A3137"/>
                </a:solidFill>
                <a:latin typeface="Arial" panose="020B0604020202020204" pitchFamily="34" charset="0"/>
                <a:ea typeface="Times New Roman" panose="02020603050405020304" pitchFamily="18" charset="0"/>
                <a:cs typeface="Arial" panose="020B0604020202020204" pitchFamily="34" charset="0"/>
              </a:rPr>
              <a:t>Picasso, glide, firebase messaging, exifinterface, blurry, </a:t>
            </a:r>
            <a:r>
              <a:rPr lang="en-IN" sz="1400" dirty="0">
                <a:solidFill>
                  <a:srgbClr val="2A3137"/>
                </a:solidFill>
                <a:latin typeface="Arial" panose="020B0604020202020204" pitchFamily="34" charset="0"/>
                <a:ea typeface="Times New Roman" panose="02020603050405020304" pitchFamily="18" charset="0"/>
                <a:cs typeface="Arial" panose="020B0604020202020204" pitchFamily="34" charset="0"/>
              </a:rPr>
              <a:t>Vectordrawable and WebView.</a:t>
            </a:r>
          </a:p>
          <a:p>
            <a:endParaRPr lang="en-IN" sz="1050" dirty="0">
              <a:solidFill>
                <a:srgbClr val="00000A"/>
              </a:solidFill>
              <a:latin typeface="Calibri" panose="020F0502020204030204" pitchFamily="34" charset="0"/>
              <a:ea typeface="DejaVu Sans"/>
              <a:cs typeface="Times New Roman" panose="02020603050405020304" pitchFamily="18" charset="0"/>
            </a:endParaRPr>
          </a:p>
          <a:p>
            <a:pPr marL="285750" lvl="0" indent="-285750">
              <a:spcAft>
                <a:spcPts val="0"/>
              </a:spcAft>
              <a:buFont typeface="Wingdings" panose="05000000000000000000" pitchFamily="2" charset="2"/>
              <a:buChar char="§"/>
            </a:pPr>
            <a:r>
              <a:rPr lang="en-US" sz="1400" dirty="0">
                <a:solidFill>
                  <a:srgbClr val="2A3137"/>
                </a:solidFill>
                <a:latin typeface="Arial" panose="020B0604020202020204" pitchFamily="34" charset="0"/>
                <a:ea typeface="Times New Roman" panose="02020603050405020304" pitchFamily="18" charset="0"/>
                <a:cs typeface="Arial" panose="020B0604020202020204" pitchFamily="34" charset="0"/>
              </a:rPr>
              <a:t>Compile Sdk Version 29 compatible with android 12</a:t>
            </a:r>
            <a:endParaRPr lang="en-IN" sz="1400" dirty="0">
              <a:solidFill>
                <a:srgbClr val="2A3137"/>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367578" y="2951334"/>
            <a:ext cx="1029705" cy="417871"/>
          </a:xfrm>
          <a:prstGeom prst="rect">
            <a:avLst/>
          </a:prstGeom>
        </p:spPr>
        <p:txBody>
          <a:bodyPr wrap="none">
            <a:spAutoFit/>
          </a:bodyPr>
          <a:lstStyle/>
          <a:p>
            <a:pPr marL="342900" indent="-342900">
              <a:lnSpc>
                <a:spcPct val="115000"/>
              </a:lnSpc>
              <a:spcAft>
                <a:spcPts val="0"/>
              </a:spcAft>
              <a:buFont typeface="Wingdings" panose="05000000000000000000" pitchFamily="2" charset="2"/>
              <a:buChar char="q"/>
            </a:pPr>
            <a:r>
              <a:rPr lang="en-US" sz="2000" b="1"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Web</a:t>
            </a:r>
            <a:endParaRPr lang="en-IN" sz="2000" b="1"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8" name="TextShape 4"/>
          <p:cNvSpPr txBox="1"/>
          <p:nvPr/>
        </p:nvSpPr>
        <p:spPr>
          <a:xfrm>
            <a:off x="8264769" y="6172200"/>
            <a:ext cx="585969" cy="685440"/>
          </a:xfrm>
          <a:prstGeom prst="rect">
            <a:avLst/>
          </a:prstGeom>
        </p:spPr>
        <p:txBody>
          <a:bodyPr anchor="ctr"/>
          <a:lstStyle/>
          <a:p>
            <a:pPr>
              <a:lnSpc>
                <a:spcPct val="100000"/>
              </a:lnSpc>
            </a:pPr>
            <a:r>
              <a:rPr lang="en-IN" dirty="0" smtClean="0">
                <a:solidFill>
                  <a:srgbClr val="0000FF"/>
                </a:solidFill>
                <a:latin typeface="Cambria"/>
              </a:rPr>
              <a:t>12</a:t>
            </a:r>
            <a:endParaRPr dirty="0">
              <a:solidFill>
                <a:srgbClr val="0000FF"/>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457200" y="274680"/>
            <a:ext cx="8229323" cy="5635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Advantages &amp; Applications</a:t>
            </a:r>
            <a:endParaRPr sz="3200">
              <a:latin typeface="Times New Roman" pitchFamily="18" charset="0"/>
              <a:cs typeface="Times New Roman" pitchFamily="18" charset="0"/>
            </a:endParaRPr>
          </a:p>
        </p:txBody>
      </p:sp>
      <p:sp>
        <p:nvSpPr>
          <p:cNvPr id="153" name="TextShape 2"/>
          <p:cNvSpPr txBox="1"/>
          <p:nvPr/>
        </p:nvSpPr>
        <p:spPr>
          <a:xfrm>
            <a:off x="457200" y="1600200"/>
            <a:ext cx="8229323" cy="4525560"/>
          </a:xfrm>
          <a:prstGeom prst="rect">
            <a:avLst/>
          </a:prstGeom>
        </p:spPr>
        <p:txBody>
          <a:bodyPr/>
          <a:lstStyle/>
          <a:p>
            <a:endParaRPr/>
          </a:p>
        </p:txBody>
      </p:sp>
      <p:sp>
        <p:nvSpPr>
          <p:cNvPr id="154"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a:t>
            </a:r>
            <a:r>
              <a:rPr lang="en-IN" dirty="0" smtClean="0">
                <a:solidFill>
                  <a:srgbClr val="0000FF"/>
                </a:solidFill>
                <a:latin typeface="Cambria"/>
              </a:rPr>
              <a:t>Research</a:t>
            </a:r>
            <a:endParaRPr dirty="0">
              <a:solidFill>
                <a:srgbClr val="0000FF"/>
              </a:solidFill>
            </a:endParaRPr>
          </a:p>
        </p:txBody>
      </p:sp>
      <p:sp>
        <p:nvSpPr>
          <p:cNvPr id="155" name="TextShape 4"/>
          <p:cNvSpPr txBox="1"/>
          <p:nvPr/>
        </p:nvSpPr>
        <p:spPr>
          <a:xfrm>
            <a:off x="8264769" y="6172200"/>
            <a:ext cx="585969" cy="685440"/>
          </a:xfrm>
          <a:prstGeom prst="rect">
            <a:avLst/>
          </a:prstGeom>
        </p:spPr>
        <p:txBody>
          <a:bodyPr anchor="ctr"/>
          <a:lstStyle/>
          <a:p>
            <a:pPr>
              <a:lnSpc>
                <a:spcPct val="100000"/>
              </a:lnSpc>
            </a:pPr>
            <a:fld id="{D3518213-5C68-4944-8677-D2500BF033B6}" type="slidenum">
              <a:rPr lang="en-IN">
                <a:solidFill>
                  <a:srgbClr val="0000FF"/>
                </a:solidFill>
                <a:latin typeface="Cambria"/>
              </a:rPr>
              <a:pPr>
                <a:lnSpc>
                  <a:spcPct val="100000"/>
                </a:lnSpc>
              </a:pPr>
              <a:t>24</a:t>
            </a:fld>
            <a:endParaRPr>
              <a:solidFill>
                <a:srgbClr val="0000FF"/>
              </a:solidFill>
            </a:endParaRPr>
          </a:p>
        </p:txBody>
      </p:sp>
      <p:sp>
        <p:nvSpPr>
          <p:cNvPr id="2" name="Rectangle 1"/>
          <p:cNvSpPr/>
          <p:nvPr/>
        </p:nvSpPr>
        <p:spPr>
          <a:xfrm>
            <a:off x="366514" y="575168"/>
            <a:ext cx="8484224" cy="2003625"/>
          </a:xfrm>
          <a:prstGeom prst="rect">
            <a:avLst/>
          </a:prstGeom>
        </p:spPr>
        <p:txBody>
          <a:bodyPr wrap="square">
            <a:spAutoFit/>
          </a:bodyPr>
          <a:lstStyle/>
          <a:p>
            <a:pPr>
              <a:lnSpc>
                <a:spcPct val="115000"/>
              </a:lnSpc>
              <a:spcAft>
                <a:spcPts val="0"/>
              </a:spcAft>
            </a:pPr>
            <a:r>
              <a:rPr lang="en-US" sz="2800" b="1" dirty="0">
                <a:solidFill>
                  <a:srgbClr val="00000A"/>
                </a:solidFill>
                <a:latin typeface="Times New Roman" panose="02020603050405020304" pitchFamily="18" charset="0"/>
                <a:ea typeface="DejaVu Sans"/>
                <a:cs typeface="Times New Roman" panose="02020603050405020304" pitchFamily="18" charset="0"/>
              </a:rPr>
              <a:t> </a:t>
            </a:r>
            <a:endParaRPr lang="en-IN" sz="1200" dirty="0">
              <a:solidFill>
                <a:srgbClr val="00000A"/>
              </a:solidFill>
              <a:latin typeface="Calibri" panose="020F0502020204030204" pitchFamily="34" charset="0"/>
              <a:ea typeface="DejaVu Sans"/>
              <a:cs typeface="Times New Roman" panose="02020603050405020304" pitchFamily="18" charset="0"/>
            </a:endParaRPr>
          </a:p>
          <a:p>
            <a:pPr marL="342900" lvl="0" indent="-342900" algn="just">
              <a:lnSpc>
                <a:spcPct val="115000"/>
              </a:lnSpc>
              <a:spcAft>
                <a:spcPts val="0"/>
              </a:spcAft>
              <a:buFont typeface="Wingdings" panose="05000000000000000000" pitchFamily="2" charset="2"/>
              <a:buChar char=""/>
            </a:pPr>
            <a:r>
              <a:rPr lang="en-US" sz="1700" dirty="0" smtClean="0">
                <a:solidFill>
                  <a:srgbClr val="2A3137"/>
                </a:solidFill>
                <a:latin typeface="Arial" panose="020B0604020202020204" pitchFamily="34" charset="0"/>
                <a:ea typeface="Times New Roman" panose="02020603050405020304" pitchFamily="18" charset="0"/>
                <a:cs typeface="Arial" panose="020B0604020202020204" pitchFamily="34" charset="0"/>
              </a:rPr>
              <a:t>With </a:t>
            </a:r>
            <a:r>
              <a:rPr lang="en-US" sz="1700" dirty="0">
                <a:solidFill>
                  <a:srgbClr val="2A3137"/>
                </a:solidFill>
                <a:latin typeface="Arial" panose="020B0604020202020204" pitchFamily="34" charset="0"/>
                <a:ea typeface="Times New Roman" panose="02020603050405020304" pitchFamily="18" charset="0"/>
                <a:cs typeface="Arial" panose="020B0604020202020204" pitchFamily="34" charset="0"/>
              </a:rPr>
              <a:t>Anymo, </a:t>
            </a:r>
            <a:r>
              <a:rPr lang="en-US" sz="1700" dirty="0" smtClean="0">
                <a:solidFill>
                  <a:srgbClr val="2A3137"/>
                </a:solidFill>
                <a:latin typeface="Arial" panose="020B0604020202020204" pitchFamily="34" charset="0"/>
                <a:ea typeface="Times New Roman" panose="02020603050405020304" pitchFamily="18" charset="0"/>
                <a:cs typeface="Arial" panose="020B0604020202020204" pitchFamily="34" charset="0"/>
              </a:rPr>
              <a:t>users </a:t>
            </a:r>
            <a:r>
              <a:rPr lang="en-US" sz="1700" dirty="0">
                <a:solidFill>
                  <a:srgbClr val="2A3137"/>
                </a:solidFill>
                <a:latin typeface="Arial" panose="020B0604020202020204" pitchFamily="34" charset="0"/>
                <a:ea typeface="Times New Roman" panose="02020603050405020304" pitchFamily="18" charset="0"/>
                <a:cs typeface="Arial" panose="020B0604020202020204" pitchFamily="34" charset="0"/>
              </a:rPr>
              <a:t>can interact with unknown people across the world</a:t>
            </a:r>
            <a:endParaRPr lang="en-IN" sz="1700" dirty="0">
              <a:solidFill>
                <a:srgbClr val="00000A"/>
              </a:solidFill>
              <a:latin typeface="Calibri" panose="020F0502020204030204" pitchFamily="34" charset="0"/>
              <a:ea typeface="Times New Roman" panose="02020603050405020304" pitchFamily="18" charset="0"/>
              <a:cs typeface="Arial" panose="020B0604020202020204" pitchFamily="34" charset="0"/>
            </a:endParaRPr>
          </a:p>
          <a:p>
            <a:pPr marL="342900" lvl="0" indent="-342900" algn="just">
              <a:lnSpc>
                <a:spcPct val="115000"/>
              </a:lnSpc>
              <a:spcAft>
                <a:spcPts val="0"/>
              </a:spcAft>
              <a:buFont typeface="Wingdings" panose="05000000000000000000" pitchFamily="2" charset="2"/>
              <a:buChar char=""/>
            </a:pPr>
            <a:r>
              <a:rPr lang="en-US" sz="1700" dirty="0">
                <a:solidFill>
                  <a:srgbClr val="2A3137"/>
                </a:solidFill>
                <a:latin typeface="Arial" panose="020B0604020202020204" pitchFamily="34" charset="0"/>
                <a:ea typeface="Times New Roman" panose="02020603050405020304" pitchFamily="18" charset="0"/>
                <a:cs typeface="Arial" panose="020B0604020202020204" pitchFamily="34" charset="0"/>
              </a:rPr>
              <a:t>Users will make anonymous friends or chat with random people </a:t>
            </a:r>
            <a:r>
              <a:rPr lang="en-US" sz="1700" dirty="0" smtClean="0">
                <a:solidFill>
                  <a:srgbClr val="2A3137"/>
                </a:solidFill>
                <a:latin typeface="Arial" panose="020B0604020202020204" pitchFamily="34" charset="0"/>
                <a:ea typeface="Times New Roman" panose="02020603050405020304" pitchFamily="18" charset="0"/>
                <a:cs typeface="Arial" panose="020B0604020202020204" pitchFamily="34" charset="0"/>
              </a:rPr>
              <a:t>in the application</a:t>
            </a:r>
            <a:endParaRPr lang="en-IN" sz="1700" dirty="0">
              <a:solidFill>
                <a:srgbClr val="00000A"/>
              </a:solidFill>
              <a:latin typeface="Calibri" panose="020F0502020204030204" pitchFamily="34" charset="0"/>
              <a:ea typeface="Times New Roman" panose="02020603050405020304" pitchFamily="18" charset="0"/>
              <a:cs typeface="Arial" panose="020B0604020202020204" pitchFamily="34" charset="0"/>
            </a:endParaRPr>
          </a:p>
          <a:p>
            <a:pPr marL="342900" lvl="0" indent="-342900" algn="just">
              <a:lnSpc>
                <a:spcPct val="115000"/>
              </a:lnSpc>
              <a:spcAft>
                <a:spcPts val="0"/>
              </a:spcAft>
              <a:buFont typeface="Wingdings" panose="05000000000000000000" pitchFamily="2" charset="2"/>
              <a:buChar char=""/>
            </a:pPr>
            <a:r>
              <a:rPr lang="en-US" sz="1700" dirty="0">
                <a:solidFill>
                  <a:srgbClr val="2A3137"/>
                </a:solidFill>
                <a:latin typeface="Arial" panose="020B0604020202020204" pitchFamily="34" charset="0"/>
                <a:ea typeface="Times New Roman" panose="02020603050405020304" pitchFamily="18" charset="0"/>
                <a:cs typeface="Arial" panose="020B0604020202020204" pitchFamily="34" charset="0"/>
              </a:rPr>
              <a:t>Users can share files and high-resolution photos</a:t>
            </a:r>
            <a:endParaRPr lang="en-IN" sz="1700" dirty="0">
              <a:solidFill>
                <a:srgbClr val="00000A"/>
              </a:solidFill>
              <a:latin typeface="Calibri" panose="020F0502020204030204" pitchFamily="34" charset="0"/>
              <a:ea typeface="Times New Roman" panose="02020603050405020304" pitchFamily="18" charset="0"/>
              <a:cs typeface="Arial" panose="020B0604020202020204" pitchFamily="34" charset="0"/>
            </a:endParaRPr>
          </a:p>
          <a:p>
            <a:pPr marL="342900" lvl="0" indent="-342900" algn="just">
              <a:lnSpc>
                <a:spcPct val="115000"/>
              </a:lnSpc>
              <a:spcAft>
                <a:spcPts val="0"/>
              </a:spcAft>
              <a:buFont typeface="Wingdings" panose="05000000000000000000" pitchFamily="2" charset="2"/>
              <a:buChar char=""/>
            </a:pPr>
            <a:r>
              <a:rPr lang="en-US" sz="1700" dirty="0">
                <a:solidFill>
                  <a:srgbClr val="2A3137"/>
                </a:solidFill>
                <a:latin typeface="Arial" panose="020B0604020202020204" pitchFamily="34" charset="0"/>
                <a:ea typeface="Times New Roman" panose="02020603050405020304" pitchFamily="18" charset="0"/>
                <a:cs typeface="Arial" panose="020B0604020202020204" pitchFamily="34" charset="0"/>
              </a:rPr>
              <a:t>Users will freely post text </a:t>
            </a:r>
            <a:r>
              <a:rPr lang="en-US" sz="1700" dirty="0" smtClean="0">
                <a:solidFill>
                  <a:srgbClr val="2A3137"/>
                </a:solidFill>
                <a:latin typeface="Arial" panose="020B0604020202020204" pitchFamily="34" charset="0"/>
                <a:ea typeface="Times New Roman" panose="02020603050405020304" pitchFamily="18" charset="0"/>
                <a:cs typeface="Arial" panose="020B0604020202020204" pitchFamily="34" charset="0"/>
              </a:rPr>
              <a:t>or graphical posts without </a:t>
            </a:r>
            <a:r>
              <a:rPr lang="en-US" sz="1700" dirty="0">
                <a:solidFill>
                  <a:srgbClr val="2A3137"/>
                </a:solidFill>
                <a:latin typeface="Arial" panose="020B0604020202020204" pitchFamily="34" charset="0"/>
                <a:ea typeface="Times New Roman" panose="02020603050405020304" pitchFamily="18" charset="0"/>
                <a:cs typeface="Arial" panose="020B0604020202020204" pitchFamily="34" charset="0"/>
              </a:rPr>
              <a:t>caring about other’s </a:t>
            </a:r>
            <a:r>
              <a:rPr lang="en-US" sz="1700" dirty="0" smtClean="0">
                <a:solidFill>
                  <a:srgbClr val="2A3137"/>
                </a:solidFill>
                <a:latin typeface="Arial" panose="020B0604020202020204" pitchFamily="34" charset="0"/>
                <a:ea typeface="Times New Roman" panose="02020603050405020304" pitchFamily="18" charset="0"/>
                <a:cs typeface="Arial" panose="020B0604020202020204" pitchFamily="34" charset="0"/>
              </a:rPr>
              <a:t>judgement</a:t>
            </a:r>
          </a:p>
          <a:p>
            <a:pPr lvl="0">
              <a:lnSpc>
                <a:spcPct val="115000"/>
              </a:lnSpc>
              <a:spcAft>
                <a:spcPts val="0"/>
              </a:spcAft>
            </a:pPr>
            <a:endParaRPr lang="en-IN" sz="1200" dirty="0">
              <a:solidFill>
                <a:srgbClr val="00000A"/>
              </a:solidFill>
              <a:effectLst/>
              <a:latin typeface="Calibri" panose="020F050202020403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366514" y="2286000"/>
            <a:ext cx="8494786" cy="2780698"/>
          </a:xfrm>
          <a:prstGeom prst="rect">
            <a:avLst/>
          </a:prstGeom>
        </p:spPr>
        <p:txBody>
          <a:bodyPr wrap="square">
            <a:spAutoFit/>
          </a:bodyPr>
          <a:lstStyle/>
          <a:p>
            <a:pPr marL="342900" lvl="0" indent="-342900" algn="just">
              <a:lnSpc>
                <a:spcPct val="115000"/>
              </a:lnSpc>
              <a:spcAft>
                <a:spcPts val="0"/>
              </a:spcAft>
              <a:buFont typeface="Wingdings" panose="05000000000000000000" pitchFamily="2" charset="2"/>
              <a:buChar char=""/>
            </a:pPr>
            <a:r>
              <a:rPr lang="en-US" sz="1700" dirty="0">
                <a:solidFill>
                  <a:srgbClr val="2A3137"/>
                </a:solidFill>
                <a:latin typeface="Arial" panose="020B0604020202020204" pitchFamily="34" charset="0"/>
                <a:ea typeface="Times New Roman" panose="02020603050405020304" pitchFamily="18" charset="0"/>
                <a:cs typeface="Arial" panose="020B0604020202020204" pitchFamily="34" charset="0"/>
              </a:rPr>
              <a:t>Users can use it for one-to-one chatting as alternative to Instagram and </a:t>
            </a:r>
            <a:r>
              <a:rPr lang="en-US" sz="1700" dirty="0" smtClean="0">
                <a:solidFill>
                  <a:srgbClr val="2A3137"/>
                </a:solidFill>
                <a:latin typeface="Arial" panose="020B0604020202020204" pitchFamily="34" charset="0"/>
                <a:ea typeface="Times New Roman" panose="02020603050405020304" pitchFamily="18" charset="0"/>
                <a:cs typeface="Arial" panose="020B0604020202020204" pitchFamily="34" charset="0"/>
              </a:rPr>
              <a:t>Facebook</a:t>
            </a:r>
          </a:p>
          <a:p>
            <a:pPr marL="342900" lvl="0" indent="-342900" algn="just">
              <a:lnSpc>
                <a:spcPct val="115000"/>
              </a:lnSpc>
              <a:spcAft>
                <a:spcPts val="0"/>
              </a:spcAft>
              <a:buFont typeface="Wingdings" panose="05000000000000000000" pitchFamily="2" charset="2"/>
              <a:buChar char=""/>
            </a:pPr>
            <a:r>
              <a:rPr lang="en-US" sz="1700" dirty="0">
                <a:solidFill>
                  <a:srgbClr val="2A3137"/>
                </a:solidFill>
                <a:latin typeface="Arial" panose="020B0604020202020204" pitchFamily="34" charset="0"/>
                <a:ea typeface="Times New Roman" panose="02020603050405020304" pitchFamily="18" charset="0"/>
                <a:cs typeface="Arial" panose="020B0604020202020204" pitchFamily="34" charset="0"/>
              </a:rPr>
              <a:t>With Geolocation feature, Users can filter the visible posts in </a:t>
            </a:r>
            <a:r>
              <a:rPr lang="en-US" sz="1700" dirty="0" smtClean="0">
                <a:solidFill>
                  <a:srgbClr val="2A3137"/>
                </a:solidFill>
                <a:latin typeface="Arial" panose="020B0604020202020204" pitchFamily="34" charset="0"/>
                <a:ea typeface="Times New Roman" panose="02020603050405020304" pitchFamily="18" charset="0"/>
                <a:cs typeface="Arial" panose="020B0604020202020204" pitchFamily="34" charset="0"/>
              </a:rPr>
              <a:t>their timeline by selecting the distance in Kms</a:t>
            </a:r>
          </a:p>
          <a:p>
            <a:pPr marL="342900" lvl="0" indent="-342900" algn="just">
              <a:lnSpc>
                <a:spcPct val="115000"/>
              </a:lnSpc>
              <a:spcAft>
                <a:spcPts val="0"/>
              </a:spcAft>
              <a:buFont typeface="Wingdings" panose="05000000000000000000" pitchFamily="2" charset="2"/>
              <a:buChar char=""/>
            </a:pPr>
            <a:r>
              <a:rPr lang="en-US" sz="1700" dirty="0" smtClean="0">
                <a:solidFill>
                  <a:srgbClr val="2A3137"/>
                </a:solidFill>
                <a:latin typeface="Arial" panose="020B0604020202020204" pitchFamily="34" charset="0"/>
                <a:ea typeface="Times New Roman" panose="02020603050405020304" pitchFamily="18" charset="0"/>
                <a:cs typeface="Arial" panose="020B0604020202020204" pitchFamily="34" charset="0"/>
              </a:rPr>
              <a:t>Users can select to block the posts which are already reported as abusive </a:t>
            </a:r>
            <a:endParaRPr lang="en-IN" sz="1700" dirty="0">
              <a:solidFill>
                <a:srgbClr val="2A3137"/>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lnSpc>
                <a:spcPct val="115000"/>
              </a:lnSpc>
              <a:spcAft>
                <a:spcPts val="0"/>
              </a:spcAft>
              <a:buFont typeface="Wingdings" panose="05000000000000000000" pitchFamily="2" charset="2"/>
              <a:buChar char=""/>
            </a:pPr>
            <a:r>
              <a:rPr lang="en-US" sz="1700" dirty="0">
                <a:solidFill>
                  <a:srgbClr val="2A3137"/>
                </a:solidFill>
                <a:latin typeface="Arial" panose="020B0604020202020204" pitchFamily="34" charset="0"/>
                <a:ea typeface="Times New Roman" panose="02020603050405020304" pitchFamily="18" charset="0"/>
                <a:cs typeface="Arial" panose="020B0604020202020204" pitchFamily="34" charset="0"/>
              </a:rPr>
              <a:t>Users can ask for help to strangers if they feel unconfident while asking</a:t>
            </a:r>
            <a:endParaRPr lang="en-IN" sz="1700" dirty="0">
              <a:solidFill>
                <a:srgbClr val="00000A"/>
              </a:solidFill>
              <a:latin typeface="Calibri" panose="020F0502020204030204" pitchFamily="34" charset="0"/>
              <a:ea typeface="Times New Roman" panose="02020603050405020304" pitchFamily="18" charset="0"/>
              <a:cs typeface="Arial" panose="020B0604020202020204" pitchFamily="34" charset="0"/>
            </a:endParaRPr>
          </a:p>
          <a:p>
            <a:pPr marL="342900" lvl="0" indent="-342900" algn="just">
              <a:lnSpc>
                <a:spcPct val="115000"/>
              </a:lnSpc>
              <a:spcAft>
                <a:spcPts val="0"/>
              </a:spcAft>
              <a:buFont typeface="Wingdings" panose="05000000000000000000" pitchFamily="2" charset="2"/>
              <a:buChar char=""/>
            </a:pPr>
            <a:r>
              <a:rPr lang="en-US" sz="1700" dirty="0">
                <a:solidFill>
                  <a:srgbClr val="2A3137"/>
                </a:solidFill>
                <a:latin typeface="Arial" panose="020B0604020202020204" pitchFamily="34" charset="0"/>
                <a:ea typeface="Times New Roman" panose="02020603050405020304" pitchFamily="18" charset="0"/>
                <a:cs typeface="Arial" panose="020B0604020202020204" pitchFamily="34" charset="0"/>
              </a:rPr>
              <a:t>Whistleblowers can leak </a:t>
            </a:r>
            <a:r>
              <a:rPr lang="en-US" sz="1700" dirty="0" smtClean="0">
                <a:solidFill>
                  <a:srgbClr val="2A3137"/>
                </a:solidFill>
                <a:latin typeface="Arial" panose="020B0604020202020204" pitchFamily="34" charset="0"/>
                <a:ea typeface="Times New Roman" panose="02020603050405020304" pitchFamily="18" charset="0"/>
                <a:cs typeface="Arial" panose="020B0604020202020204" pitchFamily="34" charset="0"/>
              </a:rPr>
              <a:t>vital </a:t>
            </a:r>
            <a:r>
              <a:rPr lang="en-US" sz="1700" dirty="0">
                <a:solidFill>
                  <a:srgbClr val="2A3137"/>
                </a:solidFill>
                <a:latin typeface="Arial" panose="020B0604020202020204" pitchFamily="34" charset="0"/>
                <a:ea typeface="Times New Roman" panose="02020603050405020304" pitchFamily="18" charset="0"/>
                <a:cs typeface="Arial" panose="020B0604020202020204" pitchFamily="34" charset="0"/>
              </a:rPr>
              <a:t>information </a:t>
            </a:r>
            <a:r>
              <a:rPr lang="en-US" sz="1700" dirty="0" smtClean="0">
                <a:solidFill>
                  <a:srgbClr val="2A3137"/>
                </a:solidFill>
                <a:latin typeface="Arial" panose="020B0604020202020204" pitchFamily="34" charset="0"/>
                <a:ea typeface="Times New Roman" panose="02020603050405020304" pitchFamily="18" charset="0"/>
                <a:cs typeface="Arial" panose="020B0604020202020204" pitchFamily="34" charset="0"/>
              </a:rPr>
              <a:t>that should be known to mass people, safely</a:t>
            </a:r>
            <a:endParaRPr lang="en-IN" sz="1700" dirty="0">
              <a:solidFill>
                <a:srgbClr val="00000A"/>
              </a:solidFill>
              <a:latin typeface="Calibri" panose="020F0502020204030204" pitchFamily="34" charset="0"/>
              <a:ea typeface="Times New Roman" panose="02020603050405020304" pitchFamily="18" charset="0"/>
              <a:cs typeface="Arial" panose="020B0604020202020204" pitchFamily="34" charset="0"/>
            </a:endParaRPr>
          </a:p>
          <a:p>
            <a:pPr marL="342900" lvl="0" indent="-342900" algn="just">
              <a:lnSpc>
                <a:spcPct val="115000"/>
              </a:lnSpc>
              <a:spcAft>
                <a:spcPts val="0"/>
              </a:spcAft>
              <a:buFont typeface="Wingdings" panose="05000000000000000000" pitchFamily="2" charset="2"/>
              <a:buChar char=""/>
            </a:pPr>
            <a:r>
              <a:rPr lang="en-US" sz="1700" dirty="0" smtClean="0">
                <a:solidFill>
                  <a:srgbClr val="2A3137"/>
                </a:solidFill>
                <a:latin typeface="Arial" panose="020B0604020202020204" pitchFamily="34" charset="0"/>
                <a:ea typeface="Times New Roman" panose="02020603050405020304" pitchFamily="18" charset="0"/>
                <a:cs typeface="Arial" panose="020B0604020202020204" pitchFamily="34" charset="0"/>
              </a:rPr>
              <a:t>For feedback purpose, where users can provide the honest opinions secretly without any hesitation and fear</a:t>
            </a:r>
            <a:endParaRPr lang="en-IN" sz="1700" dirty="0">
              <a:solidFill>
                <a:srgbClr val="00000A"/>
              </a:solidFill>
              <a:effectLst/>
              <a:latin typeface="Calibri" panose="020F0502020204030204" pitchFamily="34" charset="0"/>
              <a:ea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410400" y="228600"/>
            <a:ext cx="8229323" cy="60960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Plan of Work</a:t>
            </a:r>
            <a:endParaRPr sz="3200" dirty="0">
              <a:latin typeface="Times New Roman" pitchFamily="18" charset="0"/>
              <a:cs typeface="Times New Roman" pitchFamily="18" charset="0"/>
            </a:endParaRPr>
          </a:p>
        </p:txBody>
      </p:sp>
      <p:graphicFrame>
        <p:nvGraphicFramePr>
          <p:cNvPr id="157" name="Table 2"/>
          <p:cNvGraphicFramePr/>
          <p:nvPr>
            <p:extLst>
              <p:ext uri="{D42A27DB-BD31-4B8C-83A1-F6EECF244321}">
                <p14:modId xmlns:p14="http://schemas.microsoft.com/office/powerpoint/2010/main" val="489741896"/>
              </p:ext>
            </p:extLst>
          </p:nvPr>
        </p:nvGraphicFramePr>
        <p:xfrm>
          <a:off x="410400" y="838200"/>
          <a:ext cx="8381631" cy="5486002"/>
        </p:xfrm>
        <a:graphic>
          <a:graphicData uri="http://schemas.openxmlformats.org/drawingml/2006/table">
            <a:tbl>
              <a:tblPr/>
              <a:tblGrid>
                <a:gridCol w="2793877"/>
                <a:gridCol w="2793877"/>
                <a:gridCol w="2793877"/>
              </a:tblGrid>
              <a:tr h="365760">
                <a:tc>
                  <a:txBody>
                    <a:bodyPr/>
                    <a:lstStyle/>
                    <a:p>
                      <a:pPr algn="ctr">
                        <a:lnSpc>
                          <a:spcPct val="100000"/>
                        </a:lnSpc>
                      </a:pPr>
                      <a:r>
                        <a:rPr lang="en-IN" b="1" dirty="0">
                          <a:solidFill>
                            <a:schemeClr val="tx1"/>
                          </a:solidFill>
                          <a:latin typeface="Arial"/>
                        </a:rPr>
                        <a:t>Work</a:t>
                      </a:r>
                      <a:endParaRPr dirty="0">
                        <a:solidFill>
                          <a:schemeClr val="tx1"/>
                        </a:solidFill>
                      </a:endParaRPr>
                    </a:p>
                  </a:txBody>
                  <a:tcPr marL="70338" marR="70338"/>
                </a:tc>
                <a:tc>
                  <a:txBody>
                    <a:bodyPr/>
                    <a:lstStyle/>
                    <a:p>
                      <a:pPr algn="ctr">
                        <a:lnSpc>
                          <a:spcPct val="100000"/>
                        </a:lnSpc>
                      </a:pPr>
                      <a:r>
                        <a:rPr lang="en-IN" b="1" dirty="0">
                          <a:solidFill>
                            <a:schemeClr val="tx1"/>
                          </a:solidFill>
                          <a:latin typeface="Arial"/>
                        </a:rPr>
                        <a:t>Time (Days)</a:t>
                      </a:r>
                      <a:endParaRPr dirty="0">
                        <a:solidFill>
                          <a:schemeClr val="tx1"/>
                        </a:solidFill>
                      </a:endParaRPr>
                    </a:p>
                  </a:txBody>
                  <a:tcPr marL="70338" marR="70338"/>
                </a:tc>
                <a:tc>
                  <a:txBody>
                    <a:bodyPr/>
                    <a:lstStyle/>
                    <a:p>
                      <a:pPr algn="ctr">
                        <a:lnSpc>
                          <a:spcPct val="100000"/>
                        </a:lnSpc>
                      </a:pPr>
                      <a:r>
                        <a:rPr lang="en-IN" b="1" dirty="0">
                          <a:solidFill>
                            <a:schemeClr val="tx1"/>
                          </a:solidFill>
                          <a:latin typeface="Arial"/>
                        </a:rPr>
                        <a:t>Status</a:t>
                      </a:r>
                      <a:endParaRPr>
                        <a:solidFill>
                          <a:schemeClr val="tx1"/>
                        </a:solidFill>
                      </a:endParaRPr>
                    </a:p>
                  </a:txBody>
                  <a:tcPr marL="70338" marR="70338"/>
                </a:tc>
              </a:tr>
              <a:tr h="275277">
                <a:tc>
                  <a:txBody>
                    <a:bodyPr/>
                    <a:lstStyle/>
                    <a:p>
                      <a:pPr algn="ctr">
                        <a:lnSpc>
                          <a:spcPct val="100000"/>
                        </a:lnSpc>
                      </a:pPr>
                      <a:r>
                        <a:rPr lang="en-IN" sz="1100" dirty="0">
                          <a:solidFill>
                            <a:srgbClr val="000000"/>
                          </a:solidFill>
                          <a:latin typeface="Arial"/>
                        </a:rPr>
                        <a:t>Requirement Gathering (Project)</a:t>
                      </a:r>
                      <a:endParaRPr sz="1100"/>
                    </a:p>
                  </a:txBody>
                  <a:tcPr marL="70338" marR="70338"/>
                </a:tc>
                <a:tc>
                  <a:txBody>
                    <a:bodyPr/>
                    <a:lstStyle/>
                    <a:p>
                      <a:pPr algn="ctr">
                        <a:lnSpc>
                          <a:spcPct val="100000"/>
                        </a:lnSpc>
                      </a:pPr>
                      <a:r>
                        <a:rPr lang="en-IN" sz="1100" dirty="0" smtClean="0"/>
                        <a:t>2-3</a:t>
                      </a:r>
                      <a:endParaRPr sz="1100" dirty="0"/>
                    </a:p>
                  </a:txBody>
                  <a:tcPr marL="70338" marR="70338"/>
                </a:tc>
                <a:tc>
                  <a:txBody>
                    <a:bodyPr/>
                    <a:lstStyle/>
                    <a:p>
                      <a:pPr algn="ctr">
                        <a:lnSpc>
                          <a:spcPct val="100000"/>
                        </a:lnSpc>
                      </a:pPr>
                      <a:r>
                        <a:rPr lang="en-IN" sz="1100">
                          <a:solidFill>
                            <a:srgbClr val="000000"/>
                          </a:solidFill>
                          <a:latin typeface="Arial"/>
                        </a:rPr>
                        <a:t>Done</a:t>
                      </a:r>
                      <a:endParaRPr sz="1100"/>
                    </a:p>
                  </a:txBody>
                  <a:tcPr marL="70338" marR="70338"/>
                </a:tc>
              </a:tr>
              <a:tr h="330333">
                <a:tc>
                  <a:txBody>
                    <a:bodyPr/>
                    <a:lstStyle/>
                    <a:p>
                      <a:pPr algn="ctr">
                        <a:lnSpc>
                          <a:spcPct val="100000"/>
                        </a:lnSpc>
                      </a:pPr>
                      <a:r>
                        <a:rPr lang="en-IN" sz="1100" dirty="0">
                          <a:solidFill>
                            <a:srgbClr val="000000"/>
                          </a:solidFill>
                          <a:latin typeface="Arial"/>
                        </a:rPr>
                        <a:t>Analysis (Project)</a:t>
                      </a:r>
                      <a:endParaRPr sz="1100"/>
                    </a:p>
                  </a:txBody>
                  <a:tcPr marL="70338" marR="70338"/>
                </a:tc>
                <a:tc>
                  <a:txBody>
                    <a:bodyPr/>
                    <a:lstStyle/>
                    <a:p>
                      <a:pPr algn="ctr">
                        <a:lnSpc>
                          <a:spcPct val="100000"/>
                        </a:lnSpc>
                      </a:pPr>
                      <a:r>
                        <a:rPr lang="en-IN" sz="1100" dirty="0" smtClean="0"/>
                        <a:t>1-2</a:t>
                      </a:r>
                      <a:endParaRPr sz="1100" dirty="0"/>
                    </a:p>
                  </a:txBody>
                  <a:tcPr marL="70338" marR="70338"/>
                </a:tc>
                <a:tc>
                  <a:txBody>
                    <a:bodyPr/>
                    <a:lstStyle/>
                    <a:p>
                      <a:pPr algn="ctr">
                        <a:lnSpc>
                          <a:spcPct val="100000"/>
                        </a:lnSpc>
                      </a:pPr>
                      <a:r>
                        <a:rPr lang="en-IN" sz="1100">
                          <a:solidFill>
                            <a:srgbClr val="000000"/>
                          </a:solidFill>
                          <a:latin typeface="Arial"/>
                        </a:rPr>
                        <a:t>Done</a:t>
                      </a:r>
                      <a:endParaRPr sz="1100"/>
                    </a:p>
                  </a:txBody>
                  <a:tcPr marL="70338" marR="70338"/>
                </a:tc>
              </a:tr>
              <a:tr h="467972">
                <a:tc>
                  <a:txBody>
                    <a:bodyPr/>
                    <a:lstStyle/>
                    <a:p>
                      <a:pPr algn="ctr">
                        <a:lnSpc>
                          <a:spcPct val="100000"/>
                        </a:lnSpc>
                      </a:pPr>
                      <a:r>
                        <a:rPr lang="en-IN" sz="1100" dirty="0">
                          <a:solidFill>
                            <a:srgbClr val="000000"/>
                          </a:solidFill>
                          <a:latin typeface="Arial"/>
                        </a:rPr>
                        <a:t>Requirement gathering &amp; Analysis (Module1)</a:t>
                      </a:r>
                      <a:endParaRPr sz="1100"/>
                    </a:p>
                  </a:txBody>
                  <a:tcPr marL="70338" marR="70338"/>
                </a:tc>
                <a:tc>
                  <a:txBody>
                    <a:bodyPr/>
                    <a:lstStyle/>
                    <a:p>
                      <a:pPr algn="ctr">
                        <a:lnSpc>
                          <a:spcPct val="100000"/>
                        </a:lnSpc>
                      </a:pPr>
                      <a:r>
                        <a:rPr lang="en-IN" sz="1100" dirty="0" smtClean="0"/>
                        <a:t>3-4</a:t>
                      </a:r>
                      <a:endParaRPr sz="1100" dirty="0"/>
                    </a:p>
                  </a:txBody>
                  <a:tcPr marL="70338" marR="70338"/>
                </a:tc>
                <a:tc>
                  <a:txBody>
                    <a:bodyPr/>
                    <a:lstStyle/>
                    <a:p>
                      <a:pPr algn="ctr">
                        <a:lnSpc>
                          <a:spcPct val="100000"/>
                        </a:lnSpc>
                      </a:pPr>
                      <a:r>
                        <a:rPr lang="en-IN" sz="1100" dirty="0">
                          <a:solidFill>
                            <a:srgbClr val="000000"/>
                          </a:solidFill>
                          <a:latin typeface="Arial"/>
                        </a:rPr>
                        <a:t>Done</a:t>
                      </a:r>
                      <a:endParaRPr sz="1100"/>
                    </a:p>
                  </a:txBody>
                  <a:tcPr marL="70338" marR="70338"/>
                </a:tc>
              </a:tr>
              <a:tr h="330333">
                <a:tc>
                  <a:txBody>
                    <a:bodyPr/>
                    <a:lstStyle/>
                    <a:p>
                      <a:pPr algn="ctr">
                        <a:lnSpc>
                          <a:spcPct val="100000"/>
                        </a:lnSpc>
                      </a:pPr>
                      <a:r>
                        <a:rPr lang="en-IN" sz="1100" dirty="0">
                          <a:solidFill>
                            <a:srgbClr val="000000"/>
                          </a:solidFill>
                          <a:latin typeface="Arial"/>
                        </a:rPr>
                        <a:t>Implementation (Module1)</a:t>
                      </a:r>
                      <a:endParaRPr sz="1100"/>
                    </a:p>
                  </a:txBody>
                  <a:tcPr marL="70338" marR="70338"/>
                </a:tc>
                <a:tc>
                  <a:txBody>
                    <a:bodyPr/>
                    <a:lstStyle/>
                    <a:p>
                      <a:pPr algn="ctr">
                        <a:lnSpc>
                          <a:spcPct val="100000"/>
                        </a:lnSpc>
                      </a:pPr>
                      <a:r>
                        <a:rPr lang="en-IN" sz="1100" dirty="0" smtClean="0"/>
                        <a:t>7-10</a:t>
                      </a:r>
                      <a:endParaRPr sz="1100" dirty="0"/>
                    </a:p>
                  </a:txBody>
                  <a:tcPr marL="70338" marR="70338"/>
                </a:tc>
                <a:tc>
                  <a:txBody>
                    <a:bodyPr/>
                    <a:lstStyle/>
                    <a:p>
                      <a:pPr algn="ctr">
                        <a:lnSpc>
                          <a:spcPct val="100000"/>
                        </a:lnSpc>
                      </a:pPr>
                      <a:r>
                        <a:rPr lang="en-IN" sz="1100" dirty="0" smtClean="0"/>
                        <a:t>Done</a:t>
                      </a:r>
                      <a:endParaRPr sz="1100" dirty="0"/>
                    </a:p>
                  </a:txBody>
                  <a:tcPr marL="70338" marR="70338"/>
                </a:tc>
              </a:tr>
              <a:tr h="330333">
                <a:tc>
                  <a:txBody>
                    <a:bodyPr/>
                    <a:lstStyle/>
                    <a:p>
                      <a:pPr algn="ctr">
                        <a:lnSpc>
                          <a:spcPct val="100000"/>
                        </a:lnSpc>
                      </a:pPr>
                      <a:r>
                        <a:rPr lang="en-IN" sz="1100">
                          <a:solidFill>
                            <a:srgbClr val="000000"/>
                          </a:solidFill>
                          <a:latin typeface="Arial"/>
                        </a:rPr>
                        <a:t>Testing (Module1)</a:t>
                      </a:r>
                      <a:endParaRPr sz="1100"/>
                    </a:p>
                  </a:txBody>
                  <a:tcPr marL="70338" marR="70338"/>
                </a:tc>
                <a:tc>
                  <a:txBody>
                    <a:bodyPr/>
                    <a:lstStyle/>
                    <a:p>
                      <a:pPr algn="ctr">
                        <a:lnSpc>
                          <a:spcPct val="100000"/>
                        </a:lnSpc>
                      </a:pPr>
                      <a:r>
                        <a:rPr lang="en-IN" sz="1100" dirty="0" smtClean="0"/>
                        <a:t>2-3</a:t>
                      </a:r>
                      <a:endParaRPr sz="1100" dirty="0"/>
                    </a:p>
                  </a:txBody>
                  <a:tcPr marL="70338" marR="70338"/>
                </a:tc>
                <a:tc>
                  <a:txBody>
                    <a:bodyPr/>
                    <a:lstStyle/>
                    <a:p>
                      <a:pPr algn="ctr">
                        <a:lnSpc>
                          <a:spcPct val="100000"/>
                        </a:lnSpc>
                      </a:pPr>
                      <a:r>
                        <a:rPr lang="en-IN" sz="1100" dirty="0">
                          <a:solidFill>
                            <a:srgbClr val="000000"/>
                          </a:solidFill>
                          <a:latin typeface="Arial"/>
                        </a:rPr>
                        <a:t>Done after implementation of module 1</a:t>
                      </a:r>
                      <a:endParaRPr sz="1100" dirty="0"/>
                    </a:p>
                  </a:txBody>
                  <a:tcPr marL="70338" marR="70338"/>
                </a:tc>
              </a:tr>
              <a:tr h="467972">
                <a:tc>
                  <a:txBody>
                    <a:bodyPr/>
                    <a:lstStyle/>
                    <a:p>
                      <a:pPr algn="ctr">
                        <a:lnSpc>
                          <a:spcPct val="100000"/>
                        </a:lnSpc>
                      </a:pPr>
                      <a:r>
                        <a:rPr lang="en-IN" sz="1100">
                          <a:solidFill>
                            <a:srgbClr val="000000"/>
                          </a:solidFill>
                          <a:latin typeface="Arial"/>
                        </a:rPr>
                        <a:t>Requirement gathering &amp; Analysis(Module2)</a:t>
                      </a:r>
                      <a:endParaRPr sz="1100"/>
                    </a:p>
                  </a:txBody>
                  <a:tcPr marL="70338" marR="70338"/>
                </a:tc>
                <a:tc>
                  <a:txBody>
                    <a:bodyPr/>
                    <a:lstStyle/>
                    <a:p>
                      <a:pPr algn="ctr">
                        <a:lnSpc>
                          <a:spcPct val="100000"/>
                        </a:lnSpc>
                      </a:pPr>
                      <a:r>
                        <a:rPr lang="en-IN" sz="1100" dirty="0" smtClean="0"/>
                        <a:t>7-8</a:t>
                      </a:r>
                      <a:endParaRPr sz="1100" dirty="0"/>
                    </a:p>
                  </a:txBody>
                  <a:tcPr marL="70338" marR="70338"/>
                </a:tc>
                <a:tc>
                  <a:txBody>
                    <a:bodyPr/>
                    <a:lstStyle/>
                    <a:p>
                      <a:pPr algn="ctr">
                        <a:lnSpc>
                          <a:spcPct val="100000"/>
                        </a:lnSpc>
                      </a:pPr>
                      <a:r>
                        <a:rPr lang="en-IN" sz="1100" dirty="0" smtClean="0"/>
                        <a:t>Done</a:t>
                      </a:r>
                      <a:endParaRPr sz="1100" dirty="0"/>
                    </a:p>
                  </a:txBody>
                  <a:tcPr marL="70338" marR="70338"/>
                </a:tc>
              </a:tr>
              <a:tr h="330333">
                <a:tc>
                  <a:txBody>
                    <a:bodyPr/>
                    <a:lstStyle/>
                    <a:p>
                      <a:pPr algn="ctr">
                        <a:lnSpc>
                          <a:spcPct val="100000"/>
                        </a:lnSpc>
                      </a:pPr>
                      <a:r>
                        <a:rPr lang="en-IN" sz="1100">
                          <a:solidFill>
                            <a:srgbClr val="000000"/>
                          </a:solidFill>
                          <a:latin typeface="Arial"/>
                        </a:rPr>
                        <a:t>Implementation (Module2)</a:t>
                      </a:r>
                      <a:endParaRPr sz="1100"/>
                    </a:p>
                  </a:txBody>
                  <a:tcPr marL="70338" marR="70338"/>
                </a:tc>
                <a:tc>
                  <a:txBody>
                    <a:bodyPr/>
                    <a:lstStyle/>
                    <a:p>
                      <a:pPr algn="ctr">
                        <a:lnSpc>
                          <a:spcPct val="100000"/>
                        </a:lnSpc>
                      </a:pPr>
                      <a:r>
                        <a:rPr lang="en-IN" sz="1100" dirty="0" smtClean="0"/>
                        <a:t>5-6</a:t>
                      </a:r>
                      <a:endParaRPr sz="1100" dirty="0"/>
                    </a:p>
                  </a:txBody>
                  <a:tcPr marL="70338" marR="70338"/>
                </a:tc>
                <a:tc>
                  <a:txBody>
                    <a:bodyPr/>
                    <a:lstStyle/>
                    <a:p>
                      <a:r>
                        <a:rPr lang="en-IN" sz="1100" dirty="0" smtClean="0">
                          <a:solidFill>
                            <a:srgbClr val="000000"/>
                          </a:solidFill>
                          <a:latin typeface="Arial"/>
                          <a:ea typeface="+mn-ea"/>
                          <a:cs typeface="+mn-cs"/>
                        </a:rPr>
                        <a:t>Web based admin panel with development of SQL database</a:t>
                      </a:r>
                      <a:endParaRPr lang="en-US" sz="1100" dirty="0">
                        <a:solidFill>
                          <a:srgbClr val="000000"/>
                        </a:solidFill>
                        <a:latin typeface="Arial"/>
                        <a:ea typeface="+mn-ea"/>
                        <a:cs typeface="+mn-cs"/>
                      </a:endParaRPr>
                    </a:p>
                  </a:txBody>
                  <a:tcPr marL="70338" marR="70338"/>
                </a:tc>
              </a:tr>
              <a:tr h="330333">
                <a:tc>
                  <a:txBody>
                    <a:bodyPr/>
                    <a:lstStyle/>
                    <a:p>
                      <a:pPr algn="ctr">
                        <a:lnSpc>
                          <a:spcPct val="100000"/>
                        </a:lnSpc>
                      </a:pPr>
                      <a:r>
                        <a:rPr lang="en-IN" sz="1100">
                          <a:solidFill>
                            <a:srgbClr val="000000"/>
                          </a:solidFill>
                          <a:latin typeface="Arial"/>
                        </a:rPr>
                        <a:t>Testing (Module2)</a:t>
                      </a:r>
                      <a:endParaRPr sz="1100"/>
                    </a:p>
                  </a:txBody>
                  <a:tcPr marL="70338" marR="70338"/>
                </a:tc>
                <a:tc>
                  <a:txBody>
                    <a:bodyPr/>
                    <a:lstStyle/>
                    <a:p>
                      <a:pPr algn="ctr">
                        <a:lnSpc>
                          <a:spcPct val="100000"/>
                        </a:lnSpc>
                      </a:pPr>
                      <a:r>
                        <a:rPr lang="en-IN" sz="1100" dirty="0" smtClean="0"/>
                        <a:t>2-4</a:t>
                      </a:r>
                      <a:endParaRPr sz="1100" dirty="0"/>
                    </a:p>
                  </a:txBody>
                  <a:tcPr marL="70338" marR="70338"/>
                </a:tc>
                <a:tc>
                  <a:txBody>
                    <a:bodyPr/>
                    <a:lstStyle/>
                    <a:p>
                      <a:pPr algn="ctr"/>
                      <a:r>
                        <a:rPr lang="en-US" sz="1100" dirty="0" smtClean="0"/>
                        <a:t>Done</a:t>
                      </a:r>
                      <a:endParaRPr lang="en-US" sz="1100" dirty="0"/>
                    </a:p>
                  </a:txBody>
                  <a:tcPr marL="70338" marR="70338"/>
                </a:tc>
              </a:tr>
              <a:tr h="467972">
                <a:tc>
                  <a:txBody>
                    <a:bodyPr/>
                    <a:lstStyle/>
                    <a:p>
                      <a:pPr algn="ctr">
                        <a:lnSpc>
                          <a:spcPct val="100000"/>
                        </a:lnSpc>
                      </a:pPr>
                      <a:r>
                        <a:rPr lang="en-IN" sz="1100">
                          <a:solidFill>
                            <a:srgbClr val="000000"/>
                          </a:solidFill>
                          <a:latin typeface="Arial"/>
                        </a:rPr>
                        <a:t>         Report Generation &amp;Submission</a:t>
                      </a:r>
                      <a:endParaRPr sz="1100"/>
                    </a:p>
                  </a:txBody>
                  <a:tcPr marL="70338" marR="70338"/>
                </a:tc>
                <a:tc>
                  <a:txBody>
                    <a:bodyPr/>
                    <a:lstStyle/>
                    <a:p>
                      <a:pPr algn="ctr">
                        <a:lnSpc>
                          <a:spcPct val="100000"/>
                        </a:lnSpc>
                      </a:pPr>
                      <a:r>
                        <a:rPr lang="en-IN" sz="1100" dirty="0" smtClean="0"/>
                        <a:t>2-5</a:t>
                      </a:r>
                      <a:endParaRPr sz="1100" dirty="0"/>
                    </a:p>
                  </a:txBody>
                  <a:tcPr marL="70338" marR="70338"/>
                </a:tc>
                <a:tc>
                  <a:txBody>
                    <a:bodyPr/>
                    <a:lstStyle/>
                    <a:p>
                      <a:pPr algn="ctr">
                        <a:lnSpc>
                          <a:spcPct val="100000"/>
                        </a:lnSpc>
                      </a:pPr>
                      <a:r>
                        <a:rPr lang="en-IN" sz="1100" dirty="0">
                          <a:solidFill>
                            <a:srgbClr val="000000"/>
                          </a:solidFill>
                          <a:latin typeface="Arial"/>
                        </a:rPr>
                        <a:t>After </a:t>
                      </a:r>
                      <a:r>
                        <a:rPr lang="en-IN" sz="1100" dirty="0" smtClean="0">
                          <a:solidFill>
                            <a:srgbClr val="000000"/>
                          </a:solidFill>
                          <a:latin typeface="Arial"/>
                        </a:rPr>
                        <a:t>Successful </a:t>
                      </a:r>
                      <a:r>
                        <a:rPr lang="en-IN" sz="1100" dirty="0">
                          <a:solidFill>
                            <a:srgbClr val="000000"/>
                          </a:solidFill>
                          <a:latin typeface="Arial"/>
                        </a:rPr>
                        <a:t>completion of above modules</a:t>
                      </a:r>
                      <a:endParaRPr sz="1100"/>
                    </a:p>
                  </a:txBody>
                  <a:tcPr marL="70338" marR="70338"/>
                </a:tc>
              </a:tr>
              <a:tr h="467972">
                <a:tc>
                  <a:txBody>
                    <a:bodyPr/>
                    <a:lstStyle/>
                    <a:p>
                      <a:pPr algn="ctr">
                        <a:lnSpc>
                          <a:spcPct val="100000"/>
                        </a:lnSpc>
                      </a:pPr>
                      <a:r>
                        <a:rPr lang="en-IN" sz="1100">
                          <a:solidFill>
                            <a:srgbClr val="000000"/>
                          </a:solidFill>
                          <a:latin typeface="Arial"/>
                        </a:rPr>
                        <a:t>Requirement gathering &amp; Analysis(Module3)</a:t>
                      </a:r>
                      <a:endParaRPr sz="1100"/>
                    </a:p>
                  </a:txBody>
                  <a:tcPr marL="70338" marR="70338"/>
                </a:tc>
                <a:tc>
                  <a:txBody>
                    <a:bodyPr/>
                    <a:lstStyle/>
                    <a:p>
                      <a:pPr algn="ctr">
                        <a:lnSpc>
                          <a:spcPct val="100000"/>
                        </a:lnSpc>
                      </a:pPr>
                      <a:r>
                        <a:rPr lang="en-IN" sz="1100" dirty="0" smtClean="0"/>
                        <a:t>4-7</a:t>
                      </a:r>
                      <a:endParaRPr sz="1100" dirty="0"/>
                    </a:p>
                  </a:txBody>
                  <a:tcPr marL="70338" marR="70338"/>
                </a:tc>
                <a:tc>
                  <a:txBody>
                    <a:bodyPr/>
                    <a:lstStyle/>
                    <a:p>
                      <a:pPr algn="ctr"/>
                      <a:r>
                        <a:rPr lang="en-US" sz="1100" dirty="0" smtClean="0"/>
                        <a:t> Done</a:t>
                      </a:r>
                      <a:endParaRPr lang="en-US" sz="1100" dirty="0"/>
                    </a:p>
                  </a:txBody>
                  <a:tcPr marL="70338" marR="70338"/>
                </a:tc>
              </a:tr>
              <a:tr h="330333">
                <a:tc>
                  <a:txBody>
                    <a:bodyPr/>
                    <a:lstStyle/>
                    <a:p>
                      <a:pPr algn="ctr">
                        <a:lnSpc>
                          <a:spcPct val="100000"/>
                        </a:lnSpc>
                      </a:pPr>
                      <a:r>
                        <a:rPr lang="en-IN" sz="1100">
                          <a:solidFill>
                            <a:srgbClr val="000000"/>
                          </a:solidFill>
                          <a:latin typeface="Arial"/>
                        </a:rPr>
                        <a:t>Implementation (Module3)</a:t>
                      </a:r>
                      <a:endParaRPr sz="1100"/>
                    </a:p>
                  </a:txBody>
                  <a:tcPr marL="70338" marR="70338"/>
                </a:tc>
                <a:tc>
                  <a:txBody>
                    <a:bodyPr/>
                    <a:lstStyle/>
                    <a:p>
                      <a:pPr algn="ctr">
                        <a:lnSpc>
                          <a:spcPct val="100000"/>
                        </a:lnSpc>
                      </a:pPr>
                      <a:r>
                        <a:rPr lang="en-IN" sz="1100" dirty="0" smtClean="0"/>
                        <a:t>6-10</a:t>
                      </a:r>
                      <a:endParaRPr sz="1100" dirty="0"/>
                    </a:p>
                  </a:txBody>
                  <a:tcPr marL="70338" marR="70338"/>
                </a:tc>
                <a:tc>
                  <a:txBody>
                    <a:bodyPr/>
                    <a:lstStyle/>
                    <a:p>
                      <a:pPr algn="ctr"/>
                      <a:r>
                        <a:rPr lang="en-US" sz="1100" dirty="0" smtClean="0"/>
                        <a:t>One-to-one</a:t>
                      </a:r>
                      <a:r>
                        <a:rPr lang="en-US" sz="1100" baseline="0" dirty="0" smtClean="0"/>
                        <a:t> chatting, geolocation based post, content moderation</a:t>
                      </a:r>
                      <a:endParaRPr lang="en-US" sz="1100" dirty="0"/>
                    </a:p>
                  </a:txBody>
                  <a:tcPr marL="70338" marR="70338"/>
                </a:tc>
              </a:tr>
              <a:tr h="330333">
                <a:tc>
                  <a:txBody>
                    <a:bodyPr/>
                    <a:lstStyle/>
                    <a:p>
                      <a:pPr algn="ctr">
                        <a:lnSpc>
                          <a:spcPct val="100000"/>
                        </a:lnSpc>
                      </a:pPr>
                      <a:r>
                        <a:rPr lang="en-IN" sz="1100">
                          <a:solidFill>
                            <a:srgbClr val="000000"/>
                          </a:solidFill>
                          <a:latin typeface="Arial"/>
                        </a:rPr>
                        <a:t>Testing (Module3)</a:t>
                      </a:r>
                      <a:endParaRPr sz="1100"/>
                    </a:p>
                  </a:txBody>
                  <a:tcPr marL="70338" marR="70338"/>
                </a:tc>
                <a:tc>
                  <a:txBody>
                    <a:bodyPr/>
                    <a:lstStyle/>
                    <a:p>
                      <a:pPr algn="ctr">
                        <a:lnSpc>
                          <a:spcPct val="100000"/>
                        </a:lnSpc>
                      </a:pPr>
                      <a:r>
                        <a:rPr lang="en-IN" sz="1100" dirty="0" smtClean="0"/>
                        <a:t>3-10</a:t>
                      </a:r>
                      <a:endParaRPr sz="1100" dirty="0"/>
                    </a:p>
                  </a:txBody>
                  <a:tcPr marL="70338" marR="70338"/>
                </a:tc>
                <a:tc>
                  <a:txBody>
                    <a:bodyPr/>
                    <a:lstStyle/>
                    <a:p>
                      <a:pPr algn="ctr"/>
                      <a:r>
                        <a:rPr lang="en-US" sz="1100" dirty="0" smtClean="0"/>
                        <a:t>Done</a:t>
                      </a:r>
                      <a:endParaRPr lang="en-US" sz="1100" dirty="0"/>
                    </a:p>
                  </a:txBody>
                  <a:tcPr marL="70338" marR="70338"/>
                </a:tc>
              </a:tr>
              <a:tr h="467972">
                <a:tc>
                  <a:txBody>
                    <a:bodyPr/>
                    <a:lstStyle/>
                    <a:p>
                      <a:pPr algn="ctr">
                        <a:lnSpc>
                          <a:spcPct val="100000"/>
                        </a:lnSpc>
                      </a:pPr>
                      <a:r>
                        <a:rPr lang="en-IN" sz="1100">
                          <a:solidFill>
                            <a:srgbClr val="000000"/>
                          </a:solidFill>
                          <a:latin typeface="Arial"/>
                        </a:rPr>
                        <a:t>Report Generation &amp;Submission</a:t>
                      </a:r>
                      <a:endParaRPr sz="1100"/>
                    </a:p>
                  </a:txBody>
                  <a:tcPr marL="70338" marR="70338"/>
                </a:tc>
                <a:tc>
                  <a:txBody>
                    <a:bodyPr/>
                    <a:lstStyle/>
                    <a:p>
                      <a:pPr algn="ctr">
                        <a:lnSpc>
                          <a:spcPct val="100000"/>
                        </a:lnSpc>
                      </a:pPr>
                      <a:r>
                        <a:rPr lang="en-IN" sz="1100" dirty="0" smtClean="0"/>
                        <a:t>2-4</a:t>
                      </a:r>
                      <a:endParaRPr sz="1100" dirty="0"/>
                    </a:p>
                  </a:txBody>
                  <a:tcPr marL="70338" marR="70338"/>
                </a:tc>
                <a:tc>
                  <a:txBody>
                    <a:bodyPr/>
                    <a:lstStyle/>
                    <a:p>
                      <a:pPr algn="ctr">
                        <a:lnSpc>
                          <a:spcPct val="100000"/>
                        </a:lnSpc>
                      </a:pPr>
                      <a:r>
                        <a:rPr lang="en-IN" sz="1100" dirty="0">
                          <a:solidFill>
                            <a:srgbClr val="000000"/>
                          </a:solidFill>
                          <a:latin typeface="Arial"/>
                        </a:rPr>
                        <a:t>After </a:t>
                      </a:r>
                      <a:r>
                        <a:rPr lang="en-IN" sz="1100" dirty="0" smtClean="0">
                          <a:solidFill>
                            <a:srgbClr val="000000"/>
                          </a:solidFill>
                          <a:latin typeface="Arial"/>
                        </a:rPr>
                        <a:t>Successful </a:t>
                      </a:r>
                      <a:r>
                        <a:rPr lang="en-IN" sz="1100" dirty="0">
                          <a:solidFill>
                            <a:srgbClr val="000000"/>
                          </a:solidFill>
                          <a:latin typeface="Arial"/>
                        </a:rPr>
                        <a:t>completion of above modules</a:t>
                      </a:r>
                      <a:endParaRPr sz="1100" dirty="0"/>
                    </a:p>
                  </a:txBody>
                  <a:tcPr marL="70338" marR="70338"/>
                </a:tc>
              </a:tr>
            </a:tbl>
          </a:graphicData>
        </a:graphic>
      </p:graphicFrame>
      <p:sp>
        <p:nvSpPr>
          <p:cNvPr id="158"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a:t>
            </a:r>
            <a:r>
              <a:rPr lang="en-IN" dirty="0" smtClean="0">
                <a:solidFill>
                  <a:srgbClr val="0000FF"/>
                </a:solidFill>
                <a:latin typeface="Cambria"/>
              </a:rPr>
              <a:t>Research</a:t>
            </a:r>
            <a:endParaRPr dirty="0">
              <a:solidFill>
                <a:srgbClr val="0000FF"/>
              </a:solidFill>
            </a:endParaRPr>
          </a:p>
        </p:txBody>
      </p:sp>
      <p:sp>
        <p:nvSpPr>
          <p:cNvPr id="159" name="TextShape 4"/>
          <p:cNvSpPr txBox="1"/>
          <p:nvPr/>
        </p:nvSpPr>
        <p:spPr>
          <a:xfrm>
            <a:off x="8264769" y="6172200"/>
            <a:ext cx="585969" cy="685440"/>
          </a:xfrm>
          <a:prstGeom prst="rect">
            <a:avLst/>
          </a:prstGeom>
        </p:spPr>
        <p:txBody>
          <a:bodyPr anchor="ctr"/>
          <a:lstStyle/>
          <a:p>
            <a:pPr>
              <a:lnSpc>
                <a:spcPct val="100000"/>
              </a:lnSpc>
            </a:pPr>
            <a:fld id="{43864133-B4DF-4796-BC9E-D841CC37DF19}" type="slidenum">
              <a:rPr lang="en-IN">
                <a:solidFill>
                  <a:srgbClr val="0000FF"/>
                </a:solidFill>
                <a:latin typeface="Cambria"/>
              </a:rPr>
              <a:pPr>
                <a:lnSpc>
                  <a:spcPct val="100000"/>
                </a:lnSpc>
              </a:pPr>
              <a:t>25</a:t>
            </a:fld>
            <a:endParaRPr>
              <a:solidFill>
                <a:srgbClr val="0000FF"/>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457200" y="274680"/>
            <a:ext cx="8229323" cy="4873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References</a:t>
            </a:r>
            <a:endParaRPr sz="3200">
              <a:latin typeface="Times New Roman" pitchFamily="18" charset="0"/>
              <a:cs typeface="Times New Roman" pitchFamily="18" charset="0"/>
            </a:endParaRPr>
          </a:p>
        </p:txBody>
      </p:sp>
      <p:sp>
        <p:nvSpPr>
          <p:cNvPr id="161" name="TextShape 2"/>
          <p:cNvSpPr txBox="1"/>
          <p:nvPr/>
        </p:nvSpPr>
        <p:spPr>
          <a:xfrm>
            <a:off x="316338" y="609600"/>
            <a:ext cx="8534400" cy="4525560"/>
          </a:xfrm>
          <a:prstGeom prst="rect">
            <a:avLst/>
          </a:prstGeom>
        </p:spPr>
        <p:txBody>
          <a:bodyPr/>
          <a:lstStyle/>
          <a:p>
            <a:pPr>
              <a:lnSpc>
                <a:spcPct val="100000"/>
              </a:lnSpc>
            </a:pPr>
            <a:endParaRPr dirty="0"/>
          </a:p>
          <a:p>
            <a:pPr>
              <a:lnSpc>
                <a:spcPct val="100000"/>
              </a:lnSpc>
              <a:buFont typeface="Arial"/>
              <a:buChar char="•"/>
            </a:pPr>
            <a:r>
              <a:rPr lang="en-US" sz="3200" b="1" dirty="0" smtClean="0">
                <a:solidFill>
                  <a:srgbClr val="000000"/>
                </a:solidFill>
                <a:latin typeface="Cambria"/>
              </a:rPr>
              <a:t> Websites:</a:t>
            </a:r>
          </a:p>
          <a:p>
            <a:pPr>
              <a:lnSpc>
                <a:spcPct val="100000"/>
              </a:lnSpc>
            </a:pPr>
            <a:endParaRPr dirty="0"/>
          </a:p>
          <a:p>
            <a:pPr marL="342900" indent="-342900" algn="just">
              <a:lnSpc>
                <a:spcPct val="100000"/>
              </a:lnSpc>
              <a:buFont typeface="Arial" panose="020B0604020202020204" pitchFamily="34" charset="0"/>
              <a:buChar char="•"/>
            </a:pPr>
            <a:r>
              <a:rPr lang="en-IN" sz="2000" b="1" u="sng" dirty="0">
                <a:hlinkClick r:id="rId2"/>
              </a:rPr>
              <a:t>https://theconversation.com/anonymous-apps-risk-fuelling-cyberbullying-but-they-also-fill-a-vital-role</a:t>
            </a:r>
            <a:endParaRPr lang="en-IN" sz="2000" b="1" u="sng" dirty="0"/>
          </a:p>
          <a:p>
            <a:pPr marL="342900" indent="-342900" algn="just">
              <a:buFont typeface="Arial" panose="020B0604020202020204" pitchFamily="34" charset="0"/>
              <a:buChar char="•"/>
            </a:pPr>
            <a:r>
              <a:rPr lang="en-US" sz="2000" b="1" u="sng" dirty="0">
                <a:hlinkClick r:id="rId3"/>
              </a:rPr>
              <a:t>https://www.privacyend.com/guides/best-anonymous-chat-apps-android</a:t>
            </a:r>
            <a:r>
              <a:rPr lang="en-US" sz="2000" b="1" u="sng" dirty="0" smtClean="0">
                <a:hlinkClick r:id="rId3"/>
              </a:rPr>
              <a:t>/</a:t>
            </a:r>
            <a:endParaRPr lang="en-US" sz="2000" b="1" u="sng" dirty="0" smtClean="0"/>
          </a:p>
          <a:p>
            <a:pPr marL="342900" indent="-342900" algn="just">
              <a:buFont typeface="Arial" panose="020B0604020202020204" pitchFamily="34" charset="0"/>
              <a:buChar char="•"/>
            </a:pPr>
            <a:r>
              <a:rPr lang="en-US" sz="2000" b="1" u="sng" dirty="0">
                <a:hlinkClick r:id="rId4"/>
              </a:rPr>
              <a:t>https://www.betterhelp.com/advice/chat/pros-and-cons-of-an-anonymous-chat-room/</a:t>
            </a:r>
            <a:endParaRPr lang="en-IN" sz="2000" dirty="0"/>
          </a:p>
          <a:p>
            <a:pPr marL="342900" indent="-342900" algn="just">
              <a:buFont typeface="Arial" panose="020B0604020202020204" pitchFamily="34" charset="0"/>
              <a:buChar char="•"/>
            </a:pPr>
            <a:r>
              <a:rPr lang="en-US" sz="2000" b="1" u="sng" dirty="0">
                <a:hlinkClick r:id="rId5"/>
              </a:rPr>
              <a:t>https://www.forbes.com/sites/capitalone/2017/09/28/anonymous-messaging-apps-is-honesty-really-the-best-policy/?sh=6a2819b93c75</a:t>
            </a:r>
            <a:endParaRPr lang="en-IN" sz="2000" dirty="0"/>
          </a:p>
          <a:p>
            <a:pPr marL="342900" indent="-342900" algn="just">
              <a:buFont typeface="Arial" panose="020B0604020202020204" pitchFamily="34" charset="0"/>
              <a:buChar char="•"/>
            </a:pPr>
            <a:r>
              <a:rPr lang="en-US" sz="2000" b="1" u="sng" dirty="0">
                <a:hlinkClick r:id="rId4"/>
              </a:rPr>
              <a:t>https://www.betterhelp.com/advice/chat/pros-and-cons-of-an-anonymous-chat-room/</a:t>
            </a:r>
            <a:endParaRPr lang="en-IN" sz="2000" dirty="0"/>
          </a:p>
          <a:p>
            <a:pPr marL="342900" indent="-342900" algn="just">
              <a:buFont typeface="Arial" panose="020B0604020202020204" pitchFamily="34" charset="0"/>
              <a:buChar char="•"/>
            </a:pPr>
            <a:r>
              <a:rPr lang="en-US" sz="2000" b="1" u="sng" dirty="0">
                <a:hlinkClick r:id="rId6"/>
              </a:rPr>
              <a:t>https://www.regain.us/advice/chat/the-benefits-and-cautions-of-anonymous-chat/</a:t>
            </a:r>
            <a:endParaRPr lang="en-IN" sz="2000" dirty="0"/>
          </a:p>
          <a:p>
            <a:pPr marL="342900" indent="-342900" algn="just">
              <a:buFont typeface="Arial" panose="020B0604020202020204" pitchFamily="34" charset="0"/>
              <a:buChar char="•"/>
            </a:pPr>
            <a:r>
              <a:rPr lang="en-US" sz="2000" b="1" u="sng" dirty="0">
                <a:hlinkClick r:id="rId7"/>
              </a:rPr>
              <a:t>https://ciphr.io/blog/post/anonymous-chat-app</a:t>
            </a:r>
            <a:endParaRPr lang="en-IN" sz="2000" dirty="0"/>
          </a:p>
          <a:p>
            <a:pPr marL="342900" indent="-342900">
              <a:buFont typeface="Arial" panose="020B0604020202020204" pitchFamily="34" charset="0"/>
              <a:buChar char="•"/>
            </a:pPr>
            <a:endParaRPr lang="en-IN" sz="2000" dirty="0"/>
          </a:p>
          <a:p>
            <a:pPr>
              <a:lnSpc>
                <a:spcPct val="100000"/>
              </a:lnSpc>
            </a:pPr>
            <a:endParaRPr lang="en-IN" sz="2000" dirty="0" smtClean="0"/>
          </a:p>
          <a:p>
            <a:pPr>
              <a:lnSpc>
                <a:spcPct val="100000"/>
              </a:lnSpc>
            </a:pPr>
            <a:endParaRPr sz="2000" dirty="0"/>
          </a:p>
        </p:txBody>
      </p:sp>
      <p:sp>
        <p:nvSpPr>
          <p:cNvPr id="162"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a:t>
            </a:r>
            <a:r>
              <a:rPr lang="en-IN" dirty="0" smtClean="0">
                <a:solidFill>
                  <a:srgbClr val="0000FF"/>
                </a:solidFill>
                <a:latin typeface="Cambria"/>
              </a:rPr>
              <a:t>Research</a:t>
            </a:r>
            <a:endParaRPr>
              <a:solidFill>
                <a:srgbClr val="0000FF"/>
              </a:solidFill>
            </a:endParaRPr>
          </a:p>
        </p:txBody>
      </p:sp>
      <p:sp>
        <p:nvSpPr>
          <p:cNvPr id="163" name="TextShape 4"/>
          <p:cNvSpPr txBox="1"/>
          <p:nvPr/>
        </p:nvSpPr>
        <p:spPr>
          <a:xfrm>
            <a:off x="8264769" y="6172200"/>
            <a:ext cx="585969" cy="685440"/>
          </a:xfrm>
          <a:prstGeom prst="rect">
            <a:avLst/>
          </a:prstGeom>
        </p:spPr>
        <p:txBody>
          <a:bodyPr anchor="ctr"/>
          <a:lstStyle/>
          <a:p>
            <a:pPr>
              <a:lnSpc>
                <a:spcPct val="100000"/>
              </a:lnSpc>
            </a:pPr>
            <a:fld id="{6B3B2609-D781-49FA-ACF3-213527B908E8}" type="slidenum">
              <a:rPr lang="en-IN">
                <a:solidFill>
                  <a:srgbClr val="0000FF"/>
                </a:solidFill>
                <a:latin typeface="Cambria"/>
              </a:rPr>
              <a:pPr>
                <a:lnSpc>
                  <a:spcPct val="100000"/>
                </a:lnSpc>
              </a:pPr>
              <a:t>26</a:t>
            </a:fld>
            <a:endParaRPr>
              <a:solidFill>
                <a:srgbClr val="0000FF"/>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703384" y="2895480"/>
            <a:ext cx="7626462" cy="1316520"/>
          </a:xfrm>
          <a:prstGeom prst="rect">
            <a:avLst/>
          </a:prstGeom>
          <a:noFill/>
          <a:ln>
            <a:noFill/>
          </a:ln>
        </p:spPr>
        <p:txBody>
          <a:bodyPr lIns="90000" tIns="45000" rIns="90000" bIns="45000"/>
          <a:lstStyle/>
          <a:p>
            <a:pPr>
              <a:lnSpc>
                <a:spcPct val="100000"/>
              </a:lnSpc>
            </a:pPr>
            <a:r>
              <a:rPr lang="en-IN" sz="2800" dirty="0">
                <a:solidFill>
                  <a:srgbClr val="0000FF"/>
                </a:solidFill>
                <a:latin typeface="Arial"/>
              </a:rPr>
              <a:t>                     </a:t>
            </a:r>
            <a:r>
              <a:rPr lang="en-IN" sz="4800" b="1" dirty="0" smtClean="0">
                <a:solidFill>
                  <a:srgbClr val="0000FF"/>
                </a:solidFill>
                <a:latin typeface="Arial"/>
              </a:rPr>
              <a:t>Thank </a:t>
            </a:r>
            <a:r>
              <a:rPr lang="en-IN" sz="4800" b="1" dirty="0">
                <a:solidFill>
                  <a:srgbClr val="0000FF"/>
                </a:solidFill>
                <a:latin typeface="Arial"/>
              </a:rPr>
              <a:t>You</a:t>
            </a:r>
            <a:endParaRPr/>
          </a:p>
          <a:p>
            <a:pPr>
              <a:lnSpc>
                <a:spcPct val="100000"/>
              </a:lnSpc>
            </a:pPr>
            <a:r>
              <a:rPr lang="en-IN" sz="4800" dirty="0">
                <a:solidFill>
                  <a:srgbClr val="0000FF"/>
                </a:solidFill>
                <a:latin typeface="Arial"/>
              </a:rPr>
              <a:t> </a:t>
            </a:r>
            <a:endParaRPr/>
          </a:p>
        </p:txBody>
      </p:sp>
      <p:sp>
        <p:nvSpPr>
          <p:cNvPr id="3"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a:t>
            </a:r>
            <a:r>
              <a:rPr lang="en-IN" dirty="0" smtClean="0">
                <a:solidFill>
                  <a:srgbClr val="0000FF"/>
                </a:solidFill>
                <a:latin typeface="Cambria"/>
              </a:rPr>
              <a:t>Research</a:t>
            </a:r>
            <a:endParaRPr dirty="0">
              <a:solidFill>
                <a:srgbClr val="0000FF"/>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457200" y="274680"/>
            <a:ext cx="8229323" cy="6397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Problem Statement &amp; </a:t>
            </a:r>
            <a:r>
              <a:rPr lang="en-US" sz="3200" b="1" dirty="0" smtClean="0">
                <a:solidFill>
                  <a:srgbClr val="000000"/>
                </a:solidFill>
                <a:latin typeface="Times New Roman" pitchFamily="18" charset="0"/>
                <a:cs typeface="Times New Roman" pitchFamily="18" charset="0"/>
              </a:rPr>
              <a:t>Objectives</a:t>
            </a:r>
            <a:endParaRPr sz="3200" dirty="0">
              <a:latin typeface="Times New Roman" pitchFamily="18" charset="0"/>
              <a:cs typeface="Times New Roman" pitchFamily="18" charset="0"/>
            </a:endParaRPr>
          </a:p>
        </p:txBody>
      </p:sp>
      <p:sp>
        <p:nvSpPr>
          <p:cNvPr id="129" name="TextShape 2"/>
          <p:cNvSpPr txBox="1"/>
          <p:nvPr/>
        </p:nvSpPr>
        <p:spPr>
          <a:xfrm>
            <a:off x="457200" y="1017006"/>
            <a:ext cx="8229323" cy="685800"/>
          </a:xfrm>
          <a:prstGeom prst="rect">
            <a:avLst/>
          </a:prstGeom>
        </p:spPr>
        <p:txBody>
          <a:bodyPr/>
          <a:lstStyle/>
          <a:p>
            <a:pPr>
              <a:lnSpc>
                <a:spcPct val="100000"/>
              </a:lnSpc>
            </a:pPr>
            <a:r>
              <a:rPr lang="en-US" sz="3200" b="1" dirty="0">
                <a:solidFill>
                  <a:srgbClr val="000000"/>
                </a:solidFill>
                <a:latin typeface="Cambria"/>
              </a:rPr>
              <a:t>Problem </a:t>
            </a:r>
            <a:r>
              <a:rPr lang="en-US" sz="3200" b="1" dirty="0" smtClean="0">
                <a:solidFill>
                  <a:srgbClr val="000000"/>
                </a:solidFill>
                <a:latin typeface="Cambria"/>
              </a:rPr>
              <a:t>Statement : </a:t>
            </a:r>
            <a:endParaRPr lang="en-US" sz="4000" b="1" dirty="0">
              <a:solidFill>
                <a:srgbClr val="000000"/>
              </a:solidFill>
              <a:latin typeface="Cambria"/>
            </a:endParaRPr>
          </a:p>
          <a:p>
            <a:pPr>
              <a:lnSpc>
                <a:spcPct val="100000"/>
              </a:lnSpc>
            </a:pPr>
            <a:endParaRPr lang="en-IN" dirty="0" smtClean="0"/>
          </a:p>
          <a:p>
            <a:pPr>
              <a:lnSpc>
                <a:spcPct val="100000"/>
              </a:lnSpc>
            </a:pPr>
            <a:endParaRPr lang="en-IN" dirty="0"/>
          </a:p>
          <a:p>
            <a:pPr>
              <a:lnSpc>
                <a:spcPct val="100000"/>
              </a:lnSpc>
            </a:pPr>
            <a:endParaRPr dirty="0"/>
          </a:p>
          <a:p>
            <a:pPr>
              <a:lnSpc>
                <a:spcPct val="100000"/>
              </a:lnSpc>
            </a:pPr>
            <a:endParaRPr lang="en-US" sz="2000" b="1" dirty="0" smtClean="0">
              <a:solidFill>
                <a:srgbClr val="000000"/>
              </a:solidFill>
              <a:latin typeface="Cambria"/>
            </a:endParaRPr>
          </a:p>
          <a:p>
            <a:pPr>
              <a:lnSpc>
                <a:spcPct val="100000"/>
              </a:lnSpc>
            </a:pPr>
            <a:r>
              <a:rPr lang="en-US" sz="3200" b="1" dirty="0">
                <a:solidFill>
                  <a:srgbClr val="000000"/>
                </a:solidFill>
                <a:latin typeface="Cambria"/>
              </a:rPr>
              <a:t>Objectives</a:t>
            </a:r>
          </a:p>
          <a:p>
            <a:pPr>
              <a:lnSpc>
                <a:spcPct val="100000"/>
              </a:lnSpc>
            </a:pPr>
            <a:endParaRPr sz="1200" dirty="0"/>
          </a:p>
          <a:p>
            <a:pPr algn="just">
              <a:lnSpc>
                <a:spcPct val="100000"/>
              </a:lnSpc>
              <a:buFont typeface="Arial"/>
              <a:buChar char="•"/>
            </a:pPr>
            <a:r>
              <a:rPr lang="en-US" sz="2000" dirty="0" smtClean="0">
                <a:solidFill>
                  <a:srgbClr val="0000FF"/>
                </a:solidFill>
                <a:latin typeface="Cambria"/>
              </a:rPr>
              <a:t> To </a:t>
            </a:r>
            <a:r>
              <a:rPr lang="en-US" sz="2000" dirty="0">
                <a:solidFill>
                  <a:srgbClr val="0000FF"/>
                </a:solidFill>
                <a:latin typeface="Cambria"/>
              </a:rPr>
              <a:t>p</a:t>
            </a:r>
            <a:r>
              <a:rPr lang="en-US" sz="2000" dirty="0" smtClean="0">
                <a:solidFill>
                  <a:srgbClr val="0000FF"/>
                </a:solidFill>
                <a:latin typeface="Cambria"/>
              </a:rPr>
              <a:t>rovide basic social media features like posting, </a:t>
            </a:r>
            <a:r>
              <a:rPr lang="en-US" sz="2000" dirty="0" smtClean="0">
                <a:solidFill>
                  <a:srgbClr val="0000FF"/>
                </a:solidFill>
                <a:latin typeface="Cambria"/>
              </a:rPr>
              <a:t>liking on the posts as well as </a:t>
            </a:r>
            <a:r>
              <a:rPr lang="en-US" sz="2000" dirty="0" smtClean="0">
                <a:solidFill>
                  <a:srgbClr val="0000FF"/>
                </a:solidFill>
                <a:latin typeface="Cambria"/>
              </a:rPr>
              <a:t>commenting and one-to-one chatting</a:t>
            </a:r>
            <a:endParaRPr sz="1200" dirty="0">
              <a:solidFill>
                <a:srgbClr val="0000FF"/>
              </a:solidFill>
            </a:endParaRPr>
          </a:p>
          <a:p>
            <a:pPr algn="just">
              <a:lnSpc>
                <a:spcPct val="100000"/>
              </a:lnSpc>
            </a:pPr>
            <a:endParaRPr sz="1200" dirty="0">
              <a:solidFill>
                <a:srgbClr val="0000FF"/>
              </a:solidFill>
            </a:endParaRPr>
          </a:p>
          <a:p>
            <a:pPr algn="just">
              <a:lnSpc>
                <a:spcPct val="100000"/>
              </a:lnSpc>
              <a:buFont typeface="Arial"/>
              <a:buChar char="•"/>
            </a:pPr>
            <a:r>
              <a:rPr lang="en-US" sz="2000" dirty="0">
                <a:solidFill>
                  <a:srgbClr val="0000FF"/>
                </a:solidFill>
                <a:latin typeface="Cambria"/>
              </a:rPr>
              <a:t> </a:t>
            </a:r>
            <a:r>
              <a:rPr lang="en-US" sz="2000" dirty="0" smtClean="0">
                <a:solidFill>
                  <a:srgbClr val="0000FF"/>
                </a:solidFill>
                <a:latin typeface="Cambria"/>
              </a:rPr>
              <a:t>As the specialty of application, the posting should be anonymous as user’s </a:t>
            </a:r>
            <a:r>
              <a:rPr lang="en-IN" sz="2000" dirty="0">
                <a:solidFill>
                  <a:srgbClr val="0000FF"/>
                </a:solidFill>
                <a:latin typeface="Cambria"/>
              </a:rPr>
              <a:t>real identity </a:t>
            </a:r>
            <a:r>
              <a:rPr lang="en-IN" sz="2000" dirty="0" smtClean="0">
                <a:solidFill>
                  <a:srgbClr val="0000FF"/>
                </a:solidFill>
                <a:latin typeface="Cambria"/>
              </a:rPr>
              <a:t>will </a:t>
            </a:r>
            <a:r>
              <a:rPr lang="en-IN" sz="2000" dirty="0">
                <a:solidFill>
                  <a:srgbClr val="0000FF"/>
                </a:solidFill>
                <a:latin typeface="Cambria"/>
              </a:rPr>
              <a:t>be hidden</a:t>
            </a:r>
            <a:r>
              <a:rPr lang="en-US" sz="2000" dirty="0">
                <a:solidFill>
                  <a:srgbClr val="0000FF"/>
                </a:solidFill>
                <a:latin typeface="Cambria"/>
              </a:rPr>
              <a:t> </a:t>
            </a:r>
            <a:endParaRPr sz="2000" dirty="0">
              <a:solidFill>
                <a:srgbClr val="0000FF"/>
              </a:solidFill>
              <a:latin typeface="Cambria"/>
            </a:endParaRPr>
          </a:p>
          <a:p>
            <a:pPr algn="just">
              <a:lnSpc>
                <a:spcPct val="100000"/>
              </a:lnSpc>
            </a:pPr>
            <a:endParaRPr sz="1200" dirty="0" smtClean="0">
              <a:solidFill>
                <a:srgbClr val="0000FF"/>
              </a:solidFill>
            </a:endParaRPr>
          </a:p>
          <a:p>
            <a:pPr algn="just">
              <a:lnSpc>
                <a:spcPct val="100000"/>
              </a:lnSpc>
              <a:buFont typeface="Arial"/>
              <a:buChar char="•"/>
            </a:pPr>
            <a:r>
              <a:rPr lang="en-US" sz="2000" dirty="0">
                <a:solidFill>
                  <a:srgbClr val="0000FF"/>
                </a:solidFill>
                <a:latin typeface="Cambria"/>
              </a:rPr>
              <a:t> </a:t>
            </a:r>
            <a:r>
              <a:rPr lang="en-US" sz="2000" dirty="0" smtClean="0">
                <a:solidFill>
                  <a:srgbClr val="0000FF"/>
                </a:solidFill>
                <a:latin typeface="Cambria"/>
              </a:rPr>
              <a:t>Provide content moderation to control the types of contents that are posted by users be suitable for the normal users to maintain a healthy social environment</a:t>
            </a:r>
            <a:endParaRPr sz="1200" dirty="0" smtClean="0">
              <a:solidFill>
                <a:srgbClr val="0000FF"/>
              </a:solidFill>
            </a:endParaRPr>
          </a:p>
          <a:p>
            <a:pPr>
              <a:lnSpc>
                <a:spcPct val="100000"/>
              </a:lnSpc>
            </a:pPr>
            <a:endParaRPr sz="1200" dirty="0"/>
          </a:p>
        </p:txBody>
      </p:sp>
      <p:sp>
        <p:nvSpPr>
          <p:cNvPr id="130" name="TextShape 3"/>
          <p:cNvSpPr txBox="1"/>
          <p:nvPr/>
        </p:nvSpPr>
        <p:spPr>
          <a:xfrm>
            <a:off x="228600" y="6477000"/>
            <a:ext cx="6681877" cy="228240"/>
          </a:xfrm>
          <a:prstGeom prst="rect">
            <a:avLst/>
          </a:prstGeom>
        </p:spPr>
        <p:txBody>
          <a:bodyPr anchor="ctr"/>
          <a:lstStyle/>
          <a:p>
            <a:pPr>
              <a:lnSpc>
                <a:spcPct val="100000"/>
              </a:lnSpc>
            </a:pPr>
            <a:r>
              <a:rPr lang="en-US" dirty="0" smtClean="0">
                <a:solidFill>
                  <a:srgbClr val="0000FF"/>
                </a:solidFill>
                <a:latin typeface="Cambria"/>
              </a:rPr>
              <a:t>S. B. Jain Institute of Technology Management and Research</a:t>
            </a:r>
            <a:endParaRPr lang="en-US" dirty="0">
              <a:solidFill>
                <a:srgbClr val="0000FF"/>
              </a:solidFill>
            </a:endParaRPr>
          </a:p>
        </p:txBody>
      </p:sp>
      <p:sp>
        <p:nvSpPr>
          <p:cNvPr id="131" name="TextShape 4"/>
          <p:cNvSpPr txBox="1"/>
          <p:nvPr/>
        </p:nvSpPr>
        <p:spPr>
          <a:xfrm>
            <a:off x="8264769" y="6172200"/>
            <a:ext cx="585969" cy="685440"/>
          </a:xfrm>
          <a:prstGeom prst="rect">
            <a:avLst/>
          </a:prstGeom>
        </p:spPr>
        <p:txBody>
          <a:bodyPr anchor="ctr"/>
          <a:lstStyle/>
          <a:p>
            <a:pPr>
              <a:lnSpc>
                <a:spcPct val="100000"/>
              </a:lnSpc>
            </a:pPr>
            <a:fld id="{AB54F94F-D823-4B90-87AD-C081F999EE5C}" type="slidenum">
              <a:rPr lang="en-IN">
                <a:solidFill>
                  <a:srgbClr val="0000FF"/>
                </a:solidFill>
                <a:latin typeface="Cambria"/>
              </a:rPr>
              <a:pPr>
                <a:lnSpc>
                  <a:spcPct val="100000"/>
                </a:lnSpc>
              </a:pPr>
              <a:t>3</a:t>
            </a:fld>
            <a:endParaRPr>
              <a:solidFill>
                <a:srgbClr val="0000FF"/>
              </a:solidFill>
            </a:endParaRPr>
          </a:p>
        </p:txBody>
      </p:sp>
      <p:sp>
        <p:nvSpPr>
          <p:cNvPr id="2" name="TextBox 1"/>
          <p:cNvSpPr txBox="1"/>
          <p:nvPr/>
        </p:nvSpPr>
        <p:spPr>
          <a:xfrm>
            <a:off x="457200" y="1702806"/>
            <a:ext cx="8229323" cy="1538883"/>
          </a:xfrm>
          <a:prstGeom prst="rect">
            <a:avLst/>
          </a:prstGeom>
          <a:noFill/>
        </p:spPr>
        <p:txBody>
          <a:bodyPr wrap="square" rtlCol="0">
            <a:spAutoFit/>
          </a:bodyPr>
          <a:lstStyle/>
          <a:p>
            <a:pPr algn="just"/>
            <a:r>
              <a:rPr lang="en-US" sz="2000" b="1" dirty="0">
                <a:solidFill>
                  <a:srgbClr val="0000FF"/>
                </a:solidFill>
                <a:latin typeface="Cambria"/>
              </a:rPr>
              <a:t>Developing an android based social media platform </a:t>
            </a:r>
            <a:r>
              <a:rPr lang="en-US" sz="2000" b="1" dirty="0" smtClean="0">
                <a:solidFill>
                  <a:srgbClr val="0000FF"/>
                </a:solidFill>
                <a:latin typeface="Cambria"/>
              </a:rPr>
              <a:t>(Android Application</a:t>
            </a:r>
            <a:r>
              <a:rPr lang="en-US" sz="2000" b="1" dirty="0">
                <a:solidFill>
                  <a:srgbClr val="0000FF"/>
                </a:solidFill>
                <a:latin typeface="Cambria"/>
              </a:rPr>
              <a:t>) for anonymous posting and chatting.</a:t>
            </a:r>
          </a:p>
          <a:p>
            <a:endParaRPr lang="en-US" sz="1100" dirty="0" smtClean="0"/>
          </a:p>
          <a:p>
            <a:endParaRPr lang="en-US" sz="1100" dirty="0"/>
          </a:p>
          <a:p>
            <a:endParaRPr lang="en-IN" sz="3200" b="1" dirty="0">
              <a:solidFill>
                <a:srgbClr val="000000"/>
              </a:solidFill>
              <a:latin typeface="Cambri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423333" y="152831"/>
            <a:ext cx="8229323" cy="715920"/>
          </a:xfrm>
          <a:prstGeom prst="rect">
            <a:avLst/>
          </a:prstGeom>
        </p:spPr>
        <p:txBody>
          <a:bodyPr anchor="ctr"/>
          <a:lstStyle/>
          <a:p>
            <a:pPr algn="ctr">
              <a:lnSpc>
                <a:spcPct val="100000"/>
              </a:lnSpc>
            </a:pPr>
            <a:r>
              <a:rPr lang="en-US" sz="4000" b="1" dirty="0">
                <a:solidFill>
                  <a:srgbClr val="000000"/>
                </a:solidFill>
                <a:latin typeface="Calibri"/>
              </a:rPr>
              <a:t>Introduction</a:t>
            </a:r>
            <a:endParaRPr sz="4000" dirty="0"/>
          </a:p>
        </p:txBody>
      </p:sp>
      <p:sp>
        <p:nvSpPr>
          <p:cNvPr id="133" name="TextShape 2"/>
          <p:cNvSpPr txBox="1"/>
          <p:nvPr/>
        </p:nvSpPr>
        <p:spPr>
          <a:xfrm>
            <a:off x="457200" y="1600200"/>
            <a:ext cx="8229323" cy="4525560"/>
          </a:xfrm>
          <a:prstGeom prst="rect">
            <a:avLst/>
          </a:prstGeom>
        </p:spPr>
        <p:txBody>
          <a:bodyPr/>
          <a:lstStyle/>
          <a:p>
            <a:endParaRPr/>
          </a:p>
        </p:txBody>
      </p:sp>
      <p:sp>
        <p:nvSpPr>
          <p:cNvPr id="134"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a:t>
            </a:r>
            <a:r>
              <a:rPr lang="en-IN" dirty="0" smtClean="0">
                <a:solidFill>
                  <a:srgbClr val="0000FF"/>
                </a:solidFill>
                <a:latin typeface="Cambria"/>
              </a:rPr>
              <a:t>Research</a:t>
            </a:r>
            <a:endParaRPr>
              <a:solidFill>
                <a:srgbClr val="0000FF"/>
              </a:solidFill>
            </a:endParaRPr>
          </a:p>
        </p:txBody>
      </p:sp>
      <p:sp>
        <p:nvSpPr>
          <p:cNvPr id="135" name="TextShape 4"/>
          <p:cNvSpPr txBox="1"/>
          <p:nvPr/>
        </p:nvSpPr>
        <p:spPr>
          <a:xfrm>
            <a:off x="8264769" y="6172200"/>
            <a:ext cx="585969" cy="685440"/>
          </a:xfrm>
          <a:prstGeom prst="rect">
            <a:avLst/>
          </a:prstGeom>
        </p:spPr>
        <p:txBody>
          <a:bodyPr anchor="ctr"/>
          <a:lstStyle/>
          <a:p>
            <a:pPr>
              <a:lnSpc>
                <a:spcPct val="100000"/>
              </a:lnSpc>
            </a:pPr>
            <a:fld id="{E537E29E-8101-40D2-BA48-617917C65D32}" type="slidenum">
              <a:rPr lang="en-IN">
                <a:solidFill>
                  <a:srgbClr val="0000FF"/>
                </a:solidFill>
                <a:latin typeface="Cambria"/>
              </a:rPr>
              <a:pPr>
                <a:lnSpc>
                  <a:spcPct val="100000"/>
                </a:lnSpc>
              </a:pPr>
              <a:t>4</a:t>
            </a:fld>
            <a:endParaRPr>
              <a:solidFill>
                <a:srgbClr val="0000FF"/>
              </a:solidFill>
            </a:endParaRPr>
          </a:p>
        </p:txBody>
      </p:sp>
      <p:sp>
        <p:nvSpPr>
          <p:cNvPr id="2" name="Rectangle 1"/>
          <p:cNvSpPr/>
          <p:nvPr/>
        </p:nvSpPr>
        <p:spPr>
          <a:xfrm>
            <a:off x="314800" y="872201"/>
            <a:ext cx="8446386" cy="1477328"/>
          </a:xfrm>
          <a:prstGeom prst="rect">
            <a:avLst/>
          </a:prstGeom>
        </p:spPr>
        <p:txBody>
          <a:bodyPr/>
          <a:lstStyle/>
          <a:p>
            <a:pPr marL="285750" indent="-285750" algn="just">
              <a:buFont typeface="Arial" panose="020B0604020202020204" pitchFamily="34" charset="0"/>
              <a:buChar char="•"/>
            </a:pPr>
            <a:r>
              <a:rPr lang="en-IN" sz="1700" dirty="0">
                <a:solidFill>
                  <a:srgbClr val="2A3137"/>
                </a:solidFill>
                <a:latin typeface="Arial" panose="020B0604020202020204" pitchFamily="34" charset="0"/>
                <a:ea typeface="Times New Roman" panose="02020603050405020304" pitchFamily="18" charset="0"/>
                <a:cs typeface="Times New Roman" panose="02020603050405020304" pitchFamily="18" charset="0"/>
              </a:rPr>
              <a:t>As </a:t>
            </a:r>
            <a:r>
              <a:rPr lang="en-IN" sz="1700" b="1" dirty="0">
                <a:solidFill>
                  <a:srgbClr val="2A3137"/>
                </a:solidFill>
                <a:latin typeface="Arial" panose="020B0604020202020204" pitchFamily="34" charset="0"/>
                <a:ea typeface="Times New Roman" panose="02020603050405020304" pitchFamily="18" charset="0"/>
                <a:cs typeface="Times New Roman" panose="02020603050405020304" pitchFamily="18" charset="0"/>
              </a:rPr>
              <a:t>social media </a:t>
            </a:r>
            <a:r>
              <a:rPr lang="en-IN" sz="1700" dirty="0">
                <a:solidFill>
                  <a:srgbClr val="2A3137"/>
                </a:solidFill>
                <a:latin typeface="Arial" panose="020B0604020202020204" pitchFamily="34" charset="0"/>
                <a:ea typeface="Times New Roman" panose="02020603050405020304" pitchFamily="18" charset="0"/>
                <a:cs typeface="Times New Roman" panose="02020603050405020304" pitchFamily="18" charset="0"/>
              </a:rPr>
              <a:t>use continues to grow, and details of many people’s lives are becoming publicly accessible online, a clear division is forming between two types of people; those that seek to </a:t>
            </a:r>
            <a:r>
              <a:rPr lang="en-IN" sz="1700" b="1" dirty="0">
                <a:solidFill>
                  <a:srgbClr val="2A3137"/>
                </a:solidFill>
                <a:latin typeface="Arial" panose="020B0604020202020204" pitchFamily="34" charset="0"/>
                <a:ea typeface="Times New Roman" panose="02020603050405020304" pitchFamily="18" charset="0"/>
                <a:cs typeface="Times New Roman" panose="02020603050405020304" pitchFamily="18" charset="0"/>
              </a:rPr>
              <a:t>release</a:t>
            </a:r>
            <a:r>
              <a:rPr lang="en-IN" sz="1700" dirty="0">
                <a:solidFill>
                  <a:srgbClr val="2A3137"/>
                </a:solidFill>
                <a:latin typeface="Arial" panose="020B0604020202020204" pitchFamily="34" charset="0"/>
                <a:ea typeface="Times New Roman" panose="02020603050405020304" pitchFamily="18" charset="0"/>
                <a:cs typeface="Times New Roman" panose="02020603050405020304" pitchFamily="18" charset="0"/>
              </a:rPr>
              <a:t> as much information about themselves into the digital realm as possible and those that seek to </a:t>
            </a:r>
            <a:r>
              <a:rPr lang="en-IN" sz="1700" b="1" dirty="0">
                <a:solidFill>
                  <a:srgbClr val="2A3137"/>
                </a:solidFill>
                <a:latin typeface="Arial" panose="020B0604020202020204" pitchFamily="34" charset="0"/>
                <a:ea typeface="Times New Roman" panose="02020603050405020304" pitchFamily="18" charset="0"/>
                <a:cs typeface="Times New Roman" panose="02020603050405020304" pitchFamily="18" charset="0"/>
              </a:rPr>
              <a:t>protect</a:t>
            </a:r>
            <a:r>
              <a:rPr lang="en-IN" sz="1700" dirty="0">
                <a:solidFill>
                  <a:srgbClr val="2A3137"/>
                </a:solidFill>
                <a:latin typeface="Arial" panose="020B0604020202020204" pitchFamily="34" charset="0"/>
                <a:ea typeface="Times New Roman" panose="02020603050405020304" pitchFamily="18" charset="0"/>
                <a:cs typeface="Times New Roman" panose="02020603050405020304" pitchFamily="18" charset="0"/>
              </a:rPr>
              <a:t> their </a:t>
            </a:r>
            <a:r>
              <a:rPr lang="en-IN" sz="1700" b="1" dirty="0">
                <a:solidFill>
                  <a:srgbClr val="2A3137"/>
                </a:solidFill>
                <a:latin typeface="Arial" panose="020B0604020202020204" pitchFamily="34" charset="0"/>
                <a:ea typeface="Times New Roman" panose="02020603050405020304" pitchFamily="18" charset="0"/>
                <a:cs typeface="Times New Roman" panose="02020603050405020304" pitchFamily="18" charset="0"/>
              </a:rPr>
              <a:t>personal</a:t>
            </a:r>
            <a:r>
              <a:rPr lang="en-IN" sz="1700" dirty="0">
                <a:solidFill>
                  <a:srgbClr val="2A3137"/>
                </a:solidFill>
                <a:latin typeface="Arial" panose="020B0604020202020204" pitchFamily="34" charset="0"/>
                <a:ea typeface="Times New Roman" panose="02020603050405020304" pitchFamily="18" charset="0"/>
                <a:cs typeface="Times New Roman" panose="02020603050405020304" pitchFamily="18" charset="0"/>
              </a:rPr>
              <a:t> information.  </a:t>
            </a:r>
          </a:p>
          <a:p>
            <a:endParaRPr lang="en-IN" dirty="0"/>
          </a:p>
        </p:txBody>
      </p:sp>
      <p:sp>
        <p:nvSpPr>
          <p:cNvPr id="3" name="TextBox 2"/>
          <p:cNvSpPr txBox="1"/>
          <p:nvPr/>
        </p:nvSpPr>
        <p:spPr>
          <a:xfrm>
            <a:off x="342974" y="2238837"/>
            <a:ext cx="8418212" cy="1677382"/>
          </a:xfrm>
          <a:prstGeom prst="rect">
            <a:avLst/>
          </a:prstGeom>
          <a:noFill/>
        </p:spPr>
        <p:txBody>
          <a:bodyPr wrap="square" rtlCol="0">
            <a:spAutoFit/>
          </a:bodyPr>
          <a:lstStyle/>
          <a:p>
            <a:pPr marL="285750" indent="-285750" algn="just">
              <a:buFont typeface="Arial" panose="020B0604020202020204" pitchFamily="34" charset="0"/>
              <a:buChar char="•"/>
            </a:pPr>
            <a:r>
              <a:rPr lang="en-IN" sz="1700" dirty="0">
                <a:solidFill>
                  <a:srgbClr val="2A3137"/>
                </a:solidFill>
                <a:latin typeface="Arial" panose="020B0604020202020204" pitchFamily="34" charset="0"/>
                <a:ea typeface="Times New Roman" panose="02020603050405020304" pitchFamily="18" charset="0"/>
                <a:cs typeface="Times New Roman" panose="02020603050405020304" pitchFamily="18" charset="0"/>
              </a:rPr>
              <a:t>With this divide growing, so is the use of </a:t>
            </a:r>
            <a:r>
              <a:rPr lang="en-IN" sz="1700" b="1" dirty="0">
                <a:solidFill>
                  <a:srgbClr val="2A3137"/>
                </a:solidFill>
                <a:latin typeface="Arial" panose="020B0604020202020204" pitchFamily="34" charset="0"/>
                <a:ea typeface="Times New Roman" panose="02020603050405020304" pitchFamily="18" charset="0"/>
                <a:cs typeface="Times New Roman" panose="02020603050405020304" pitchFamily="18" charset="0"/>
              </a:rPr>
              <a:t>anonymous chat apps </a:t>
            </a:r>
            <a:r>
              <a:rPr lang="en-IN" sz="1700" dirty="0">
                <a:solidFill>
                  <a:srgbClr val="2A3137"/>
                </a:solidFill>
                <a:latin typeface="Arial" panose="020B0604020202020204" pitchFamily="34" charset="0"/>
                <a:ea typeface="Times New Roman" panose="02020603050405020304" pitchFamily="18" charset="0"/>
                <a:cs typeface="Times New Roman" panose="02020603050405020304" pitchFamily="18" charset="0"/>
              </a:rPr>
              <a:t>which have been exploding in recent times. Popularized for their ability to connect users </a:t>
            </a:r>
            <a:r>
              <a:rPr lang="en-IN" sz="1700" b="1" dirty="0">
                <a:solidFill>
                  <a:srgbClr val="2A3137"/>
                </a:solidFill>
                <a:latin typeface="Arial" panose="020B0604020202020204" pitchFamily="34" charset="0"/>
                <a:ea typeface="Times New Roman" panose="02020603050405020304" pitchFamily="18" charset="0"/>
                <a:cs typeface="Times New Roman" panose="02020603050405020304" pitchFamily="18" charset="0"/>
              </a:rPr>
              <a:t>without revealing</a:t>
            </a:r>
            <a:r>
              <a:rPr lang="en-IN" sz="1700" dirty="0">
                <a:solidFill>
                  <a:srgbClr val="2A3137"/>
                </a:solidFill>
                <a:latin typeface="Arial" panose="020B0604020202020204" pitchFamily="34" charset="0"/>
                <a:ea typeface="Times New Roman" panose="02020603050405020304" pitchFamily="18" charset="0"/>
                <a:cs typeface="Times New Roman" panose="02020603050405020304" pitchFamily="18" charset="0"/>
              </a:rPr>
              <a:t> </a:t>
            </a:r>
            <a:r>
              <a:rPr lang="en-IN" sz="1700" dirty="0" smtClean="0">
                <a:solidFill>
                  <a:srgbClr val="2A3137"/>
                </a:solidFill>
                <a:latin typeface="Arial" panose="020B0604020202020204" pitchFamily="34" charset="0"/>
                <a:ea typeface="Times New Roman" panose="02020603050405020304" pitchFamily="18" charset="0"/>
                <a:cs typeface="Times New Roman" panose="02020603050405020304" pitchFamily="18" charset="0"/>
              </a:rPr>
              <a:t>their true </a:t>
            </a:r>
            <a:r>
              <a:rPr lang="en-IN" sz="1700" dirty="0">
                <a:solidFill>
                  <a:srgbClr val="2A3137"/>
                </a:solidFill>
                <a:latin typeface="Arial" panose="020B0604020202020204" pitchFamily="34" charset="0"/>
                <a:ea typeface="Times New Roman" panose="02020603050405020304" pitchFamily="18" charset="0"/>
                <a:cs typeface="Times New Roman" panose="02020603050405020304" pitchFamily="18" charset="0"/>
              </a:rPr>
              <a:t>identities, anonymous chat apps provide the perfect platform to securely share private information about yourself without the worry of potential hackers being able to know that it is your information.</a:t>
            </a:r>
          </a:p>
          <a:p>
            <a:endParaRPr lang="en-IN" dirty="0"/>
          </a:p>
        </p:txBody>
      </p:sp>
      <p:sp>
        <p:nvSpPr>
          <p:cNvPr id="4" name="Rectangle 3"/>
          <p:cNvSpPr/>
          <p:nvPr/>
        </p:nvSpPr>
        <p:spPr>
          <a:xfrm>
            <a:off x="342974" y="3688412"/>
            <a:ext cx="8455439" cy="1270156"/>
          </a:xfrm>
          <a:prstGeom prst="rect">
            <a:avLst/>
          </a:prstGeom>
        </p:spPr>
        <p:txBody>
          <a:bodyPr wrap="square">
            <a:spAutoFit/>
          </a:bodyPr>
          <a:lstStyle/>
          <a:p>
            <a:pPr marL="285750" indent="-285750" algn="just" fontAlgn="base">
              <a:lnSpc>
                <a:spcPct val="115000"/>
              </a:lnSpc>
              <a:spcBef>
                <a:spcPts val="2250"/>
              </a:spcBef>
              <a:spcAft>
                <a:spcPts val="2250"/>
              </a:spcAft>
              <a:buFont typeface="Arial" panose="020B0604020202020204" pitchFamily="34" charset="0"/>
              <a:buChar char="•"/>
            </a:pPr>
            <a:r>
              <a:rPr lang="en-IN" sz="1700" dirty="0">
                <a:solidFill>
                  <a:srgbClr val="2A3137"/>
                </a:solidFill>
                <a:latin typeface="Arial" panose="020B0604020202020204" pitchFamily="34" charset="0"/>
                <a:ea typeface="Times New Roman" panose="02020603050405020304" pitchFamily="18" charset="0"/>
                <a:cs typeface="Times New Roman" panose="02020603050405020304" pitchFamily="18" charset="0"/>
              </a:rPr>
              <a:t>Taking it one step further, they’re various services that collect as little information about you as possible, from account set-up to usage data. So, even if security is compromised for any given reason, it’s hard for an attacker to identify you. Therein lies the beauty of the concept!</a:t>
            </a:r>
          </a:p>
        </p:txBody>
      </p:sp>
      <p:sp>
        <p:nvSpPr>
          <p:cNvPr id="5" name="Rectangle 4"/>
          <p:cNvSpPr/>
          <p:nvPr/>
        </p:nvSpPr>
        <p:spPr>
          <a:xfrm>
            <a:off x="314801" y="4958568"/>
            <a:ext cx="8446385" cy="1400383"/>
          </a:xfrm>
          <a:prstGeom prst="rect">
            <a:avLst/>
          </a:prstGeom>
        </p:spPr>
        <p:txBody>
          <a:bodyPr wrap="square">
            <a:spAutoFit/>
          </a:bodyPr>
          <a:lstStyle/>
          <a:p>
            <a:pPr marL="285750" indent="-285750" algn="just">
              <a:buFont typeface="Arial" panose="020B0604020202020204" pitchFamily="34" charset="0"/>
              <a:buChar char="•"/>
            </a:pPr>
            <a:r>
              <a:rPr lang="en-IN" sz="1700" dirty="0">
                <a:solidFill>
                  <a:srgbClr val="2A3137"/>
                </a:solidFill>
                <a:latin typeface="Arial" panose="020B0604020202020204" pitchFamily="34" charset="0"/>
                <a:ea typeface="Times New Roman" panose="02020603050405020304" pitchFamily="18" charset="0"/>
                <a:cs typeface="Times New Roman" panose="02020603050405020304" pitchFamily="18" charset="0"/>
              </a:rPr>
              <a:t>Similarly, The </a:t>
            </a:r>
            <a:r>
              <a:rPr lang="en-IN" sz="1700" b="1" dirty="0">
                <a:solidFill>
                  <a:srgbClr val="2A3137"/>
                </a:solidFill>
                <a:latin typeface="Arial" panose="020B0604020202020204" pitchFamily="34" charset="0"/>
                <a:ea typeface="Times New Roman" panose="02020603050405020304" pitchFamily="18" charset="0"/>
                <a:cs typeface="Times New Roman" panose="02020603050405020304" pitchFamily="18" charset="0"/>
              </a:rPr>
              <a:t>Anymo</a:t>
            </a:r>
            <a:r>
              <a:rPr lang="en-IN" sz="1700" dirty="0">
                <a:solidFill>
                  <a:srgbClr val="2A3137"/>
                </a:solidFill>
                <a:latin typeface="Arial" panose="020B0604020202020204" pitchFamily="34" charset="0"/>
                <a:ea typeface="Times New Roman" panose="02020603050405020304" pitchFamily="18" charset="0"/>
                <a:cs typeface="Times New Roman" panose="02020603050405020304" pitchFamily="18" charset="0"/>
              </a:rPr>
              <a:t> android based application focus on the publishing of </a:t>
            </a:r>
            <a:r>
              <a:rPr lang="en-IN" sz="1700" dirty="0" smtClean="0">
                <a:solidFill>
                  <a:srgbClr val="2A3137"/>
                </a:solidFill>
                <a:latin typeface="Arial" panose="020B0604020202020204" pitchFamily="34" charset="0"/>
                <a:ea typeface="Times New Roman" panose="02020603050405020304" pitchFamily="18" charset="0"/>
                <a:cs typeface="Times New Roman" panose="02020603050405020304" pitchFamily="18" charset="0"/>
              </a:rPr>
              <a:t>text </a:t>
            </a:r>
            <a:r>
              <a:rPr lang="en-IN" sz="1700" dirty="0">
                <a:solidFill>
                  <a:srgbClr val="2A3137"/>
                </a:solidFill>
                <a:latin typeface="Arial" panose="020B0604020202020204" pitchFamily="34" charset="0"/>
                <a:ea typeface="Times New Roman" panose="02020603050405020304" pitchFamily="18" charset="0"/>
                <a:cs typeface="Times New Roman" panose="02020603050405020304" pitchFamily="18" charset="0"/>
              </a:rPr>
              <a:t>and graphic information anonymously. Users can post anonymously, write anonymously comments, and </a:t>
            </a:r>
            <a:r>
              <a:rPr lang="en-IN" sz="1700" dirty="0" smtClean="0">
                <a:solidFill>
                  <a:srgbClr val="2A3137"/>
                </a:solidFill>
                <a:latin typeface="Arial" panose="020B0604020202020204" pitchFamily="34" charset="0"/>
                <a:ea typeface="Times New Roman" panose="02020603050405020304" pitchFamily="18" charset="0"/>
                <a:cs typeface="Times New Roman" panose="02020603050405020304" pitchFamily="18" charset="0"/>
              </a:rPr>
              <a:t>have one-to-one </a:t>
            </a:r>
            <a:r>
              <a:rPr lang="en-IN" sz="1700" dirty="0">
                <a:solidFill>
                  <a:srgbClr val="2A3137"/>
                </a:solidFill>
                <a:latin typeface="Arial" panose="020B0604020202020204" pitchFamily="34" charset="0"/>
                <a:ea typeface="Times New Roman" panose="02020603050405020304" pitchFamily="18" charset="0"/>
                <a:cs typeface="Times New Roman" panose="02020603050405020304" pitchFamily="18" charset="0"/>
              </a:rPr>
              <a:t>anonymous chats. The post feed is based on </a:t>
            </a:r>
            <a:r>
              <a:rPr lang="en-IN" sz="1700" b="1" dirty="0">
                <a:solidFill>
                  <a:srgbClr val="2A3137"/>
                </a:solidFill>
                <a:latin typeface="Arial" panose="020B0604020202020204" pitchFamily="34" charset="0"/>
                <a:ea typeface="Times New Roman" panose="02020603050405020304" pitchFamily="18" charset="0"/>
                <a:cs typeface="Times New Roman" panose="02020603050405020304" pitchFamily="18" charset="0"/>
              </a:rPr>
              <a:t>device geolocation</a:t>
            </a:r>
            <a:r>
              <a:rPr lang="en-IN" sz="1700" dirty="0">
                <a:solidFill>
                  <a:srgbClr val="2A3137"/>
                </a:solidFill>
                <a:latin typeface="Arial" panose="020B0604020202020204" pitchFamily="34" charset="0"/>
                <a:ea typeface="Times New Roman" panose="02020603050405020304" pitchFamily="18" charset="0"/>
                <a:cs typeface="Times New Roman" panose="02020603050405020304" pitchFamily="18" charset="0"/>
              </a:rPr>
              <a:t> to make it easier for users to find anonymous posts in their </a:t>
            </a:r>
            <a:r>
              <a:rPr lang="en-IN" sz="1700" b="1" dirty="0">
                <a:solidFill>
                  <a:srgbClr val="2A3137"/>
                </a:solidFill>
                <a:latin typeface="Arial" panose="020B0604020202020204" pitchFamily="34" charset="0"/>
                <a:ea typeface="Times New Roman" panose="02020603050405020304" pitchFamily="18" charset="0"/>
                <a:cs typeface="Times New Roman" panose="02020603050405020304" pitchFamily="18" charset="0"/>
              </a:rPr>
              <a:t>region</a:t>
            </a:r>
            <a:r>
              <a:rPr lang="en-IN" sz="1700" dirty="0">
                <a:solidFill>
                  <a:srgbClr val="2A3137"/>
                </a:solidFill>
                <a:latin typeface="Arial" panose="020B0604020202020204" pitchFamily="34" charset="0"/>
                <a:ea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433034" y="152400"/>
            <a:ext cx="8229323" cy="715920"/>
          </a:xfrm>
          <a:prstGeom prst="rect">
            <a:avLst/>
          </a:prstGeom>
        </p:spPr>
        <p:txBody>
          <a:bodyPr anchor="ctr"/>
          <a:lstStyle/>
          <a:p>
            <a:pPr algn="ctr"/>
            <a:r>
              <a:rPr lang="en-US" sz="3200" b="1" dirty="0">
                <a:solidFill>
                  <a:srgbClr val="000000"/>
                </a:solidFill>
                <a:latin typeface="Times New Roman" pitchFamily="18" charset="0"/>
                <a:cs typeface="Times New Roman" pitchFamily="18" charset="0"/>
              </a:rPr>
              <a:t>Literature </a:t>
            </a:r>
            <a:r>
              <a:rPr lang="en-US" sz="3200" b="1" dirty="0" smtClean="0">
                <a:solidFill>
                  <a:srgbClr val="000000"/>
                </a:solidFill>
                <a:latin typeface="Times New Roman" pitchFamily="18" charset="0"/>
                <a:cs typeface="Times New Roman" pitchFamily="18" charset="0"/>
              </a:rPr>
              <a:t>Survey</a:t>
            </a:r>
            <a:endParaRPr lang="en-US" sz="3200" b="1" dirty="0">
              <a:solidFill>
                <a:srgbClr val="000000"/>
              </a:solidFill>
              <a:latin typeface="Times New Roman" pitchFamily="18" charset="0"/>
              <a:cs typeface="Times New Roman" pitchFamily="18" charset="0"/>
            </a:endParaRPr>
          </a:p>
        </p:txBody>
      </p:sp>
      <p:graphicFrame>
        <p:nvGraphicFramePr>
          <p:cNvPr id="137" name="Table 2"/>
          <p:cNvGraphicFramePr/>
          <p:nvPr>
            <p:extLst>
              <p:ext uri="{D42A27DB-BD31-4B8C-83A1-F6EECF244321}">
                <p14:modId xmlns:p14="http://schemas.microsoft.com/office/powerpoint/2010/main" val="997721098"/>
              </p:ext>
            </p:extLst>
          </p:nvPr>
        </p:nvGraphicFramePr>
        <p:xfrm>
          <a:off x="236626" y="868320"/>
          <a:ext cx="8622138" cy="5275136"/>
        </p:xfrm>
        <a:graphic>
          <a:graphicData uri="http://schemas.openxmlformats.org/drawingml/2006/table">
            <a:tbl>
              <a:tblPr/>
              <a:tblGrid>
                <a:gridCol w="4251715"/>
                <a:gridCol w="4370423"/>
              </a:tblGrid>
              <a:tr h="287233">
                <a:tc>
                  <a:txBody>
                    <a:bodyPr/>
                    <a:lstStyle/>
                    <a:p>
                      <a:pPr algn="ctr">
                        <a:lnSpc>
                          <a:spcPct val="71000"/>
                        </a:lnSpc>
                      </a:pPr>
                      <a:endParaRPr sz="1600" dirty="0"/>
                    </a:p>
                    <a:p>
                      <a:pPr algn="ctr">
                        <a:lnSpc>
                          <a:spcPct val="71000"/>
                        </a:lnSpc>
                      </a:pPr>
                      <a:r>
                        <a:rPr lang="en-IN" sz="1600" b="1" dirty="0">
                          <a:solidFill>
                            <a:srgbClr val="FFFFFF"/>
                          </a:solidFill>
                          <a:latin typeface="Arial"/>
                        </a:rPr>
                        <a:t> </a:t>
                      </a:r>
                      <a:r>
                        <a:rPr lang="en-IN" sz="1800" b="1" dirty="0">
                          <a:solidFill>
                            <a:srgbClr val="000000"/>
                          </a:solidFill>
                          <a:latin typeface="Arial"/>
                        </a:rPr>
                        <a:t>Websites / Paper / Article  </a:t>
                      </a:r>
                      <a:endParaRPr sz="1600" dirty="0"/>
                    </a:p>
                  </a:txBody>
                  <a:tcPr marL="70338" marR="70338"/>
                </a:tc>
                <a:tc>
                  <a:txBody>
                    <a:bodyPr/>
                    <a:lstStyle/>
                    <a:p>
                      <a:pPr algn="ctr">
                        <a:lnSpc>
                          <a:spcPct val="71000"/>
                        </a:lnSpc>
                      </a:pPr>
                      <a:endParaRPr sz="1600" dirty="0"/>
                    </a:p>
                    <a:p>
                      <a:pPr algn="ctr">
                        <a:lnSpc>
                          <a:spcPct val="71000"/>
                        </a:lnSpc>
                      </a:pPr>
                      <a:r>
                        <a:rPr lang="en-IN" sz="1800" b="1" dirty="0">
                          <a:solidFill>
                            <a:srgbClr val="FFFFFF"/>
                          </a:solidFill>
                          <a:latin typeface="Arial"/>
                        </a:rPr>
                        <a:t>  </a:t>
                      </a:r>
                      <a:r>
                        <a:rPr lang="en-IN" sz="1800" b="1" dirty="0">
                          <a:solidFill>
                            <a:srgbClr val="000000"/>
                          </a:solidFill>
                          <a:latin typeface="Arial"/>
                        </a:rPr>
                        <a:t>Reviews / Findings</a:t>
                      </a:r>
                      <a:endParaRPr sz="1600" dirty="0"/>
                    </a:p>
                  </a:txBody>
                  <a:tcPr marL="70338" marR="70338"/>
                </a:tc>
              </a:tr>
              <a:tr h="1794197">
                <a:tc>
                  <a:txBody>
                    <a:bodyPr/>
                    <a:lstStyle/>
                    <a:p>
                      <a:r>
                        <a:rPr lang="en-US" sz="1600" kern="1200" dirty="0" smtClean="0">
                          <a:solidFill>
                            <a:srgbClr val="0000FF"/>
                          </a:solidFill>
                          <a:latin typeface="Cambria"/>
                          <a:ea typeface="+mn-ea"/>
                          <a:cs typeface="+mn-cs"/>
                        </a:rPr>
                        <a:t>https://bfsi.eletsonline.com/social-media-and-privacy-risk/</a:t>
                      </a:r>
                      <a:endParaRPr lang="en-US" sz="1600" kern="1200" dirty="0">
                        <a:solidFill>
                          <a:srgbClr val="0000FF"/>
                        </a:solidFill>
                        <a:latin typeface="Cambria"/>
                        <a:ea typeface="+mn-ea"/>
                        <a:cs typeface="+mn-cs"/>
                      </a:endParaRPr>
                    </a:p>
                  </a:txBody>
                  <a:tcPr marL="70338" marR="70338"/>
                </a:tc>
                <a:tc>
                  <a:txBody>
                    <a:bodyPr/>
                    <a:lstStyle/>
                    <a:p>
                      <a:pPr algn="just"/>
                      <a:r>
                        <a:rPr lang="en-US" sz="1600" kern="1200" dirty="0" smtClean="0">
                          <a:solidFill>
                            <a:srgbClr val="0000FF"/>
                          </a:solidFill>
                          <a:latin typeface="Cambria"/>
                          <a:ea typeface="+mn-ea"/>
                          <a:cs typeface="+mn-cs"/>
                        </a:rPr>
                        <a:t>The most important issues surrounding the use of social media is privacy and security. And the same has been increasing these days in a terrifying manner. It has become so dangerous that if you somehow cross your red line, there are chances that you are putting yourself, your organization/ business and even your country at large at a huge risk. There are hundreds of black hats waiting outside to exploit even the slightest mistake that we may do while using those platforms.</a:t>
                      </a:r>
                      <a:endParaRPr lang="en-US" sz="1600" kern="1200" dirty="0">
                        <a:solidFill>
                          <a:srgbClr val="0000FF"/>
                        </a:solidFill>
                        <a:latin typeface="Cambria"/>
                        <a:ea typeface="+mn-ea"/>
                        <a:cs typeface="+mn-cs"/>
                      </a:endParaRPr>
                    </a:p>
                  </a:txBody>
                  <a:tcPr marL="70338" marR="70338"/>
                </a:tc>
              </a:tr>
              <a:tr h="150422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kern="1200" dirty="0" smtClean="0">
                          <a:solidFill>
                            <a:srgbClr val="0000FF"/>
                          </a:solidFill>
                          <a:latin typeface="Cambria"/>
                          <a:ea typeface="+mn-ea"/>
                          <a:cs typeface="+mn-cs"/>
                        </a:rPr>
                        <a:t>https://www.politics.co.uk/comment/2021/03/10/why-we-should-preserve-anonymity-on-social-media/</a:t>
                      </a:r>
                    </a:p>
                    <a:p>
                      <a:endParaRPr lang="en-US" sz="1600" kern="1200" dirty="0">
                        <a:solidFill>
                          <a:srgbClr val="0000FF"/>
                        </a:solidFill>
                        <a:latin typeface="Cambria"/>
                        <a:ea typeface="+mn-ea"/>
                        <a:cs typeface="+mn-cs"/>
                      </a:endParaRPr>
                    </a:p>
                  </a:txBody>
                  <a:tcPr marL="70338" marR="70338"/>
                </a:tc>
                <a:tc>
                  <a:txBody>
                    <a:bodyPr/>
                    <a:lstStyle/>
                    <a:p>
                      <a:pPr marL="0" algn="just"/>
                      <a:r>
                        <a:rPr lang="en-US" sz="1600" kern="1200" dirty="0" smtClean="0">
                          <a:solidFill>
                            <a:srgbClr val="0000FF"/>
                          </a:solidFill>
                          <a:latin typeface="Cambria"/>
                          <a:ea typeface="+mn-ea"/>
                          <a:cs typeface="+mn-cs"/>
                        </a:rPr>
                        <a:t>The argument for anonymity on social media is important because it is this that allows individuals to freely express themselves without fear of repercussion.</a:t>
                      </a:r>
                    </a:p>
                    <a:p>
                      <a:pPr marL="0" algn="just"/>
                      <a:r>
                        <a:rPr lang="en-US" sz="1600" kern="1200" dirty="0" smtClean="0">
                          <a:solidFill>
                            <a:srgbClr val="0000FF"/>
                          </a:solidFill>
                          <a:latin typeface="Cambria"/>
                          <a:ea typeface="+mn-ea"/>
                          <a:cs typeface="+mn-cs"/>
                        </a:rPr>
                        <a:t>Whistleblowers also rely on anonymity to voice their concerns while ensuring they won’t lose their jobs or, depending on the government, be subject to criminal punishment or even death.</a:t>
                      </a:r>
                      <a:endParaRPr lang="en-US" sz="1600" kern="1200" dirty="0">
                        <a:solidFill>
                          <a:srgbClr val="0000FF"/>
                        </a:solidFill>
                        <a:latin typeface="Cambria"/>
                        <a:ea typeface="+mn-ea"/>
                        <a:cs typeface="+mn-cs"/>
                      </a:endParaRPr>
                    </a:p>
                  </a:txBody>
                  <a:tcPr marL="70338" marR="70338"/>
                </a:tc>
              </a:tr>
            </a:tbl>
          </a:graphicData>
        </a:graphic>
      </p:graphicFrame>
      <p:sp>
        <p:nvSpPr>
          <p:cNvPr id="138"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a:solidFill>
                <a:srgbClr val="0000FF"/>
              </a:solidFill>
            </a:endParaRPr>
          </a:p>
        </p:txBody>
      </p:sp>
      <p:sp>
        <p:nvSpPr>
          <p:cNvPr id="139" name="TextShape 4"/>
          <p:cNvSpPr txBox="1"/>
          <p:nvPr/>
        </p:nvSpPr>
        <p:spPr>
          <a:xfrm>
            <a:off x="8264769" y="6172200"/>
            <a:ext cx="585969" cy="685440"/>
          </a:xfrm>
          <a:prstGeom prst="rect">
            <a:avLst/>
          </a:prstGeom>
        </p:spPr>
        <p:txBody>
          <a:bodyPr anchor="ctr"/>
          <a:lstStyle/>
          <a:p>
            <a:pPr>
              <a:lnSpc>
                <a:spcPct val="100000"/>
              </a:lnSpc>
            </a:pPr>
            <a:fld id="{8ABF4D78-6A60-436E-A1A1-B01BCC625A31}" type="slidenum">
              <a:rPr lang="en-IN">
                <a:solidFill>
                  <a:srgbClr val="0000FF"/>
                </a:solidFill>
                <a:latin typeface="Cambria"/>
              </a:rPr>
              <a:pPr>
                <a:lnSpc>
                  <a:spcPct val="100000"/>
                </a:lnSpc>
              </a:pPr>
              <a:t>5</a:t>
            </a:fld>
            <a:endParaRPr>
              <a:solidFill>
                <a:srgbClr val="0000FF"/>
              </a:solidFill>
            </a:endParaRPr>
          </a:p>
        </p:txBody>
      </p:sp>
    </p:spTree>
    <p:extLst>
      <p:ext uri="{BB962C8B-B14F-4D97-AF65-F5344CB8AC3E}">
        <p14:creationId xmlns:p14="http://schemas.microsoft.com/office/powerpoint/2010/main" val="281852543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437673" y="0"/>
            <a:ext cx="8229323" cy="715920"/>
          </a:xfrm>
          <a:prstGeom prst="rect">
            <a:avLst/>
          </a:prstGeom>
        </p:spPr>
        <p:txBody>
          <a:bodyPr anchor="ctr"/>
          <a:lstStyle/>
          <a:p>
            <a:pPr algn="ctr"/>
            <a:r>
              <a:rPr lang="en-US" sz="2400" b="1" dirty="0">
                <a:solidFill>
                  <a:srgbClr val="000000"/>
                </a:solidFill>
                <a:latin typeface="Times New Roman" pitchFamily="18" charset="0"/>
                <a:cs typeface="Times New Roman" pitchFamily="18" charset="0"/>
              </a:rPr>
              <a:t>Literature </a:t>
            </a:r>
            <a:r>
              <a:rPr lang="en-US" sz="2400" b="1" dirty="0" smtClean="0">
                <a:solidFill>
                  <a:srgbClr val="000000"/>
                </a:solidFill>
                <a:latin typeface="Times New Roman" pitchFamily="18" charset="0"/>
                <a:cs typeface="Times New Roman" pitchFamily="18" charset="0"/>
              </a:rPr>
              <a:t>Survey</a:t>
            </a:r>
            <a:endParaRPr lang="en-US" sz="2400" b="1" dirty="0">
              <a:solidFill>
                <a:srgbClr val="000000"/>
              </a:solidFill>
              <a:latin typeface="Times New Roman" pitchFamily="18" charset="0"/>
              <a:cs typeface="Times New Roman" pitchFamily="18" charset="0"/>
            </a:endParaRPr>
          </a:p>
        </p:txBody>
      </p:sp>
      <p:graphicFrame>
        <p:nvGraphicFramePr>
          <p:cNvPr id="137" name="Table 2"/>
          <p:cNvGraphicFramePr/>
          <p:nvPr>
            <p:extLst>
              <p:ext uri="{D42A27DB-BD31-4B8C-83A1-F6EECF244321}">
                <p14:modId xmlns:p14="http://schemas.microsoft.com/office/powerpoint/2010/main" val="3279882080"/>
              </p:ext>
            </p:extLst>
          </p:nvPr>
        </p:nvGraphicFramePr>
        <p:xfrm>
          <a:off x="253933" y="626353"/>
          <a:ext cx="8596805" cy="5669281"/>
        </p:xfrm>
        <a:graphic>
          <a:graphicData uri="http://schemas.openxmlformats.org/drawingml/2006/table">
            <a:tbl>
              <a:tblPr/>
              <a:tblGrid>
                <a:gridCol w="4239223"/>
                <a:gridCol w="4357582"/>
              </a:tblGrid>
              <a:tr h="606341">
                <a:tc>
                  <a:txBody>
                    <a:bodyPr/>
                    <a:lstStyle/>
                    <a:p>
                      <a:pPr algn="ctr">
                        <a:lnSpc>
                          <a:spcPct val="71000"/>
                        </a:lnSpc>
                      </a:pPr>
                      <a:endParaRPr sz="1600" dirty="0"/>
                    </a:p>
                    <a:p>
                      <a:pPr algn="ctr">
                        <a:lnSpc>
                          <a:spcPct val="71000"/>
                        </a:lnSpc>
                      </a:pPr>
                      <a:r>
                        <a:rPr lang="en-IN" sz="1600" b="1" dirty="0">
                          <a:solidFill>
                            <a:srgbClr val="FFFFFF"/>
                          </a:solidFill>
                          <a:latin typeface="Arial"/>
                        </a:rPr>
                        <a:t> </a:t>
                      </a:r>
                      <a:r>
                        <a:rPr lang="en-IN" sz="1800" b="1" dirty="0">
                          <a:solidFill>
                            <a:srgbClr val="000000"/>
                          </a:solidFill>
                          <a:latin typeface="Arial"/>
                        </a:rPr>
                        <a:t>Websites / Paper / Article  </a:t>
                      </a:r>
                      <a:endParaRPr sz="1600" dirty="0"/>
                    </a:p>
                  </a:txBody>
                  <a:tcPr marL="70338" marR="70338"/>
                </a:tc>
                <a:tc>
                  <a:txBody>
                    <a:bodyPr/>
                    <a:lstStyle/>
                    <a:p>
                      <a:pPr algn="ctr">
                        <a:lnSpc>
                          <a:spcPct val="71000"/>
                        </a:lnSpc>
                      </a:pPr>
                      <a:endParaRPr sz="1600" dirty="0"/>
                    </a:p>
                    <a:p>
                      <a:pPr algn="ctr">
                        <a:lnSpc>
                          <a:spcPct val="71000"/>
                        </a:lnSpc>
                      </a:pPr>
                      <a:r>
                        <a:rPr lang="en-IN" sz="1800" b="1" dirty="0">
                          <a:solidFill>
                            <a:srgbClr val="FFFFFF"/>
                          </a:solidFill>
                          <a:latin typeface="Arial"/>
                        </a:rPr>
                        <a:t>  </a:t>
                      </a:r>
                      <a:r>
                        <a:rPr lang="en-IN" sz="1800" b="1" dirty="0">
                          <a:solidFill>
                            <a:srgbClr val="000000"/>
                          </a:solidFill>
                          <a:latin typeface="Arial"/>
                        </a:rPr>
                        <a:t>Reviews / Findings</a:t>
                      </a:r>
                      <a:endParaRPr sz="1600" dirty="0"/>
                    </a:p>
                  </a:txBody>
                  <a:tcPr marL="70338" marR="70338"/>
                </a:tc>
              </a:tr>
              <a:tr h="2289260">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sz="1600" kern="1200" dirty="0" smtClean="0">
                          <a:solidFill>
                            <a:srgbClr val="0000FF"/>
                          </a:solidFill>
                          <a:latin typeface="Cambria"/>
                          <a:ea typeface="+mn-ea"/>
                          <a:cs typeface="+mn-cs"/>
                        </a:rPr>
                        <a:t>https://blogthinkbig.com/the-power-of-secrets-anonymous-social-networks-start-to-spread</a:t>
                      </a:r>
                    </a:p>
                    <a:p>
                      <a:endParaRPr lang="en-US" sz="1600" kern="1200" dirty="0">
                        <a:solidFill>
                          <a:srgbClr val="0000FF"/>
                        </a:solidFill>
                        <a:latin typeface="Cambria"/>
                        <a:ea typeface="+mn-ea"/>
                        <a:cs typeface="+mn-cs"/>
                      </a:endParaRPr>
                    </a:p>
                  </a:txBody>
                  <a:tcPr marL="70338" marR="70338"/>
                </a:tc>
                <a:tc>
                  <a:txBody>
                    <a:bodyPr/>
                    <a:lstStyle/>
                    <a:p>
                      <a:pPr algn="just"/>
                      <a:r>
                        <a:rPr lang="en-US" sz="1600" kern="1200" dirty="0" smtClean="0">
                          <a:solidFill>
                            <a:srgbClr val="0000FF"/>
                          </a:solidFill>
                          <a:latin typeface="Cambria"/>
                          <a:ea typeface="+mn-ea"/>
                          <a:cs typeface="+mn-cs"/>
                        </a:rPr>
                        <a:t>The distrust generated by the potential repercussions of the tracking of our digital footprints on the internet – after years of social networks uploading personal data of our daily lives – has prompted thousands of users to shift over to anonymous social networks. </a:t>
                      </a:r>
                      <a:r>
                        <a:rPr lang="en-US" sz="1600" b="1" kern="1200" dirty="0" smtClean="0">
                          <a:solidFill>
                            <a:srgbClr val="0000FF"/>
                          </a:solidFill>
                          <a:latin typeface="Cambria"/>
                          <a:ea typeface="+mn-ea"/>
                          <a:cs typeface="+mn-cs"/>
                        </a:rPr>
                        <a:t>Whisper</a:t>
                      </a:r>
                      <a:r>
                        <a:rPr lang="en-US" sz="1600" kern="1200" dirty="0" smtClean="0">
                          <a:solidFill>
                            <a:srgbClr val="0000FF"/>
                          </a:solidFill>
                          <a:latin typeface="Cambria"/>
                          <a:ea typeface="+mn-ea"/>
                          <a:cs typeface="+mn-cs"/>
                        </a:rPr>
                        <a:t> and </a:t>
                      </a:r>
                      <a:r>
                        <a:rPr lang="en-US" sz="1600" b="1" kern="1200" dirty="0" smtClean="0">
                          <a:solidFill>
                            <a:srgbClr val="0000FF"/>
                          </a:solidFill>
                          <a:latin typeface="Cambria"/>
                          <a:ea typeface="+mn-ea"/>
                          <a:cs typeface="+mn-cs"/>
                        </a:rPr>
                        <a:t>Secret</a:t>
                      </a:r>
                      <a:r>
                        <a:rPr lang="en-US" sz="1600" kern="1200" dirty="0" smtClean="0">
                          <a:solidFill>
                            <a:srgbClr val="0000FF"/>
                          </a:solidFill>
                          <a:latin typeface="Cambria"/>
                          <a:ea typeface="+mn-ea"/>
                          <a:cs typeface="+mn-cs"/>
                        </a:rPr>
                        <a:t> are two of these applications that allow users to continue to be social, but with complete anonymity, and without real data.</a:t>
                      </a:r>
                      <a:endParaRPr lang="en-US" sz="1600" kern="1200" dirty="0">
                        <a:solidFill>
                          <a:srgbClr val="0000FF"/>
                        </a:solidFill>
                        <a:latin typeface="Cambria"/>
                        <a:ea typeface="+mn-ea"/>
                        <a:cs typeface="+mn-cs"/>
                      </a:endParaRPr>
                    </a:p>
                  </a:txBody>
                  <a:tcPr marL="70338" marR="70338"/>
                </a:tc>
              </a:tr>
              <a:tr h="212127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kern="1200" dirty="0" smtClean="0">
                          <a:solidFill>
                            <a:srgbClr val="0000FF"/>
                          </a:solidFill>
                          <a:latin typeface="Cambria"/>
                          <a:ea typeface="+mn-ea"/>
                          <a:cs typeface="+mn-cs"/>
                        </a:rPr>
                        <a:t>https://www.livemint.com/opinion/columns/anonymity-on-social-media-and-its-ugly-consequences-11612977615856.html</a:t>
                      </a:r>
                    </a:p>
                    <a:p>
                      <a:endParaRPr lang="en-US" sz="1600" kern="1200" dirty="0">
                        <a:solidFill>
                          <a:srgbClr val="0000FF"/>
                        </a:solidFill>
                        <a:latin typeface="Cambria"/>
                        <a:ea typeface="+mn-ea"/>
                        <a:cs typeface="+mn-cs"/>
                      </a:endParaRPr>
                    </a:p>
                  </a:txBody>
                  <a:tcPr marL="70338" marR="70338"/>
                </a:tc>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sz="1600" kern="1200" dirty="0" smtClean="0">
                          <a:solidFill>
                            <a:srgbClr val="0000FF"/>
                          </a:solidFill>
                          <a:latin typeface="Cambria"/>
                          <a:ea typeface="+mn-ea"/>
                          <a:cs typeface="+mn-cs"/>
                        </a:rPr>
                        <a:t>Digital platforms are being used for many other ills, too, such as spreading fake news and trolling one’s opponents. In recent times, digital media has been used to incite many a violent act in the physical world too. </a:t>
                      </a:r>
                      <a:r>
                        <a:rPr lang="en-US" sz="1600" b="1" kern="1200" dirty="0" smtClean="0">
                          <a:solidFill>
                            <a:srgbClr val="0000FF"/>
                          </a:solidFill>
                          <a:latin typeface="Cambria"/>
                          <a:ea typeface="+mn-ea"/>
                          <a:cs typeface="+mn-cs"/>
                        </a:rPr>
                        <a:t>Digital media giants</a:t>
                      </a:r>
                      <a:r>
                        <a:rPr lang="en-US" sz="1600" kern="1200" dirty="0" smtClean="0">
                          <a:solidFill>
                            <a:srgbClr val="0000FF"/>
                          </a:solidFill>
                          <a:latin typeface="Cambria"/>
                          <a:ea typeface="+mn-ea"/>
                          <a:cs typeface="+mn-cs"/>
                        </a:rPr>
                        <a:t> have been experimenting with multiple ways to filter out or label negative or misleading posts. But they have not had much success. Many observers are worried that these trends could affect digital media’s image and harm its future.</a:t>
                      </a:r>
                    </a:p>
                    <a:p>
                      <a:pPr marL="0"/>
                      <a:endParaRPr lang="en-US" sz="1600" kern="1200" dirty="0">
                        <a:solidFill>
                          <a:srgbClr val="0000FF"/>
                        </a:solidFill>
                        <a:latin typeface="Cambria"/>
                        <a:ea typeface="+mn-ea"/>
                        <a:cs typeface="+mn-cs"/>
                      </a:endParaRPr>
                    </a:p>
                  </a:txBody>
                  <a:tcPr marL="70338" marR="70338"/>
                </a:tc>
              </a:tr>
            </a:tbl>
          </a:graphicData>
        </a:graphic>
      </p:graphicFrame>
      <p:sp>
        <p:nvSpPr>
          <p:cNvPr id="138"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139" name="TextShape 4"/>
          <p:cNvSpPr txBox="1"/>
          <p:nvPr/>
        </p:nvSpPr>
        <p:spPr>
          <a:xfrm>
            <a:off x="8264769" y="6172200"/>
            <a:ext cx="585969" cy="685440"/>
          </a:xfrm>
          <a:prstGeom prst="rect">
            <a:avLst/>
          </a:prstGeom>
        </p:spPr>
        <p:txBody>
          <a:bodyPr anchor="ctr"/>
          <a:lstStyle/>
          <a:p>
            <a:pPr>
              <a:lnSpc>
                <a:spcPct val="100000"/>
              </a:lnSpc>
            </a:pPr>
            <a:fld id="{8ABF4D78-6A60-436E-A1A1-B01BCC625A31}" type="slidenum">
              <a:rPr lang="en-IN">
                <a:solidFill>
                  <a:srgbClr val="0000FF"/>
                </a:solidFill>
                <a:latin typeface="Cambria"/>
              </a:rPr>
              <a:pPr>
                <a:lnSpc>
                  <a:spcPct val="100000"/>
                </a:lnSpc>
              </a:pPr>
              <a:t>6</a:t>
            </a:fld>
            <a:endParaRPr>
              <a:solidFill>
                <a:srgbClr val="0000FF"/>
              </a:solidFill>
            </a:endParaRPr>
          </a:p>
        </p:txBody>
      </p:sp>
    </p:spTree>
    <p:extLst>
      <p:ext uri="{BB962C8B-B14F-4D97-AF65-F5344CB8AC3E}">
        <p14:creationId xmlns:p14="http://schemas.microsoft.com/office/powerpoint/2010/main" val="356197675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1197582" y="214625"/>
            <a:ext cx="6781800" cy="304800"/>
          </a:xfrm>
          <a:prstGeom prst="rect">
            <a:avLst/>
          </a:prstGeom>
        </p:spPr>
        <p:txBody>
          <a:bodyPr anchor="ctr"/>
          <a:lstStyle/>
          <a:p>
            <a:pPr algn="ctr">
              <a:lnSpc>
                <a:spcPct val="100000"/>
              </a:lnSpc>
            </a:pPr>
            <a:r>
              <a:rPr lang="en-US" sz="2400" b="1" dirty="0">
                <a:solidFill>
                  <a:srgbClr val="000000"/>
                </a:solidFill>
                <a:latin typeface="Times New Roman" pitchFamily="18" charset="0"/>
                <a:cs typeface="Times New Roman" pitchFamily="18" charset="0"/>
              </a:rPr>
              <a:t>System Design: Flowchart                 </a:t>
            </a:r>
            <a:endParaRPr sz="2400" dirty="0">
              <a:latin typeface="Times New Roman" pitchFamily="18" charset="0"/>
              <a:cs typeface="Times New Roman" pitchFamily="18" charset="0"/>
            </a:endParaRPr>
          </a:p>
        </p:txBody>
      </p:sp>
      <p:sp>
        <p:nvSpPr>
          <p:cNvPr id="142" name="TextShape 2"/>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143" name="TextShape 3"/>
          <p:cNvSpPr txBox="1"/>
          <p:nvPr/>
        </p:nvSpPr>
        <p:spPr>
          <a:xfrm>
            <a:off x="8264769" y="6172200"/>
            <a:ext cx="585969" cy="685440"/>
          </a:xfrm>
          <a:prstGeom prst="rect">
            <a:avLst/>
          </a:prstGeom>
        </p:spPr>
        <p:txBody>
          <a:bodyPr anchor="ctr"/>
          <a:lstStyle/>
          <a:p>
            <a:pPr>
              <a:lnSpc>
                <a:spcPct val="100000"/>
              </a:lnSpc>
            </a:pPr>
            <a:fld id="{CE5AF716-9F2C-435E-A60E-28C934F3F645}" type="slidenum">
              <a:rPr lang="en-IN">
                <a:solidFill>
                  <a:srgbClr val="0000FF"/>
                </a:solidFill>
                <a:latin typeface="Cambria"/>
              </a:rPr>
              <a:pPr>
                <a:lnSpc>
                  <a:spcPct val="100000"/>
                </a:lnSpc>
              </a:pPr>
              <a:t>7</a:t>
            </a:fld>
            <a:endParaRPr dirty="0">
              <a:solidFill>
                <a:srgbClr val="0000FF"/>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609600"/>
            <a:ext cx="2629164" cy="5728221"/>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3200" y="228600"/>
            <a:ext cx="3659976" cy="369332"/>
          </a:xfrm>
          <a:prstGeom prst="rect">
            <a:avLst/>
          </a:prstGeom>
        </p:spPr>
        <p:txBody>
          <a:bodyPr wrap="none">
            <a:spAutoFit/>
          </a:bodyPr>
          <a:lstStyle/>
          <a:p>
            <a:r>
              <a:rPr lang="en-US" b="1" dirty="0">
                <a:solidFill>
                  <a:srgbClr val="000000"/>
                </a:solidFill>
                <a:latin typeface="Times New Roman" pitchFamily="18" charset="0"/>
                <a:cs typeface="Times New Roman" pitchFamily="18" charset="0"/>
              </a:rPr>
              <a:t>System Design: </a:t>
            </a:r>
            <a:r>
              <a:rPr lang="en-US" b="1" dirty="0" smtClean="0">
                <a:solidFill>
                  <a:srgbClr val="000000"/>
                </a:solidFill>
                <a:latin typeface="Times New Roman" pitchFamily="18" charset="0"/>
                <a:cs typeface="Times New Roman" pitchFamily="18" charset="0"/>
              </a:rPr>
              <a:t>Use Case Diagrams</a:t>
            </a:r>
            <a:endParaRPr lang="en-IN" dirty="0"/>
          </a:p>
        </p:txBody>
      </p:sp>
      <p:sp>
        <p:nvSpPr>
          <p:cNvPr id="3" name="TextShape 2"/>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645463"/>
            <a:ext cx="2640298" cy="56388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645463"/>
            <a:ext cx="3312037" cy="5594866"/>
          </a:xfrm>
          <a:prstGeom prst="rect">
            <a:avLst/>
          </a:prstGeom>
        </p:spPr>
      </p:pic>
      <p:sp>
        <p:nvSpPr>
          <p:cNvPr id="6" name="TextShape 3"/>
          <p:cNvSpPr txBox="1"/>
          <p:nvPr/>
        </p:nvSpPr>
        <p:spPr>
          <a:xfrm>
            <a:off x="8264769" y="6172200"/>
            <a:ext cx="585969" cy="685440"/>
          </a:xfrm>
          <a:prstGeom prst="rect">
            <a:avLst/>
          </a:prstGeom>
        </p:spPr>
        <p:txBody>
          <a:bodyPr anchor="ctr"/>
          <a:lstStyle/>
          <a:p>
            <a:pPr>
              <a:lnSpc>
                <a:spcPct val="100000"/>
              </a:lnSpc>
            </a:pPr>
            <a:r>
              <a:rPr lang="en-IN" dirty="0">
                <a:solidFill>
                  <a:srgbClr val="0000FF"/>
                </a:solidFill>
                <a:latin typeface="Cambria"/>
              </a:rPr>
              <a:t>8</a:t>
            </a:r>
            <a:endParaRPr dirty="0">
              <a:solidFill>
                <a:srgbClr val="0000FF"/>
              </a:solidFill>
            </a:endParaRPr>
          </a:p>
        </p:txBody>
      </p:sp>
    </p:spTree>
    <p:extLst>
      <p:ext uri="{BB962C8B-B14F-4D97-AF65-F5344CB8AC3E}">
        <p14:creationId xmlns:p14="http://schemas.microsoft.com/office/powerpoint/2010/main" val="9670253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421741" y="76200"/>
            <a:ext cx="8229323" cy="639720"/>
          </a:xfrm>
          <a:prstGeom prst="rect">
            <a:avLst/>
          </a:prstGeom>
        </p:spPr>
        <p:txBody>
          <a:bodyPr anchor="ctr"/>
          <a:lstStyle/>
          <a:p>
            <a:pPr algn="ctr">
              <a:lnSpc>
                <a:spcPct val="100000"/>
              </a:lnSpc>
            </a:pPr>
            <a:r>
              <a:rPr lang="en-US" sz="2400" b="1" dirty="0">
                <a:solidFill>
                  <a:srgbClr val="000000"/>
                </a:solidFill>
                <a:latin typeface="Times New Roman" pitchFamily="18" charset="0"/>
                <a:cs typeface="Times New Roman" pitchFamily="18" charset="0"/>
              </a:rPr>
              <a:t>Proposed Work</a:t>
            </a:r>
            <a:endParaRPr sz="2400" b="1" dirty="0">
              <a:latin typeface="Times New Roman" pitchFamily="18" charset="0"/>
              <a:cs typeface="Times New Roman" pitchFamily="18" charset="0"/>
            </a:endParaRPr>
          </a:p>
        </p:txBody>
      </p:sp>
      <p:sp>
        <p:nvSpPr>
          <p:cNvPr id="146"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a:t>
            </a:r>
            <a:r>
              <a:rPr lang="en-IN" dirty="0" smtClean="0">
                <a:solidFill>
                  <a:srgbClr val="0000FF"/>
                </a:solidFill>
                <a:latin typeface="Cambria"/>
              </a:rPr>
              <a:t>Research</a:t>
            </a:r>
            <a:endParaRPr dirty="0">
              <a:solidFill>
                <a:srgbClr val="0000FF"/>
              </a:solidFill>
            </a:endParaRPr>
          </a:p>
        </p:txBody>
      </p:sp>
      <p:sp>
        <p:nvSpPr>
          <p:cNvPr id="147" name="TextShape 4"/>
          <p:cNvSpPr txBox="1"/>
          <p:nvPr/>
        </p:nvSpPr>
        <p:spPr>
          <a:xfrm>
            <a:off x="8264769" y="6172200"/>
            <a:ext cx="585969" cy="685440"/>
          </a:xfrm>
          <a:prstGeom prst="rect">
            <a:avLst/>
          </a:prstGeom>
        </p:spPr>
        <p:txBody>
          <a:bodyPr anchor="ctr"/>
          <a:lstStyle/>
          <a:p>
            <a:pPr>
              <a:lnSpc>
                <a:spcPct val="100000"/>
              </a:lnSpc>
            </a:pPr>
            <a:fld id="{66B19D03-C119-44BF-83B7-F67D116CADE2}" type="slidenum">
              <a:rPr lang="en-IN">
                <a:solidFill>
                  <a:srgbClr val="0000FF"/>
                </a:solidFill>
                <a:latin typeface="Cambria"/>
              </a:rPr>
              <a:pPr>
                <a:lnSpc>
                  <a:spcPct val="100000"/>
                </a:lnSpc>
              </a:pPr>
              <a:t>9</a:t>
            </a:fld>
            <a:endParaRPr dirty="0">
              <a:solidFill>
                <a:srgbClr val="0000FF"/>
              </a:solidFill>
            </a:endParaRPr>
          </a:p>
        </p:txBody>
      </p:sp>
      <p:sp>
        <p:nvSpPr>
          <p:cNvPr id="2" name="TextBox 1"/>
          <p:cNvSpPr txBox="1"/>
          <p:nvPr/>
        </p:nvSpPr>
        <p:spPr>
          <a:xfrm>
            <a:off x="307302" y="762000"/>
            <a:ext cx="8458200" cy="5632311"/>
          </a:xfrm>
          <a:prstGeom prst="rect">
            <a:avLst/>
          </a:prstGeom>
          <a:noFill/>
        </p:spPr>
        <p:txBody>
          <a:bodyPr wrap="square" rtlCol="0">
            <a:spAutoFit/>
          </a:bodyPr>
          <a:lstStyle/>
          <a:p>
            <a:pPr marL="285750" indent="-285750" algn="just">
              <a:buFont typeface="Arial" panose="020B0604020202020204" pitchFamily="34" charset="0"/>
              <a:buChar char="•"/>
            </a:pPr>
            <a:r>
              <a:rPr lang="en-US" dirty="0" smtClean="0"/>
              <a:t>The basic </a:t>
            </a:r>
            <a:r>
              <a:rPr lang="en-US" dirty="0"/>
              <a:t>intent of our project is that the users should be able to </a:t>
            </a:r>
            <a:r>
              <a:rPr lang="en-US" b="1" dirty="0"/>
              <a:t>post</a:t>
            </a:r>
            <a:r>
              <a:rPr lang="en-US" dirty="0"/>
              <a:t> and </a:t>
            </a:r>
            <a:r>
              <a:rPr lang="en-US" b="1" dirty="0"/>
              <a:t>chat</a:t>
            </a:r>
            <a:r>
              <a:rPr lang="en-US" dirty="0"/>
              <a:t> anonymously on the huge social media platform without exposing their true identity. The application will be a </a:t>
            </a:r>
            <a:r>
              <a:rPr lang="en-US" dirty="0" smtClean="0"/>
              <a:t>simple </a:t>
            </a:r>
            <a:r>
              <a:rPr lang="en-US" dirty="0"/>
              <a:t>chatting and posting android application </a:t>
            </a:r>
            <a:r>
              <a:rPr lang="en-US" dirty="0" smtClean="0"/>
              <a:t>yet </a:t>
            </a:r>
            <a:r>
              <a:rPr lang="en-US" dirty="0"/>
              <a:t>user friendly</a:t>
            </a:r>
            <a:r>
              <a:rPr lang="en-US" dirty="0" smtClean="0"/>
              <a:t>.</a:t>
            </a:r>
          </a:p>
          <a:p>
            <a:endParaRPr lang="en-IN" dirty="0"/>
          </a:p>
          <a:p>
            <a:pPr marL="285750" indent="-285750" algn="just">
              <a:buFont typeface="Arial" panose="020B0604020202020204" pitchFamily="34" charset="0"/>
              <a:buChar char="•"/>
            </a:pPr>
            <a:r>
              <a:rPr lang="en-US" dirty="0"/>
              <a:t>The role of the users with the application is started with the user </a:t>
            </a:r>
            <a:r>
              <a:rPr lang="en-US" b="1" dirty="0"/>
              <a:t>sign up</a:t>
            </a:r>
            <a:r>
              <a:rPr lang="en-US" dirty="0"/>
              <a:t> with a </a:t>
            </a:r>
            <a:r>
              <a:rPr lang="en-US" b="1" dirty="0"/>
              <a:t>phone</a:t>
            </a:r>
            <a:r>
              <a:rPr lang="en-US" dirty="0"/>
              <a:t> </a:t>
            </a:r>
            <a:r>
              <a:rPr lang="en-US" b="1" dirty="0"/>
              <a:t>number</a:t>
            </a:r>
            <a:r>
              <a:rPr lang="en-US" dirty="0"/>
              <a:t> or the </a:t>
            </a:r>
            <a:r>
              <a:rPr lang="en-US" b="1" dirty="0"/>
              <a:t>email address</a:t>
            </a:r>
            <a:r>
              <a:rPr lang="en-US" dirty="0"/>
              <a:t> (which won’t be disclose) to anyone and </a:t>
            </a:r>
            <a:r>
              <a:rPr lang="en-US" b="1" dirty="0"/>
              <a:t>anywhere</a:t>
            </a:r>
            <a:r>
              <a:rPr lang="en-US" dirty="0"/>
              <a:t>. As the user sign in, he is free to </a:t>
            </a:r>
            <a:r>
              <a:rPr lang="en-US" b="1" dirty="0"/>
              <a:t>view</a:t>
            </a:r>
            <a:r>
              <a:rPr lang="en-US" dirty="0"/>
              <a:t> the other users (author) posts as well as </a:t>
            </a:r>
            <a:r>
              <a:rPr lang="en-US" b="1" dirty="0"/>
              <a:t>create</a:t>
            </a:r>
            <a:r>
              <a:rPr lang="en-US" dirty="0"/>
              <a:t> new beautiful posts by selecting the background as a background image or just a simple solid background color along with the text color</a:t>
            </a:r>
            <a:r>
              <a:rPr lang="en-US" dirty="0" smtClean="0"/>
              <a:t>.</a:t>
            </a:r>
          </a:p>
          <a:p>
            <a:endParaRPr lang="en-US" dirty="0" smtClean="0"/>
          </a:p>
          <a:p>
            <a:pPr marL="285750" indent="-285750" algn="just">
              <a:buFont typeface="Arial" panose="020B0604020202020204" pitchFamily="34" charset="0"/>
              <a:buChar char="•"/>
            </a:pPr>
            <a:r>
              <a:rPr lang="en-US" dirty="0"/>
              <a:t>The chat application itself is very simple in that it enables users to quickly chat with strangers online without giving up any kind of </a:t>
            </a:r>
            <a:r>
              <a:rPr lang="en-US" b="1" dirty="0"/>
              <a:t>personal details</a:t>
            </a:r>
            <a:r>
              <a:rPr lang="en-US" dirty="0"/>
              <a:t>. This gives users peace of mind which allows them to concentrate on having a good conversation with a stranger rather than worrying about who’s doing what with their data</a:t>
            </a:r>
            <a:r>
              <a:rPr lang="en-US" dirty="0" smtClean="0"/>
              <a:t>.</a:t>
            </a:r>
          </a:p>
          <a:p>
            <a:endParaRPr lang="en-IN" dirty="0"/>
          </a:p>
          <a:p>
            <a:pPr marL="285750" indent="-285750" algn="just">
              <a:buFont typeface="Arial" panose="020B0604020202020204" pitchFamily="34" charset="0"/>
              <a:buChar char="•"/>
            </a:pPr>
            <a:r>
              <a:rPr lang="en-US" dirty="0"/>
              <a:t>The chatting features and user interface is inspired from </a:t>
            </a:r>
            <a:r>
              <a:rPr lang="en-US" b="1" dirty="0" smtClean="0"/>
              <a:t>Instagram</a:t>
            </a:r>
            <a:r>
              <a:rPr lang="en-US" dirty="0" smtClean="0"/>
              <a:t>,</a:t>
            </a:r>
            <a:r>
              <a:rPr lang="en-IN" dirty="0"/>
              <a:t> </a:t>
            </a:r>
            <a:r>
              <a:rPr lang="en-US" dirty="0" smtClean="0"/>
              <a:t>While </a:t>
            </a:r>
            <a:r>
              <a:rPr lang="en-US" dirty="0"/>
              <a:t>chatting user can send images, text, camera captured images, and stickers also videos in </a:t>
            </a:r>
            <a:r>
              <a:rPr lang="en-US" b="1" dirty="0"/>
              <a:t>further update</a:t>
            </a:r>
            <a:r>
              <a:rPr lang="en-US" dirty="0"/>
              <a:t>. User can delete the message from both the ends as in Instagram. </a:t>
            </a:r>
            <a:endParaRPr lang="en-IN" dirty="0"/>
          </a:p>
          <a:p>
            <a:endParaRPr lang="en-IN"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2990</TotalTime>
  <Words>2062</Words>
  <Application>Microsoft Office PowerPoint</Application>
  <PresentationFormat>On-screen Show (4:3)</PresentationFormat>
  <Paragraphs>232</Paragraphs>
  <Slides>27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Cambria</vt:lpstr>
      <vt:lpstr>DejaVu Sans</vt:lpstr>
      <vt:lpstr>Perpetua</vt:lpstr>
      <vt:lpstr>Times New Roman</vt:lpstr>
      <vt:lpstr>Wingdings</vt:lpstr>
      <vt:lpstr>Office Theme</vt:lpstr>
      <vt:lpstr>Progress Seminar on  Anymo – Anonymous Posts and Chats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Vedant c</dc:creator>
  <cp:lastModifiedBy>Microsoft account</cp:lastModifiedBy>
  <cp:revision>203</cp:revision>
  <dcterms:created xsi:type="dcterms:W3CDTF">2021-03-08T15:20:31Z</dcterms:created>
  <dcterms:modified xsi:type="dcterms:W3CDTF">2022-05-10T12:25:03Z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2017-11-07T00:00:00Z</vt:filetime>
  </property>
  <property fmtid="{D5CDD505-2E9C-101B-9397-08002B2CF9AE}" pid="3" name="Creator">
    <vt:lpwstr>Impress</vt:lpwstr>
  </property>
  <property fmtid="{D5CDD505-2E9C-101B-9397-08002B2CF9AE}" pid="4" name="LastSaved">
    <vt:filetime>2021-03-08T00:00:00Z</vt:filetime>
  </property>
</Properties>
</file>