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68" r:id="rId5"/>
    <p:sldId id="269" r:id="rId6"/>
    <p:sldId id="270" r:id="rId7"/>
    <p:sldId id="262" r:id="rId8"/>
    <p:sldId id="259" r:id="rId9"/>
    <p:sldId id="261" r:id="rId10"/>
    <p:sldId id="260" r:id="rId11"/>
    <p:sldId id="264" r:id="rId12"/>
    <p:sldId id="256" r:id="rId13"/>
    <p:sldId id="26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F631-6FDF-A246-23BB-30964E8B3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DC10C-BE49-E71A-69A5-CF9ED50B7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2DDBA-BF1C-F5F3-4ED8-CCB608D2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2EC9-F25C-44F6-9C75-A7B9CB7E877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9C4C9-6ADF-15D3-41E0-B5874B9A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804B6-BFB3-58C8-9B69-B967E264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CB6DB-75DA-4C7C-95EA-73FA1C427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82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C42B-4A3C-77D0-903E-EB9BA8E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9CB9B-040C-F059-88BD-ED00A2056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D0135-D36F-32A9-1AE0-0853807B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2EC9-F25C-44F6-9C75-A7B9CB7E877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E5658-2ADB-AB5D-C5F0-E2FD98FB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3C927-9FC7-D7BC-A2CA-3527A566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CB6DB-75DA-4C7C-95EA-73FA1C427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55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C3B77-078D-8C70-17A3-FA262DC91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B1DA2-80E7-9BBD-0A89-A559F0441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97930-70DE-321A-37BB-06DDFC31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2EC9-F25C-44F6-9C75-A7B9CB7E877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FBD63-BA71-1272-FA24-7CF7175F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16A06-03B4-3F16-90B2-97DE96884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CB6DB-75DA-4C7C-95EA-73FA1C427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7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491E-18F9-FD94-BC2B-2351B43F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1E244-3185-C433-5AAD-2194CC7EC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BD757-4EB4-8E0D-EB16-16E8E9EF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2EC9-F25C-44F6-9C75-A7B9CB7E877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927B1-F585-4067-3859-BE60C957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030E-95E1-886A-8D91-F9476F7BF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CB6DB-75DA-4C7C-95EA-73FA1C427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86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ABBF-E4D4-C028-D8E2-2B71BE06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5FDFD-65D6-9D47-12B8-4F555192E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70B90-FC98-9DF8-E22E-13174983A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2EC9-F25C-44F6-9C75-A7B9CB7E877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11E93-60EF-8643-5E58-556E9DE3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BAADC-8DA2-D200-8E86-51965D1D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CB6DB-75DA-4C7C-95EA-73FA1C427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35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8186-E3A6-2E11-8E75-B29912E5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16F74-5FED-7018-BC18-263016B99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3A21F-4329-F599-3662-3B3851E3C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7B75D-BB18-5ECC-33C3-F6A58D36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2EC9-F25C-44F6-9C75-A7B9CB7E877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94613-6C73-8AAF-10A1-D21C41F4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ED23-E615-9621-1DFD-EB76A190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CB6DB-75DA-4C7C-95EA-73FA1C427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45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3E2-ABCB-7B0E-5FD8-CCD1DA418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D2AF2-4B71-5860-1173-46C10AF1B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83C68-5C55-8F1F-3D29-BA3E3821D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69EB7-DF86-9498-12F2-10116702A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65F92-C91A-3BDC-F776-E14D6D942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FE3EB2-1734-8CF2-CE63-F9EB7289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2EC9-F25C-44F6-9C75-A7B9CB7E877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F0E7B1-4405-F5D8-7202-35A6883B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CE8A5-B143-DD9E-714C-B9FDFEB2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CB6DB-75DA-4C7C-95EA-73FA1C427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54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F780-ACE6-FBC7-2BD6-A2105E41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BB81A-AA38-3EF4-1BB8-3D6C702E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2EC9-F25C-44F6-9C75-A7B9CB7E877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2FABF-459E-7E5B-CD2F-0B4C27D0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9511D-1D85-C4C7-DDCC-77992B48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CB6DB-75DA-4C7C-95EA-73FA1C427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32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58117-13F9-0B21-8119-25769CD6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2EC9-F25C-44F6-9C75-A7B9CB7E877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738BF-7B62-9B10-2FBD-CD8EA9DA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EB7B6-66F5-DD59-0D7F-3B18E26D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CB6DB-75DA-4C7C-95EA-73FA1C427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05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291E4-DB0F-5843-BEF1-866BEFF6B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9EC60-C5A7-7770-F4E9-10DADCD3C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E0150-3ED9-418A-7130-F1D0BB163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8BAA0-2A57-02B7-6E4A-B41C9834B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2EC9-F25C-44F6-9C75-A7B9CB7E877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09BAD-FA31-17E9-A698-962D8EE8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943BF-9485-B68C-CFFC-22861FE4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CB6DB-75DA-4C7C-95EA-73FA1C427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38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8A32-0C09-5D31-5BA9-EB5353F60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7CC43-0408-BD9F-2855-0C7834230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9725B-7CCE-9EC6-A45D-388B7919B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2BF97-614C-D37D-C594-6B2465CE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2EC9-F25C-44F6-9C75-A7B9CB7E877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11F37-8C6C-0B1B-48D7-BA4443DE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67B3B-AFE6-8313-7AA6-7C3A6C46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CB6DB-75DA-4C7C-95EA-73FA1C427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83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38221-9AED-60B7-661B-3D393DF4E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3C8C1-03B9-4E3F-50AD-56099A3AA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F69A1-7875-DC1A-7342-690835DF1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22EC9-F25C-44F6-9C75-A7B9CB7E877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FE980-AF77-9F55-044F-78A5D9516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7B7EC-7F88-9079-4186-4708D6143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CB6DB-75DA-4C7C-95EA-73FA1C427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28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1FBC-46A7-C66E-8001-7BD73EB86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051" y="2487508"/>
            <a:ext cx="6614161" cy="2387600"/>
          </a:xfrm>
        </p:spPr>
        <p:txBody>
          <a:bodyPr>
            <a:normAutofit/>
          </a:bodyPr>
          <a:lstStyle/>
          <a:p>
            <a:pPr algn="l"/>
            <a:r>
              <a:rPr lang="en-US" sz="5000" dirty="0"/>
              <a:t>Directing Customers to Subscription Through App Behavior Analysis</a:t>
            </a:r>
            <a:endParaRPr lang="en-IN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93556-1D42-7C3C-25F9-3E36ACC8D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6321" y="5102553"/>
            <a:ext cx="6614161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u="sng" dirty="0"/>
              <a:t>Presented By</a:t>
            </a:r>
          </a:p>
          <a:p>
            <a:pPr algn="l"/>
            <a:r>
              <a:rPr lang="en-US" dirty="0"/>
              <a:t>Kaushal Jeena</a:t>
            </a:r>
          </a:p>
          <a:p>
            <a:pPr algn="l"/>
            <a:r>
              <a:rPr lang="en-US" dirty="0"/>
              <a:t>Vedant Choubey</a:t>
            </a:r>
          </a:p>
          <a:p>
            <a:pPr algn="l"/>
            <a:r>
              <a:rPr lang="en-US" dirty="0"/>
              <a:t>Vijay Kumar</a:t>
            </a:r>
            <a:endParaRPr lang="en-IN" dirty="0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AFDCBDD0-0C17-62BF-76B0-1BB937917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09" r="11896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  <p:pic>
        <p:nvPicPr>
          <p:cNvPr id="45" name="Picture 44" descr="Diagram&#10;&#10;Description automatically generated">
            <a:extLst>
              <a:ext uri="{FF2B5EF4-FFF2-40B4-BE49-F238E27FC236}">
                <a16:creationId xmlns:a16="http://schemas.microsoft.com/office/drawing/2014/main" id="{EA19121C-827A-4F85-B602-07F4A31CF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251" y="140677"/>
            <a:ext cx="4469363" cy="220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32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2F64F-AF79-F2FE-25BE-BA188D53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u="sng" dirty="0">
                <a:solidFill>
                  <a:srgbClr val="000000"/>
                </a:solidFill>
                <a:effectLst/>
                <a:latin typeface="Helvetica Neue"/>
              </a:rPr>
              <a:t>Correlation barplot with 'enrolled' feature: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03DA7CE-3D2F-9430-7BB9-D47A4E9F57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04" y="1492898"/>
            <a:ext cx="10515600" cy="474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874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9B48-9CD6-73B5-DD56-8199A654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9071"/>
          </a:xfrm>
        </p:spPr>
        <p:txBody>
          <a:bodyPr/>
          <a:lstStyle/>
          <a:p>
            <a:r>
              <a:rPr lang="en-US" sz="4000" b="0" i="0" u="sng" dirty="0">
                <a:effectLst/>
                <a:latin typeface="Helvetica Neue"/>
              </a:rPr>
              <a:t>Observations:</a:t>
            </a:r>
            <a:br>
              <a:rPr lang="en-US" b="0" i="0" dirty="0"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1F6DD-BF7D-5D10-8697-10CA158CD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359"/>
            <a:ext cx="10515600" cy="5122604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300" b="0" i="0" dirty="0">
                <a:effectLst/>
                <a:latin typeface="-apple-system"/>
              </a:rPr>
              <a:t>dayofweek is least positively correlated &amp; says that if you join the app in day 0(sunday) then their is most likely to get enrolled to the premium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300" b="0" i="0" dirty="0">
                <a:effectLst/>
                <a:latin typeface="-apple-system"/>
              </a:rPr>
              <a:t>Hour is negatively correlated with target variable shows the earlier the hour(in night) the most likely to get enrolled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300" b="0" i="0" dirty="0">
                <a:effectLst/>
                <a:latin typeface="-apple-system"/>
              </a:rPr>
              <a:t>age is also negatively correlated reflects that the younger users are most likely to get enrolled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300" b="0" i="0" dirty="0">
                <a:effectLst/>
                <a:latin typeface="-apple-system"/>
              </a:rPr>
              <a:t>Numscreen is positively correlated with target shows that more the no. of screen user visits more chances of getting enrolled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300" b="0" i="0" dirty="0">
                <a:effectLst/>
                <a:latin typeface="-apple-system"/>
              </a:rPr>
              <a:t>minigame also shows that more the minigame user play more chances of getting enrolled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300" b="0" i="0" dirty="0">
                <a:effectLst/>
                <a:latin typeface="-apple-system"/>
              </a:rPr>
              <a:t>liked is very least negative which does not have much impact in target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300" b="0" i="0" dirty="0">
                <a:effectLst/>
                <a:latin typeface="-apple-system"/>
              </a:rPr>
              <a:t>interestingly used_premium_feature is negatively correlated with response meaning that if user used the premium feature in 1st 24 hour that he/she might not enroll after the trial version of premium features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053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EFFB-09B0-C083-72C9-A4F1162B2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820" y="339365"/>
            <a:ext cx="11224246" cy="789639"/>
          </a:xfrm>
        </p:spPr>
        <p:txBody>
          <a:bodyPr>
            <a:normAutofit/>
          </a:bodyPr>
          <a:lstStyle/>
          <a:p>
            <a:pPr algn="l"/>
            <a:r>
              <a:rPr lang="en-IN" sz="4000" u="sng" dirty="0">
                <a:latin typeface="Helvetica Neue"/>
              </a:rPr>
              <a:t>Machine learning algorithms  used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27D32-9F35-B9C8-5D2B-92684C74E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954" y="1306286"/>
            <a:ext cx="11224246" cy="528112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300" b="0" i="0" u="none" strike="noStrike" dirty="0">
                <a:solidFill>
                  <a:srgbClr val="000000"/>
                </a:solidFill>
                <a:effectLst/>
              </a:rPr>
              <a:t>The target variable is categorical type 0 and 1, so we have to use supervised classification algorithms.</a:t>
            </a:r>
          </a:p>
          <a:p>
            <a:pPr algn="just"/>
            <a:r>
              <a:rPr lang="en-US" sz="3300" b="0" i="0" u="none" strike="noStrike" dirty="0">
                <a:solidFill>
                  <a:srgbClr val="000000"/>
                </a:solidFill>
                <a:effectLst/>
              </a:rPr>
              <a:t>To build the best model, we have to train and test the dataset with multiple Machine Learning algorithms then we can find the best ML model. </a:t>
            </a:r>
          </a:p>
          <a:p>
            <a:pPr algn="just"/>
            <a:r>
              <a:rPr lang="en-US" sz="3300" b="0" i="0" u="none" strike="noStrike" dirty="0">
                <a:solidFill>
                  <a:srgbClr val="000000"/>
                </a:solidFill>
                <a:effectLst/>
              </a:rPr>
              <a:t>We have data imbalancing in our data so we decide to use tree based classification algorithms </a:t>
            </a:r>
          </a:p>
          <a:p>
            <a:pPr algn="l"/>
            <a:r>
              <a:rPr lang="en-IN" sz="2800" dirty="0">
                <a:solidFill>
                  <a:schemeClr val="tx1"/>
                </a:solidFill>
              </a:rPr>
              <a:t>                  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SVM(support vector machine)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Random forest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XG Boost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KN-Nearest </a:t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  <a:p>
            <a:pPr algn="l"/>
            <a:endParaRPr lang="en-IN" dirty="0">
              <a:solidFill>
                <a:schemeClr val="tx1"/>
              </a:solidFill>
            </a:endParaRPr>
          </a:p>
          <a:p>
            <a:pPr algn="l"/>
            <a:r>
              <a:rPr lang="en-IN" dirty="0"/>
              <a:t> </a:t>
            </a:r>
            <a:endParaRPr lang="en-IN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652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454EF-E1F8-8778-5A81-F5C0540C0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82" y="-1913"/>
            <a:ext cx="11521099" cy="831474"/>
          </a:xfrm>
        </p:spPr>
        <p:txBody>
          <a:bodyPr>
            <a:normAutofit/>
          </a:bodyPr>
          <a:lstStyle/>
          <a:p>
            <a:r>
              <a:rPr lang="en-IN" sz="4000" u="sng" dirty="0">
                <a:latin typeface="Helvetica Neue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57EA7-B3C9-0939-EC4E-E6C0CA1AD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482" y="942683"/>
            <a:ext cx="10692881" cy="16968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To get more accuracy, we train all supervised classification algorithms but you can try out a few of them which are always popular. After training all algorithms, we found that SVC and XGBoost classifiers have given high accuracy than remaining but we have chosen XGBoost.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46679A-9591-8ACF-151C-63AF188EF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360" y="2941162"/>
            <a:ext cx="5676596" cy="3619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2858AE-60AB-9310-4044-EBAEDD17D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44" y="2957206"/>
            <a:ext cx="5676597" cy="182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85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C3B8-A4D7-4834-BC97-16BC4BB2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060" y="2766218"/>
            <a:ext cx="9391828" cy="1325563"/>
          </a:xfrm>
        </p:spPr>
        <p:txBody>
          <a:bodyPr>
            <a:noAutofit/>
          </a:bodyPr>
          <a:lstStyle/>
          <a:p>
            <a:r>
              <a:rPr lang="en-US" sz="9600" dirty="0">
                <a:latin typeface="Arial Black" panose="020B0A04020102020204" pitchFamily="34" charset="0"/>
              </a:rPr>
              <a:t>THANK YOU</a:t>
            </a:r>
            <a:endParaRPr lang="en-IN" sz="9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14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444EE-9E9A-6D66-2B6C-F47FB20E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547"/>
            <a:ext cx="10515600" cy="1280141"/>
          </a:xfrm>
        </p:spPr>
        <p:txBody>
          <a:bodyPr anchor="b">
            <a:normAutofit/>
          </a:bodyPr>
          <a:lstStyle/>
          <a:p>
            <a:r>
              <a:rPr lang="en-US" sz="4000" b="0" i="0" u="sng" dirty="0">
                <a:solidFill>
                  <a:srgbClr val="000000"/>
                </a:solidFill>
                <a:effectLst/>
                <a:latin typeface="Helvetica Neue"/>
              </a:rPr>
              <a:t>INTRODUCTION:</a:t>
            </a:r>
            <a:b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26EF2-B3D8-0203-7A67-14ADC088A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35" y="1576874"/>
            <a:ext cx="11748655" cy="49901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• The company wants to sell the premium version app with low advertisement cost. They gave the premium feature in the free app for 24 hours to collect customer behavior. </a:t>
            </a:r>
          </a:p>
          <a:p>
            <a:pPr marL="0" indent="0" algn="just">
              <a:buNone/>
            </a:pPr>
            <a:r>
              <a:rPr lang="en-US" dirty="0"/>
              <a:t>• They hired a Machine Learning Engineer to find customers interested in buying the product. Offers will only be given to those who are interested but cannot afford it. </a:t>
            </a:r>
          </a:p>
          <a:p>
            <a:pPr marL="0" indent="0" algn="just">
              <a:buNone/>
            </a:pPr>
            <a:r>
              <a:rPr lang="en-US" dirty="0"/>
              <a:t>• Our main aim to target the customer who are not willing to enrolled for the premium version of the application.</a:t>
            </a:r>
          </a:p>
          <a:p>
            <a:pPr marL="0" indent="0" algn="just">
              <a:buNone/>
            </a:pPr>
            <a:r>
              <a:rPr lang="en-US" dirty="0"/>
              <a:t>• This is classification-based problem.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803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D73F-09B1-CDFA-255F-46A81B38B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288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latin typeface="Helvetica Neue"/>
              </a:rPr>
              <a:t>Dataset</a:t>
            </a:r>
            <a:r>
              <a:rPr lang="en-IN" u="sng" dirty="0"/>
              <a:t> </a:t>
            </a:r>
            <a:r>
              <a:rPr lang="en-IN" u="sng" dirty="0">
                <a:latin typeface="Helvetica Neue"/>
              </a:rPr>
              <a:t>Used</a:t>
            </a:r>
            <a:r>
              <a:rPr lang="en-IN" u="sng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59D3A9-0148-7F0F-2386-1FFBBEFBF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073" y="1076015"/>
            <a:ext cx="9987854" cy="112930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C63CA9-BEAD-45E8-5B0F-287D8FE20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523" y="2338948"/>
            <a:ext cx="9827821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0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B81F-1C78-34A7-97E5-8C76C944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CHECKING FOR NULL VALUES:</a:t>
            </a:r>
            <a:endParaRPr lang="en-IN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7A9AF6-BF25-A0E5-F9E1-CB310432B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764" y="1690689"/>
            <a:ext cx="11346872" cy="4917930"/>
          </a:xfrm>
        </p:spPr>
      </p:pic>
    </p:spTree>
    <p:extLst>
      <p:ext uri="{BB962C8B-B14F-4D97-AF65-F5344CB8AC3E}">
        <p14:creationId xmlns:p14="http://schemas.microsoft.com/office/powerpoint/2010/main" val="391411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94F4-2A0B-359C-5557-FA35C793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REVAMPING DATA TYPE</a:t>
            </a:r>
            <a:endParaRPr lang="en-IN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0D843D-0038-4BD3-7385-C6C871A1F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40" y="1690688"/>
            <a:ext cx="11227724" cy="4963329"/>
          </a:xfrm>
        </p:spPr>
      </p:pic>
    </p:spTree>
    <p:extLst>
      <p:ext uri="{BB962C8B-B14F-4D97-AF65-F5344CB8AC3E}">
        <p14:creationId xmlns:p14="http://schemas.microsoft.com/office/powerpoint/2010/main" val="152098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11DD-D546-4E3B-A357-711EF5813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WIPING OUT CATEGORICAL DATA</a:t>
            </a:r>
            <a:endParaRPr lang="en-IN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F7AA9C-2D2F-2543-12F4-0A5A855E1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636" y="1690688"/>
            <a:ext cx="11430000" cy="5014912"/>
          </a:xfrm>
        </p:spPr>
      </p:pic>
    </p:spTree>
    <p:extLst>
      <p:ext uri="{BB962C8B-B14F-4D97-AF65-F5344CB8AC3E}">
        <p14:creationId xmlns:p14="http://schemas.microsoft.com/office/powerpoint/2010/main" val="207768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80A6-5CDB-E53C-6471-0DF38C534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177"/>
          </a:xfrm>
        </p:spPr>
        <p:txBody>
          <a:bodyPr>
            <a:normAutofit fontScale="90000"/>
          </a:bodyPr>
          <a:lstStyle/>
          <a:p>
            <a:r>
              <a:rPr lang="en-IN" i="0" u="sng" dirty="0">
                <a:solidFill>
                  <a:srgbClr val="000000"/>
                </a:solidFill>
                <a:effectLst/>
                <a:latin typeface="Helvetica Neue"/>
              </a:rPr>
              <a:t>Data Visualization: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D8F55-10DC-9570-0366-4477B2771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86408"/>
            <a:ext cx="10515600" cy="5530489"/>
          </a:xfrm>
        </p:spPr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Countplot of enrollment of Customers:</a:t>
            </a:r>
          </a:p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61C100-0CA5-44EB-3B94-E883EAEE9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8" y="1394926"/>
            <a:ext cx="10169236" cy="457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FD3F4A-C454-19B8-AAD1-DD2CC6600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236" y="5971592"/>
            <a:ext cx="37623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2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44C31F-2BEB-627C-37F6-950E8965A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5" y="1415248"/>
            <a:ext cx="9236301" cy="544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6DF5AC-E74B-0FC7-970B-F522B6A45180}"/>
              </a:ext>
            </a:extLst>
          </p:cNvPr>
          <p:cNvSpPr txBox="1"/>
          <p:nvPr/>
        </p:nvSpPr>
        <p:spPr>
          <a:xfrm>
            <a:off x="1455575" y="382555"/>
            <a:ext cx="8864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sng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Heatmap uses to find the correlation between each and every features using the correlation matrix.</a:t>
            </a:r>
            <a:endParaRPr lang="en-IN" sz="2400" b="1" u="sng" dirty="0"/>
          </a:p>
        </p:txBody>
      </p:sp>
    </p:spTree>
    <p:extLst>
      <p:ext uri="{BB962C8B-B14F-4D97-AF65-F5344CB8AC3E}">
        <p14:creationId xmlns:p14="http://schemas.microsoft.com/office/powerpoint/2010/main" val="1700615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716A-0967-B1DD-DE8F-C1815B4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u="sng" dirty="0">
                <a:latin typeface="Helvetica Neue"/>
              </a:rPr>
              <a:t>Interpretation of Above Correlation Matrix: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4C904-261A-8423-A345-0B4BD4835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220"/>
            <a:ext cx="10515600" cy="4646743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fineTech_appData2 dataset does not exhibit strong correlations between its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 weak correlation exists between the number of screens viewed by customers and their enrollment in the premium app.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There is a slight correlation between a customer's engagement in the mini-game and their enrollment or use of premium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Conversely, there is a slightly negative correlation between a customer's age and their enrollment in the premium app or the number of screens they viewed.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This suggests that older customers are less likely to use the premium app and view multiple screens.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717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557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-apple-system</vt:lpstr>
      <vt:lpstr>Arial</vt:lpstr>
      <vt:lpstr>Arial Black</vt:lpstr>
      <vt:lpstr>Calibri</vt:lpstr>
      <vt:lpstr>Calibri Light</vt:lpstr>
      <vt:lpstr>Helvetica Neue</vt:lpstr>
      <vt:lpstr>Söhne</vt:lpstr>
      <vt:lpstr>Tahoma</vt:lpstr>
      <vt:lpstr>Office Theme</vt:lpstr>
      <vt:lpstr>Directing Customers to Subscription Through App Behavior Analysis</vt:lpstr>
      <vt:lpstr>INTRODUCTION: </vt:lpstr>
      <vt:lpstr>Dataset Used:</vt:lpstr>
      <vt:lpstr>CHECKING FOR NULL VALUES:</vt:lpstr>
      <vt:lpstr>REVAMPING DATA TYPE</vt:lpstr>
      <vt:lpstr>WIPING OUT CATEGORICAL DATA</vt:lpstr>
      <vt:lpstr>Data Visualization: </vt:lpstr>
      <vt:lpstr>PowerPoint Presentation</vt:lpstr>
      <vt:lpstr>Interpretation of Above Correlation Matrix:</vt:lpstr>
      <vt:lpstr>Correlation barplot with 'enrolled' feature: </vt:lpstr>
      <vt:lpstr>Observations: </vt:lpstr>
      <vt:lpstr>Machine learning algorithms  used :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Directing Customers to Subscription Through App Behavior Analysis</dc:title>
  <dc:creator>Vijay Kumar</dc:creator>
  <cp:lastModifiedBy>vedant choubey</cp:lastModifiedBy>
  <cp:revision>4</cp:revision>
  <dcterms:created xsi:type="dcterms:W3CDTF">2023-03-09T17:02:05Z</dcterms:created>
  <dcterms:modified xsi:type="dcterms:W3CDTF">2023-03-12T19:09:07Z</dcterms:modified>
</cp:coreProperties>
</file>