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7" r:id="rId17"/>
    <p:sldId id="279" r:id="rId18"/>
    <p:sldId id="278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28-May-25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28-May-25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Glownest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CEBFF"/>
                </a:solidFill>
              </a:rPr>
              <a:t>Explorative data analysis of 2024 financials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65BC-84E4-7CAC-5362-59ABA4D99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52FE-18C8-F408-CEAC-F88FD0E9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Quality Crisis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D8F471-3406-4DCB-5316-1C19D7F53F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6660513" y="1895567"/>
            <a:ext cx="4809619" cy="363378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FB1D7-1755-AD1D-FF52-37369C255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10855" y="1957137"/>
            <a:ext cx="5965057" cy="300529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6DF8E0-2541-5024-23FC-56C039701C79}"/>
              </a:ext>
            </a:extLst>
          </p:cNvPr>
          <p:cNvSpPr txBox="1">
            <a:spLocks/>
          </p:cNvSpPr>
          <p:nvPr/>
        </p:nvSpPr>
        <p:spPr>
          <a:xfrm>
            <a:off x="130460" y="5031079"/>
            <a:ext cx="12343500" cy="2106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Product return rates rose from 4.2% to 15.2% over the year.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This relationship suggests that product quality issues, fulfillment errors, or customer dissatisfaction are leading to more returns, which in turn are putting significant pressure on the company’s financial performance.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F44A3-6966-A455-78F7-0A025BEBAC80}"/>
              </a:ext>
            </a:extLst>
          </p:cNvPr>
          <p:cNvSpPr txBox="1"/>
          <p:nvPr/>
        </p:nvSpPr>
        <p:spPr>
          <a:xfrm>
            <a:off x="826477" y="4962433"/>
            <a:ext cx="522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between Return Rate % and Profit: -0.207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03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B91C9-4D10-CE50-F778-ED9E4380A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3276-C5E9-298C-67BE-68109B7C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Quality Crisis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995AFB-795C-AB4F-5E9A-910510C0D1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6660513" y="1895567"/>
            <a:ext cx="4809619" cy="363378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7EB5EA-7115-B1AE-7994-D6C5D6091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10855" y="1957137"/>
            <a:ext cx="5965057" cy="300529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5E64E0-0370-7CBC-1AA9-CA9E96BB1C0F}"/>
              </a:ext>
            </a:extLst>
          </p:cNvPr>
          <p:cNvSpPr txBox="1">
            <a:spLocks/>
          </p:cNvSpPr>
          <p:nvPr/>
        </p:nvSpPr>
        <p:spPr>
          <a:xfrm>
            <a:off x="130460" y="5031079"/>
            <a:ext cx="12343500" cy="2106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Customer satisfaction scores fell from 83.7 to 72.7.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These trends point to a growing quality or service issue impacting customer loyalty and profitability.</a:t>
            </a:r>
          </a:p>
          <a:p>
            <a:r>
              <a:rPr lang="en-US" sz="2200" dirty="0">
                <a:solidFill>
                  <a:schemeClr val="tx1"/>
                </a:solidFill>
              </a:rPr>
              <a:t>To stem profit decline, GlowNest should prioritize initiatives that improve customer satisfaction.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E54AD-3EE9-6107-59C9-4A5E926ABB80}"/>
              </a:ext>
            </a:extLst>
          </p:cNvPr>
          <p:cNvSpPr txBox="1"/>
          <p:nvPr/>
        </p:nvSpPr>
        <p:spPr>
          <a:xfrm>
            <a:off x="404446" y="4962433"/>
            <a:ext cx="657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between </a:t>
            </a:r>
            <a:r>
              <a:rPr lang="en-US" dirty="0" err="1"/>
              <a:t>Customer_Satisfaction_Score</a:t>
            </a:r>
            <a:r>
              <a:rPr lang="en-US" dirty="0"/>
              <a:t> and Profit: 0.171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34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3F91A-0007-6564-E883-B96B98F96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5AC9-1A4E-098E-C006-094526B6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Digital Channel Wellness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0DA3D2-9F50-6959-5497-A4EDB1AC0F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6660513" y="1895567"/>
            <a:ext cx="4809619" cy="363378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F06D68-66CE-1A64-C406-9693CC40B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10855" y="1957137"/>
            <a:ext cx="5965057" cy="300529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43C723-E418-A2AB-D382-D7C0812D85E3}"/>
              </a:ext>
            </a:extLst>
          </p:cNvPr>
          <p:cNvSpPr txBox="1">
            <a:spLocks/>
          </p:cNvSpPr>
          <p:nvPr/>
        </p:nvSpPr>
        <p:spPr>
          <a:xfrm>
            <a:off x="130460" y="5031079"/>
            <a:ext cx="12343500" cy="2106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Online sales as a percentage of total sales fell from 68.2% in January to 57.2% in December.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This decline suggests weakening digital channel performance and missed opportunities in e-commerce.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842C5-0B71-CEBF-C3E0-44D187B18F36}"/>
              </a:ext>
            </a:extLst>
          </p:cNvPr>
          <p:cNvSpPr txBox="1"/>
          <p:nvPr/>
        </p:nvSpPr>
        <p:spPr>
          <a:xfrm>
            <a:off x="800101" y="4962433"/>
            <a:ext cx="614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between </a:t>
            </a:r>
            <a:r>
              <a:rPr lang="en-US" dirty="0" err="1"/>
              <a:t>Online_Sales_Percentage</a:t>
            </a:r>
            <a:r>
              <a:rPr lang="en-US" dirty="0"/>
              <a:t> and Profit: 0.332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77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8C9F9-70E8-45AB-B9F7-DA75DDC58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8D9B-3F27-D942-2CB7-A07C2782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 err="1">
                <a:effectLst/>
                <a:latin typeface="fkGrotesk"/>
              </a:rPr>
              <a:t>niversal</a:t>
            </a:r>
            <a:r>
              <a:rPr lang="en-IN" b="0" i="0" dirty="0">
                <a:effectLst/>
                <a:latin typeface="fkGrotesk"/>
              </a:rPr>
              <a:t> Product Decline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55F550-5027-9E40-72FD-01D2FBE2D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6660513" y="1895567"/>
            <a:ext cx="4809619" cy="363378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DDCA25-4478-D98E-1747-BBEA079B5C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158391" y="1957137"/>
            <a:ext cx="6317522" cy="3182874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2C4D45-18A3-72C4-F029-E518BEC17FBC}"/>
              </a:ext>
            </a:extLst>
          </p:cNvPr>
          <p:cNvSpPr txBox="1">
            <a:spLocks/>
          </p:cNvSpPr>
          <p:nvPr/>
        </p:nvSpPr>
        <p:spPr>
          <a:xfrm>
            <a:off x="130460" y="5031079"/>
            <a:ext cx="12343500" cy="2106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Face Serum was the top performer by revenue and ROI; Lip Balm and Face Mask underperformed.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These visualizations underscore the importance of not only maintaining the strong performance of top categories but also strategically strengthening or diversifying the lower-contributing product lines. </a:t>
            </a:r>
          </a:p>
        </p:txBody>
      </p:sp>
    </p:spTree>
    <p:extLst>
      <p:ext uri="{BB962C8B-B14F-4D97-AF65-F5344CB8AC3E}">
        <p14:creationId xmlns:p14="http://schemas.microsoft.com/office/powerpoint/2010/main" val="51672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117F9-27C4-081E-D2E9-22C43D58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6D7B-38CD-01EA-BD04-8833498D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system-ui"/>
              </a:rPr>
              <a:t>Regional Problems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F508-DE5A-5B3A-EBD1-04248924B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54" y="2052155"/>
            <a:ext cx="5422390" cy="4506906"/>
          </a:xfrm>
        </p:spPr>
        <p:txBody>
          <a:bodyPr>
            <a:normAutofit lnSpcReduction="10000"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Consistent Regional Decline: All regions—North, West, South, East, and Northeast—show a steady, parallel drop in monthly profit throughout 2024.</a:t>
            </a:r>
          </a:p>
          <a:p>
            <a:r>
              <a:rPr lang="en-US" sz="2300" dirty="0">
                <a:solidFill>
                  <a:schemeClr val="tx1"/>
                </a:solidFill>
              </a:rPr>
              <a:t>Company-Wide Impact: The uniform decline suggests broad issues like rising costs, falling demand, or inefficiencies affecting the entire company.</a:t>
            </a:r>
          </a:p>
          <a:p>
            <a:r>
              <a:rPr lang="en-US" sz="2300" dirty="0">
                <a:solidFill>
                  <a:schemeClr val="tx1"/>
                </a:solidFill>
              </a:rPr>
              <a:t>Northeast Underperformance: The Northeast region lags the most, likely due to weaker market presence, poor distribution, or low customer demand.</a:t>
            </a:r>
            <a:endParaRPr lang="en-IN" sz="23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0D4F02-9AC8-6D23-1471-4522CCC575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003583" y="2506575"/>
            <a:ext cx="6167367" cy="3075902"/>
          </a:xfrm>
        </p:spPr>
      </p:pic>
    </p:spTree>
    <p:extLst>
      <p:ext uri="{BB962C8B-B14F-4D97-AF65-F5344CB8AC3E}">
        <p14:creationId xmlns:p14="http://schemas.microsoft.com/office/powerpoint/2010/main" val="324955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FF6FA-D597-C675-6ABA-2B1844A8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9AC2-7121-6F82-E6BC-54864937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907"/>
              </a:spcBef>
              <a:spcAft>
                <a:spcPts val="605"/>
              </a:spcAft>
            </a:pPr>
            <a:r>
              <a:rPr lang="en-IN" b="0" i="0" dirty="0">
                <a:solidFill>
                  <a:srgbClr val="FFFFFF"/>
                </a:solidFill>
                <a:effectLst/>
                <a:latin typeface="system-ui"/>
              </a:rPr>
              <a:t>Regional Problems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B8712A-5156-6174-698B-91A4D4C888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6660513" y="1869191"/>
            <a:ext cx="4809619" cy="363378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333CF4-8CDE-8E7B-CD7D-98F435EEA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10855" y="1957137"/>
            <a:ext cx="5965057" cy="300529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110142-A757-74C4-3777-DBD63E4826D6}"/>
              </a:ext>
            </a:extLst>
          </p:cNvPr>
          <p:cNvSpPr txBox="1">
            <a:spLocks/>
          </p:cNvSpPr>
          <p:nvPr/>
        </p:nvSpPr>
        <p:spPr>
          <a:xfrm>
            <a:off x="156836" y="5022287"/>
            <a:ext cx="12343500" cy="2106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Regional analysis reveals that all markets are experiencing declining profits, but the extent and underlying causes vary. </a:t>
            </a:r>
          </a:p>
          <a:p>
            <a:r>
              <a:rPr lang="en-US" sz="2200" dirty="0">
                <a:solidFill>
                  <a:schemeClr val="tx1"/>
                </a:solidFill>
              </a:rPr>
              <a:t>Targeted Regional Strategies Needed: Focus on enhancing customer experience and efficiency in weak regions, while replicating successful practices from stronger ones to reverse the decline.</a:t>
            </a:r>
          </a:p>
        </p:txBody>
      </p:sp>
    </p:spTree>
    <p:extLst>
      <p:ext uri="{BB962C8B-B14F-4D97-AF65-F5344CB8AC3E}">
        <p14:creationId xmlns:p14="http://schemas.microsoft.com/office/powerpoint/2010/main" val="267982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C5322-37D7-1AE1-9516-AFFBD5E4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8D28-B683-F052-4B76-B6558B79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effectLst/>
                <a:latin typeface="fkGrotesk"/>
              </a:rPr>
              <a:t>Final Insights &amp; Strategy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B123A-4F26-8A89-01A1-6A1338EB6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BE DONE?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86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5409-6983-534F-165C-07939E0E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02324C-A6C1-610A-E891-2BBEAA6D6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770323"/>
              </p:ext>
            </p:extLst>
          </p:nvPr>
        </p:nvGraphicFramePr>
        <p:xfrm>
          <a:off x="820982" y="1891079"/>
          <a:ext cx="10550036" cy="441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867">
                  <a:extLst>
                    <a:ext uri="{9D8B030D-6E8A-4147-A177-3AD203B41FA5}">
                      <a16:colId xmlns:a16="http://schemas.microsoft.com/office/drawing/2014/main" val="4085084489"/>
                    </a:ext>
                  </a:extLst>
                </a:gridCol>
                <a:gridCol w="6893169">
                  <a:extLst>
                    <a:ext uri="{9D8B030D-6E8A-4147-A177-3AD203B41FA5}">
                      <a16:colId xmlns:a16="http://schemas.microsoft.com/office/drawing/2014/main" val="1887815263"/>
                    </a:ext>
                  </a:extLst>
                </a:gridCol>
              </a:tblGrid>
              <a:tr h="327440">
                <a:tc>
                  <a:txBody>
                    <a:bodyPr/>
                    <a:lstStyle/>
                    <a:p>
                      <a:r>
                        <a:rPr lang="en-IN" dirty="0"/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373081"/>
                  </a:ext>
                </a:extLst>
              </a:tr>
              <a:tr h="327440">
                <a:tc>
                  <a:txBody>
                    <a:bodyPr/>
                    <a:lstStyle/>
                    <a:p>
                      <a:r>
                        <a:rPr lang="en-IN" b="0"/>
                        <a:t>Profit Trend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Overall declining trend across all months in 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917769"/>
                  </a:ext>
                </a:extLst>
              </a:tr>
              <a:tr h="552936">
                <a:tc>
                  <a:txBody>
                    <a:bodyPr/>
                    <a:lstStyle/>
                    <a:p>
                      <a:r>
                        <a:rPr lang="en-IN" b="0" dirty="0"/>
                        <a:t>Competitor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Competitor achieving higher profits with lower marketing spend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34639"/>
                  </a:ext>
                </a:extLst>
              </a:tr>
              <a:tr h="327440">
                <a:tc>
                  <a:txBody>
                    <a:bodyPr/>
                    <a:lstStyle/>
                    <a:p>
                      <a:r>
                        <a:rPr lang="en-IN" b="0"/>
                        <a:t>Marketing ROI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ROI falling sharply despite rising spend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448091"/>
                  </a:ext>
                </a:extLst>
              </a:tr>
              <a:tr h="552936">
                <a:tc>
                  <a:txBody>
                    <a:bodyPr/>
                    <a:lstStyle/>
                    <a:p>
                      <a:r>
                        <a:rPr lang="en-IN" b="0"/>
                        <a:t>Discount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Heavy discounting not translating to sustainable volume gains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339576"/>
                  </a:ext>
                </a:extLst>
              </a:tr>
              <a:tr h="552936">
                <a:tc>
                  <a:txBody>
                    <a:bodyPr/>
                    <a:lstStyle/>
                    <a:p>
                      <a:r>
                        <a:rPr lang="en-IN" b="0"/>
                        <a:t>Product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return rates and lower customer satisfaction linked to profit drop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29452"/>
                  </a:ext>
                </a:extLst>
              </a:tr>
              <a:tr h="552936">
                <a:tc>
                  <a:txBody>
                    <a:bodyPr/>
                    <a:lstStyle/>
                    <a:p>
                      <a:r>
                        <a:rPr lang="en-IN" b="0"/>
                        <a:t>Digital Weakness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Online sales declining, missed opportunity in growing digital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69"/>
                  </a:ext>
                </a:extLst>
              </a:tr>
              <a:tr h="552936">
                <a:tc>
                  <a:txBody>
                    <a:bodyPr/>
                    <a:lstStyle/>
                    <a:p>
                      <a:r>
                        <a:rPr lang="en-IN" b="0"/>
                        <a:t>Product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categories show downturn; some worse than others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767943"/>
                  </a:ext>
                </a:extLst>
              </a:tr>
              <a:tr h="552936">
                <a:tc>
                  <a:txBody>
                    <a:bodyPr/>
                    <a:lstStyle/>
                    <a:p>
                      <a:r>
                        <a:rPr lang="en-IN" b="0" dirty="0"/>
                        <a:t>Regional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Certain regions like West &amp; North show more profit erosion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642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66887A-BD9A-5F88-5A0B-1A40443A6525}"/>
              </a:ext>
            </a:extLst>
          </p:cNvPr>
          <p:cNvSpPr txBox="1"/>
          <p:nvPr/>
        </p:nvSpPr>
        <p:spPr>
          <a:xfrm>
            <a:off x="485133" y="6305975"/>
            <a:ext cx="11221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“The problem is widespread, but there are clear hotspots that can be prioritized.”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E853-14FA-8C82-D77C-20B005FC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Strategy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9B34-1A59-3074-741A-9F698A8E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48611"/>
            <a:ext cx="11029615" cy="441373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Fix the Funnel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Cut ineffective marketing spend (focus on high-ROI channels/categories).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Stop blanket discounting — use targeted, data-driven offers.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306000" lvl="1"/>
            <a:r>
              <a:rPr lang="en-US" sz="2800" dirty="0">
                <a:solidFill>
                  <a:schemeClr val="tx1"/>
                </a:solidFill>
              </a:rPr>
              <a:t>Improve Customer Experience</a:t>
            </a:r>
          </a:p>
          <a:p>
            <a:pPr marL="576000" lvl="2"/>
            <a:r>
              <a:rPr lang="en-US" sz="2800" dirty="0">
                <a:solidFill>
                  <a:schemeClr val="tx1"/>
                </a:solidFill>
              </a:rPr>
              <a:t>Launch a quality assurance program to reduce return rates.</a:t>
            </a:r>
          </a:p>
          <a:p>
            <a:pPr marL="576000" lvl="2"/>
            <a:r>
              <a:rPr lang="en-US" sz="2800" dirty="0">
                <a:solidFill>
                  <a:schemeClr val="tx1"/>
                </a:solidFill>
              </a:rPr>
              <a:t>Run customer feedback loops to improve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17824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53D3B-9CF9-438B-EF40-9CF8C2C2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2B9E-BF4E-BCFC-1088-AD7E9941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Strategy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F3E3-0265-BD6C-9646-765B7814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48611"/>
            <a:ext cx="11029615" cy="441373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Reclaim Digital Ground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Revamp online channel UX and product targeting.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Consider influencer or social-led campaigns to boost engagement.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Portfolio Optimization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Focus on reviving high-potential products.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Reevaluate or discontinue low-profit segment.</a:t>
            </a:r>
          </a:p>
        </p:txBody>
      </p:sp>
    </p:spTree>
    <p:extLst>
      <p:ext uri="{BB962C8B-B14F-4D97-AF65-F5344CB8AC3E}">
        <p14:creationId xmlns:p14="http://schemas.microsoft.com/office/powerpoint/2010/main" val="203131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011-287D-B086-9B50-5904E2EF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BBC0-E2D9-60A5-6D49-30A28446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6" y="1811215"/>
            <a:ext cx="11206361" cy="4967653"/>
          </a:xfrm>
        </p:spPr>
        <p:txBody>
          <a:bodyPr>
            <a:normAutofit/>
          </a:bodyPr>
          <a:lstStyle/>
          <a:p>
            <a:pPr algn="l"/>
            <a:r>
              <a:rPr lang="en-IN" sz="3200" b="0" i="0" dirty="0">
                <a:solidFill>
                  <a:schemeClr val="tx1"/>
                </a:solidFill>
                <a:effectLst/>
                <a:latin typeface="fkGrotesk"/>
              </a:rPr>
              <a:t>Dataset Overview</a:t>
            </a:r>
          </a:p>
          <a:p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Data Analysis</a:t>
            </a:r>
          </a:p>
          <a:p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Final Insights &amp; Strategy Recommendations</a:t>
            </a:r>
          </a:p>
          <a:p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Conclusion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1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BBF50-F35E-687D-3EA6-B524C7008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B966-597F-00C3-4C43-01FBB769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Strategy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8AC7-869A-8D23-C6B9-D3C14B85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916727"/>
            <a:ext cx="11029615" cy="471267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Regional Micro-Strategies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Prioritize investment in recovering North/West region.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Test localized campaigns and pricing models.</a:t>
            </a:r>
          </a:p>
          <a:p>
            <a:pPr marL="306000" lvl="1"/>
            <a:r>
              <a:rPr lang="en-US" sz="2800" dirty="0">
                <a:solidFill>
                  <a:schemeClr val="tx1"/>
                </a:solidFill>
              </a:rPr>
              <a:t>Benchmark &amp; Monitor Performance Continuously</a:t>
            </a:r>
          </a:p>
          <a:p>
            <a:pPr marL="576000" lvl="2"/>
            <a:r>
              <a:rPr lang="en-US" sz="2600" dirty="0">
                <a:solidFill>
                  <a:schemeClr val="tx1"/>
                </a:solidFill>
              </a:rPr>
              <a:t>Establish clear KPIs for profit, ROI, customer satisfaction, and digital engagement.</a:t>
            </a:r>
          </a:p>
          <a:p>
            <a:pPr marL="576000" lvl="2"/>
            <a:r>
              <a:rPr lang="en-US" sz="2600" dirty="0">
                <a:solidFill>
                  <a:schemeClr val="tx1"/>
                </a:solidFill>
              </a:rPr>
              <a:t>Set up a monthly performance dashboard to track improvements and identify early signs of decline.</a:t>
            </a:r>
          </a:p>
          <a:p>
            <a:pPr marL="576000" lvl="2"/>
            <a:r>
              <a:rPr lang="en-US" sz="2600" dirty="0">
                <a:solidFill>
                  <a:schemeClr val="tx1"/>
                </a:solidFill>
              </a:rPr>
              <a:t>Benchmark against competitors regularly to adjust strategies proactively.</a:t>
            </a:r>
          </a:p>
        </p:txBody>
      </p:sp>
    </p:spTree>
    <p:extLst>
      <p:ext uri="{BB962C8B-B14F-4D97-AF65-F5344CB8AC3E}">
        <p14:creationId xmlns:p14="http://schemas.microsoft.com/office/powerpoint/2010/main" val="2637439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7DE70-01AB-1EB4-118A-E7AA3AAF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90A4-DB47-ED33-CF51-37C63960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27487"/>
            <a:ext cx="11029615" cy="1497507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35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7A408-5AC8-6449-AD20-9779BFF95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2906-2F55-7C40-59B2-4B96F211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2E7F-768F-4A79-E1E9-3E8C190E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916727"/>
            <a:ext cx="11029615" cy="47126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“GlowNest’s 2024 profit decline is multi-factorial — but not irreversible.”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Through focused, data-backed strategies and operational discipline, the company can stabilize, recover, and grow stronger in the coming quarters.</a:t>
            </a:r>
          </a:p>
        </p:txBody>
      </p:sp>
    </p:spTree>
    <p:extLst>
      <p:ext uri="{BB962C8B-B14F-4D97-AF65-F5344CB8AC3E}">
        <p14:creationId xmlns:p14="http://schemas.microsoft.com/office/powerpoint/2010/main" val="420961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Vedant </a:t>
            </a:r>
            <a:r>
              <a:rPr lang="en-US" dirty="0" err="1">
                <a:solidFill>
                  <a:schemeClr val="bg2"/>
                </a:solidFill>
              </a:rPr>
              <a:t>vivek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nichal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2024A7PS0174H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8FEE-FDD6-16AB-EA81-88008A08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EE37C-F576-E3BE-2DE1-4BD0CCBC2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a look at key elements of our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76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8CF1-35A8-FB65-674D-B12EC149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details of our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47EB-C63B-146D-F568-CEFD38E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52581"/>
            <a:ext cx="11029615" cy="4923689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5 Product Categories – Face Serum, Shampoo, Body Wash, Lip Balm, Face Mask</a:t>
            </a:r>
          </a:p>
          <a:p>
            <a:r>
              <a:rPr lang="en-US" sz="2200" dirty="0">
                <a:solidFill>
                  <a:schemeClr val="tx1"/>
                </a:solidFill>
              </a:rPr>
              <a:t>5 Regions- North, South, East, West, North-East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Time Frame – Jan ’24 to Dec ’24</a:t>
            </a:r>
          </a:p>
          <a:p>
            <a:r>
              <a:rPr lang="en-US" sz="2200" dirty="0">
                <a:solidFill>
                  <a:schemeClr val="tx1"/>
                </a:solidFill>
              </a:rPr>
              <a:t>Customer Age Groups – 18-22yrs and 23-27yrs</a:t>
            </a:r>
          </a:p>
          <a:p>
            <a:r>
              <a:rPr lang="en-US" sz="2200" dirty="0">
                <a:solidFill>
                  <a:schemeClr val="tx1"/>
                </a:solidFill>
              </a:rPr>
              <a:t>We have a total of 300 rows in out data (12 months * 5 products * 5 Regions)</a:t>
            </a:r>
          </a:p>
          <a:p>
            <a:r>
              <a:rPr lang="en-US" sz="2200" dirty="0">
                <a:solidFill>
                  <a:schemeClr val="tx1"/>
                </a:solidFill>
              </a:rPr>
              <a:t>We have attributes like – Sales volume, Revenue, Marketing Spend, Discount %, Return Rate %, Customer Satisfaction Score, Inventory Turnover Days, Online Sales %,  Profit and Competitor Profit</a:t>
            </a:r>
          </a:p>
          <a:p>
            <a:r>
              <a:rPr lang="en-US" sz="2200" dirty="0">
                <a:solidFill>
                  <a:schemeClr val="tx1"/>
                </a:solidFill>
              </a:rPr>
              <a:t>We have no missing values in out data! And no noticeable outliners either!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6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BDA19-818C-2571-3156-CC00698F9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7D2F-2A02-3A81-D9CA-8A2EBC3E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D5FB-78A0-0E33-B0E2-D6ADC1B32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DEEPDIVE INTO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76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1FC7E-7BF9-17A6-BDEF-ADBA6A0C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4B6D-4638-6A04-16E7-A2A44BAE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GLOWNEXT’S PROFITS OVER TIME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DE058-8BF1-6901-A363-F39B7B731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471" y="2058900"/>
            <a:ext cx="5422390" cy="4295889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GlowNest’s monthly profit declined steadily from ₹4.83M in January to ₹2.51M in December 2024.</a:t>
            </a:r>
          </a:p>
          <a:p>
            <a:r>
              <a:rPr lang="en-US" sz="2300" dirty="0">
                <a:solidFill>
                  <a:schemeClr val="tx1"/>
                </a:solidFill>
              </a:rPr>
              <a:t>This consistent downward trend signals deeper operational or market challenges.</a:t>
            </a:r>
          </a:p>
          <a:p>
            <a:r>
              <a:rPr lang="en-US" sz="2300" dirty="0">
                <a:solidFill>
                  <a:schemeClr val="tx1"/>
                </a:solidFill>
              </a:rPr>
              <a:t>Immediate investigation into the root causes is warranted to prevent further erosion of profitability.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D3B8A3-1E50-7517-AB9E-06407EC8B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6861" y="2672313"/>
            <a:ext cx="6184938" cy="3069061"/>
          </a:xfrm>
        </p:spPr>
      </p:pic>
    </p:spTree>
    <p:extLst>
      <p:ext uri="{BB962C8B-B14F-4D97-AF65-F5344CB8AC3E}">
        <p14:creationId xmlns:p14="http://schemas.microsoft.com/office/powerpoint/2010/main" val="173940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3EEB-BE3A-7B8D-BD34-3B2D87A3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Comparing GlowNest's profit with its competitor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61A-3A12-6F27-A576-C798F66F2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685" y="2228002"/>
            <a:ext cx="5422390" cy="3633047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Throughout 2024, GlowNest’s main competitor consistently earned higher profits each month.</a:t>
            </a:r>
          </a:p>
          <a:p>
            <a:r>
              <a:rPr lang="en-US" sz="2300" dirty="0">
                <a:solidFill>
                  <a:schemeClr val="tx1"/>
                </a:solidFill>
              </a:rPr>
              <a:t>GlowNest consistently spends heavily on marketing, but still underperforms in profit compared to its competitor</a:t>
            </a:r>
          </a:p>
          <a:p>
            <a:r>
              <a:rPr lang="en-US" sz="2300" dirty="0">
                <a:solidFill>
                  <a:schemeClr val="tx1"/>
                </a:solidFill>
              </a:rPr>
              <a:t>Highlights the need for GlowNest to reassess its strategies to close the performance gap.</a:t>
            </a:r>
            <a:endParaRPr lang="en-IN" sz="23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09416B-46F5-B970-602D-EC9487C093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3583" y="2506575"/>
            <a:ext cx="6167367" cy="3075902"/>
          </a:xfrm>
        </p:spPr>
      </p:pic>
    </p:spTree>
    <p:extLst>
      <p:ext uri="{BB962C8B-B14F-4D97-AF65-F5344CB8AC3E}">
        <p14:creationId xmlns:p14="http://schemas.microsoft.com/office/powerpoint/2010/main" val="116191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5135-2540-A98F-A4E0-C201E8B8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Marketing ROI Analysis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DB14D2-1D24-8E58-78F0-39319A1373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269" y="1872691"/>
            <a:ext cx="5422900" cy="323509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F309E7-F183-01FF-468E-7AD6336D02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4139" y="1863899"/>
            <a:ext cx="5776448" cy="323509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27E2EE-0E16-267F-777C-4F6E8D5B0007}"/>
              </a:ext>
            </a:extLst>
          </p:cNvPr>
          <p:cNvSpPr txBox="1">
            <a:spLocks/>
          </p:cNvSpPr>
          <p:nvPr/>
        </p:nvSpPr>
        <p:spPr>
          <a:xfrm>
            <a:off x="104083" y="4900863"/>
            <a:ext cx="12343500" cy="2106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Marketing ROI dropped sharply from 4.38 in January to 1.07 in December, despite increased     marketing spend.</a:t>
            </a:r>
          </a:p>
          <a:p>
            <a:r>
              <a:rPr lang="en-US" sz="2200" dirty="0">
                <a:solidFill>
                  <a:schemeClr val="tx1"/>
                </a:solidFill>
              </a:rPr>
              <a:t>By product, Face Serum achieved the highest ROI (4.40), while Lip Balm lagged significantly (0.44).</a:t>
            </a:r>
          </a:p>
          <a:p>
            <a:r>
              <a:rPr lang="en-US" sz="2200" dirty="0">
                <a:solidFill>
                  <a:schemeClr val="tx1"/>
                </a:solidFill>
              </a:rPr>
              <a:t>Indicates diminishing returns on marketing investments, especially in certain categories.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7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E8179-42D7-D12E-4FFF-F6D40910B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125-DC32-CDBC-2975-0B680141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Discount Spiral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1AC335-D645-CA68-AA43-07A27F3A31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0513" y="1895567"/>
            <a:ext cx="4809619" cy="363378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7A5B8D-D04D-2673-4D16-EC903234C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855" y="1957137"/>
            <a:ext cx="5965057" cy="300529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0FF66E-F00F-C436-867C-466D439204A0}"/>
              </a:ext>
            </a:extLst>
          </p:cNvPr>
          <p:cNvSpPr txBox="1">
            <a:spLocks/>
          </p:cNvSpPr>
          <p:nvPr/>
        </p:nvSpPr>
        <p:spPr>
          <a:xfrm>
            <a:off x="104083" y="4900863"/>
            <a:ext cx="12343500" cy="2106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Discount rates increased from 7.28% in January to 18.28% in December.</a:t>
            </a:r>
          </a:p>
          <a:p>
            <a:r>
              <a:rPr lang="en-US" sz="2200" dirty="0">
                <a:solidFill>
                  <a:schemeClr val="tx1"/>
                </a:solidFill>
              </a:rPr>
              <a:t>Higher discounts did not prevent profit decline, suggesting discounting was ineffective or even counterproductive.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FD3EA-8CC6-041E-B795-6D80B5834D48}"/>
              </a:ext>
            </a:extLst>
          </p:cNvPr>
          <p:cNvSpPr txBox="1"/>
          <p:nvPr/>
        </p:nvSpPr>
        <p:spPr>
          <a:xfrm>
            <a:off x="826477" y="4962433"/>
            <a:ext cx="493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between Discount % and Profit: -0.160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0987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4AF390A-9E50-4F15-A78A-126160ADFD31}">
  <we:reference id="wa200006000" version="1.0.7.0" store="en-US" storeType="OMEX"/>
  <we:alternateReferences>
    <we:reference id="WA200006000" version="1.0.7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153</TotalTime>
  <Words>996</Words>
  <Application>Microsoft Office PowerPoint</Application>
  <PresentationFormat>Widescreen</PresentationFormat>
  <Paragraphs>117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</vt:lpstr>
      <vt:lpstr>Calibri</vt:lpstr>
      <vt:lpstr>fkGrotesk</vt:lpstr>
      <vt:lpstr>Gill Sans MT</vt:lpstr>
      <vt:lpstr>system-ui</vt:lpstr>
      <vt:lpstr>Wingdings 2</vt:lpstr>
      <vt:lpstr>Custom</vt:lpstr>
      <vt:lpstr>Glownest</vt:lpstr>
      <vt:lpstr>Table of contents</vt:lpstr>
      <vt:lpstr>DATASET OVERVIEW</vt:lpstr>
      <vt:lpstr>Key details of our dataset</vt:lpstr>
      <vt:lpstr>DATASET ANALYSIS</vt:lpstr>
      <vt:lpstr>GLOWNEXT’S PROFITS OVER TIME</vt:lpstr>
      <vt:lpstr>Comparing GlowNest's profit with its competitor</vt:lpstr>
      <vt:lpstr>Marketing ROI Analysis</vt:lpstr>
      <vt:lpstr>Discount Spiral Analysis</vt:lpstr>
      <vt:lpstr>Quality Crisis Analysis</vt:lpstr>
      <vt:lpstr>Quality Crisis Analysis</vt:lpstr>
      <vt:lpstr>Digital Channel Wellness</vt:lpstr>
      <vt:lpstr>niversal Product Decline Analysis</vt:lpstr>
      <vt:lpstr>Regional Problems Analysis</vt:lpstr>
      <vt:lpstr>Regional Problems Analysis</vt:lpstr>
      <vt:lpstr>Final Insights &amp; Strategy Recommendations</vt:lpstr>
      <vt:lpstr>KEY INSIGHTS</vt:lpstr>
      <vt:lpstr>Strategy Recommendations</vt:lpstr>
      <vt:lpstr>Strategy Recommendations</vt:lpstr>
      <vt:lpstr>Strategy Recommendations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Nichal</dc:creator>
  <cp:lastModifiedBy>Vedant Nichal</cp:lastModifiedBy>
  <cp:revision>6</cp:revision>
  <dcterms:created xsi:type="dcterms:W3CDTF">2025-05-28T10:18:19Z</dcterms:created>
  <dcterms:modified xsi:type="dcterms:W3CDTF">2025-05-28T12:51:52Z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