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t>Page Rank Algorithms</a:t>
            </a:r>
            <a:endParaRPr/>
          </a:p>
        </p:txBody>
      </p:sp>
      <p:sp>
        <p:nvSpPr>
          <p:cNvPr id="63" name="Google Shape;63;p13"/>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892"/>
              <a:buNone/>
            </a:pPr>
            <a:r>
              <a:rPr lang="en-US" sz="1612"/>
              <a:t>By: Vedant Gupta(vg374),</a:t>
            </a:r>
            <a:endParaRPr sz="1612"/>
          </a:p>
          <a:p>
            <a:pPr indent="0" lvl="0" marL="0" rtl="0" algn="ctr">
              <a:lnSpc>
                <a:spcPct val="80000"/>
              </a:lnSpc>
              <a:spcBef>
                <a:spcPts val="0"/>
              </a:spcBef>
              <a:spcAft>
                <a:spcPts val="0"/>
              </a:spcAft>
              <a:buSzPts val="1892"/>
              <a:buNone/>
            </a:pPr>
            <a:r>
              <a:rPr lang="en-US" sz="1612"/>
              <a:t> Harshal Sinha(hs1030),  </a:t>
            </a:r>
            <a:endParaRPr sz="1612"/>
          </a:p>
          <a:p>
            <a:pPr indent="0" lvl="0" marL="0" rtl="0" algn="ctr">
              <a:lnSpc>
                <a:spcPct val="80000"/>
              </a:lnSpc>
              <a:spcBef>
                <a:spcPts val="0"/>
              </a:spcBef>
              <a:spcAft>
                <a:spcPts val="0"/>
              </a:spcAft>
              <a:buSzPts val="1892"/>
              <a:buNone/>
            </a:pPr>
            <a:r>
              <a:rPr lang="en-US" sz="1612"/>
              <a:t>      Param Amit Shah(ps1169)</a:t>
            </a:r>
            <a:endParaRPr sz="16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34471"/>
            <a:ext cx="8520600" cy="4903694"/>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complete weight_in and weight_out matrix are as follows:</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p:txBody>
      </p:sp>
      <p:pic>
        <p:nvPicPr>
          <p:cNvPr descr="Calendar&#10;&#10;Description automatically generated" id="116" name="Google Shape;116;p22"/>
          <p:cNvPicPr preferRelativeResize="0"/>
          <p:nvPr/>
        </p:nvPicPr>
        <p:blipFill rotWithShape="1">
          <a:blip r:embed="rId3">
            <a:alphaModFix/>
          </a:blip>
          <a:srcRect b="0" l="0" r="0" t="0"/>
          <a:stretch/>
        </p:blipFill>
        <p:spPr>
          <a:xfrm>
            <a:off x="2141070" y="564029"/>
            <a:ext cx="3302000" cy="444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15925"/>
            <a:ext cx="8520600" cy="8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Final output</a:t>
            </a:r>
            <a:endParaRPr/>
          </a:p>
        </p:txBody>
      </p:sp>
      <p:sp>
        <p:nvSpPr>
          <p:cNvPr id="122" name="Google Shape;122;p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Using the formula in slide 8, we get the following page ranks for all the pages using d value as 0.85:</a:t>
            </a:r>
            <a:endParaRPr/>
          </a:p>
        </p:txBody>
      </p:sp>
      <p:pic>
        <p:nvPicPr>
          <p:cNvPr descr="Table&#10;&#10;Description automatically generated" id="123" name="Google Shape;123;p23"/>
          <p:cNvPicPr preferRelativeResize="0"/>
          <p:nvPr/>
        </p:nvPicPr>
        <p:blipFill rotWithShape="1">
          <a:blip r:embed="rId3">
            <a:alphaModFix/>
          </a:blip>
          <a:srcRect b="0" l="0" r="0" t="0"/>
          <a:stretch/>
        </p:blipFill>
        <p:spPr>
          <a:xfrm>
            <a:off x="2215777" y="1972594"/>
            <a:ext cx="4013200" cy="29410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224118"/>
            <a:ext cx="8520600" cy="4724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output of original page rank algorithm:</a:t>
            </a:r>
            <a:endParaRPr/>
          </a:p>
          <a:p>
            <a:pPr indent="-228600" lvl="0" marL="457200" rtl="0" algn="l">
              <a:lnSpc>
                <a:spcPct val="115000"/>
              </a:lnSpc>
              <a:spcBef>
                <a:spcPts val="0"/>
              </a:spcBef>
              <a:spcAft>
                <a:spcPts val="0"/>
              </a:spcAft>
              <a:buSzPts val="1800"/>
              <a:buNone/>
            </a:pPr>
            <a:r>
              <a:t/>
            </a:r>
            <a:endParaRPr/>
          </a:p>
        </p:txBody>
      </p:sp>
      <p:pic>
        <p:nvPicPr>
          <p:cNvPr descr="Table&#10;&#10;Description automatically generated" id="129" name="Google Shape;129;p24"/>
          <p:cNvPicPr preferRelativeResize="0"/>
          <p:nvPr/>
        </p:nvPicPr>
        <p:blipFill rotWithShape="1">
          <a:blip r:embed="rId3">
            <a:alphaModFix/>
          </a:blip>
          <a:srcRect b="0" l="0" r="0" t="0"/>
          <a:stretch/>
        </p:blipFill>
        <p:spPr>
          <a:xfrm>
            <a:off x="2416735" y="901700"/>
            <a:ext cx="3987800" cy="334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15925"/>
            <a:ext cx="8520600" cy="831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4074"/>
              <a:buNone/>
            </a:pPr>
            <a:r>
              <a:rPr lang="en-US"/>
              <a:t>Conclusion</a:t>
            </a:r>
            <a:br>
              <a:rPr lang="en-US"/>
            </a:br>
            <a:endParaRPr/>
          </a:p>
        </p:txBody>
      </p:sp>
      <p:sp>
        <p:nvSpPr>
          <p:cNvPr id="135" name="Google Shape;135;p2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We can see that the output of weighted method does not produce the same result as the original page rank algorithm, the weighted method is fast but it is inaccurate, so in conclusion when accuracy is very important use the normal page rank method and when time is of the essence use weighted page rank algorithm as it converges faster. The results produced by power iteration and power extrapolation methods for both the methods is same but power extrapolation is much faster in converging in output.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53050" y="1492425"/>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37566"/>
              <a:buNone/>
            </a:pPr>
            <a:r>
              <a:rPr lang="en-US"/>
              <a:t>Underlying Idea of</a:t>
            </a:r>
            <a:endParaRPr/>
          </a:p>
          <a:p>
            <a:pPr indent="0" lvl="0" marL="0" rtl="0" algn="ctr">
              <a:lnSpc>
                <a:spcPct val="100000"/>
              </a:lnSpc>
              <a:spcBef>
                <a:spcPts val="0"/>
              </a:spcBef>
              <a:spcAft>
                <a:spcPts val="0"/>
              </a:spcAft>
              <a:buSzPct val="137566"/>
              <a:buNone/>
            </a:pPr>
            <a:r>
              <a:rPr lang="en-US"/>
              <a:t> Page Rank</a:t>
            </a:r>
            <a:endParaRPr/>
          </a:p>
        </p:txBody>
      </p:sp>
      <p:sp>
        <p:nvSpPr>
          <p:cNvPr id="69" name="Google Shape;69;p14"/>
          <p:cNvSpPr txBox="1"/>
          <p:nvPr>
            <p:ph idx="1" type="subTitle"/>
          </p:nvPr>
        </p:nvSpPr>
        <p:spPr>
          <a:xfrm>
            <a:off x="504325" y="2913150"/>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3027"/>
              <a:buNone/>
            </a:pPr>
            <a:r>
              <a:rPr lang="en-US"/>
              <a:t>A page is important if it is pointed </a:t>
            </a:r>
            <a:endParaRPr/>
          </a:p>
          <a:p>
            <a:pPr indent="0" lvl="0" marL="0" rtl="0" algn="ctr">
              <a:lnSpc>
                <a:spcPct val="100000"/>
              </a:lnSpc>
              <a:spcBef>
                <a:spcPts val="0"/>
              </a:spcBef>
              <a:spcAft>
                <a:spcPts val="0"/>
              </a:spcAft>
              <a:buSzPts val="3027"/>
              <a:buNone/>
            </a:pPr>
            <a:r>
              <a:rPr lang="en-US"/>
              <a:t>to by other important pages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0" l="0" r="0" t="0"/>
          <a:stretch/>
        </p:blipFill>
        <p:spPr>
          <a:xfrm>
            <a:off x="773575" y="55000"/>
            <a:ext cx="7596849" cy="494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0" l="0" r="0" t="0"/>
          <a:stretch/>
        </p:blipFill>
        <p:spPr>
          <a:xfrm>
            <a:off x="486875" y="165038"/>
            <a:ext cx="8170251" cy="4813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16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4074"/>
              <a:buNone/>
            </a:pPr>
            <a:r>
              <a:rPr lang="en-US"/>
              <a:t>Example of Normal Page Rank Algorithm</a:t>
            </a:r>
            <a:endParaRPr/>
          </a:p>
        </p:txBody>
      </p:sp>
      <p:pic>
        <p:nvPicPr>
          <p:cNvPr id="85" name="Google Shape;85;p17"/>
          <p:cNvPicPr preferRelativeResize="0"/>
          <p:nvPr/>
        </p:nvPicPr>
        <p:blipFill rotWithShape="1">
          <a:blip r:embed="rId3">
            <a:alphaModFix/>
          </a:blip>
          <a:srcRect b="0" l="0" r="0" t="0"/>
          <a:stretch/>
        </p:blipFill>
        <p:spPr>
          <a:xfrm>
            <a:off x="363663" y="1117625"/>
            <a:ext cx="8416676" cy="389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0" l="0" r="0" t="0"/>
          <a:stretch/>
        </p:blipFill>
        <p:spPr>
          <a:xfrm>
            <a:off x="1030025" y="82500"/>
            <a:ext cx="7083951" cy="4877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15925"/>
            <a:ext cx="8520600" cy="8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Example of weighted page rank algorithm </a:t>
            </a:r>
            <a:endParaRPr/>
          </a:p>
        </p:txBody>
      </p:sp>
      <p:sp>
        <p:nvSpPr>
          <p:cNvPr id="96" name="Google Shape;96;p19"/>
          <p:cNvSpPr txBox="1"/>
          <p:nvPr>
            <p:ph idx="1" type="body"/>
          </p:nvPr>
        </p:nvSpPr>
        <p:spPr>
          <a:xfrm>
            <a:off x="311700" y="1152475"/>
            <a:ext cx="8520600" cy="3894654"/>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Consider the following web page graph, we will apply normal page rank and weight:</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pic>
        <p:nvPicPr>
          <p:cNvPr id="97" name="Google Shape;97;p19"/>
          <p:cNvPicPr preferRelativeResize="0"/>
          <p:nvPr/>
        </p:nvPicPr>
        <p:blipFill rotWithShape="1">
          <a:blip r:embed="rId3">
            <a:alphaModFix/>
          </a:blip>
          <a:srcRect b="0" l="0" r="0" t="0"/>
          <a:stretch/>
        </p:blipFill>
        <p:spPr>
          <a:xfrm>
            <a:off x="2436533" y="2433918"/>
            <a:ext cx="2908300" cy="163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215153"/>
            <a:ext cx="8520600" cy="4823012"/>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US"/>
              <a:t>We will use the following formula for the weights:</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325755" lvl="0" marL="457200" rtl="0" algn="l">
              <a:lnSpc>
                <a:spcPct val="115000"/>
              </a:lnSpc>
              <a:spcBef>
                <a:spcPts val="0"/>
              </a:spcBef>
              <a:spcAft>
                <a:spcPts val="0"/>
              </a:spcAft>
              <a:buSzPct val="100000"/>
              <a:buChar char="●"/>
            </a:pPr>
            <a:r>
              <a:rPr lang="en-US"/>
              <a:t>The formula to compute final page rank is given by:</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0" lvl="0" marL="114300" rtl="0" algn="l">
              <a:lnSpc>
                <a:spcPct val="115000"/>
              </a:lnSpc>
              <a:spcBef>
                <a:spcPts val="0"/>
              </a:spcBef>
              <a:spcAft>
                <a:spcPts val="0"/>
              </a:spcAft>
              <a:buSzPct val="100000"/>
              <a:buNone/>
            </a:pPr>
            <a:r>
              <a:t/>
            </a:r>
            <a:endParaRPr/>
          </a:p>
        </p:txBody>
      </p:sp>
      <p:pic>
        <p:nvPicPr>
          <p:cNvPr descr="Text, schematic, whiteboard&#10;&#10;Description automatically generated" id="103" name="Google Shape;103;p20"/>
          <p:cNvPicPr preferRelativeResize="0"/>
          <p:nvPr/>
        </p:nvPicPr>
        <p:blipFill rotWithShape="1">
          <a:blip r:embed="rId3">
            <a:alphaModFix/>
          </a:blip>
          <a:srcRect b="0" l="0" r="0" t="0"/>
          <a:stretch/>
        </p:blipFill>
        <p:spPr>
          <a:xfrm>
            <a:off x="3352801" y="629017"/>
            <a:ext cx="1816100" cy="2044700"/>
          </a:xfrm>
          <a:prstGeom prst="rect">
            <a:avLst/>
          </a:prstGeom>
          <a:noFill/>
          <a:ln>
            <a:noFill/>
          </a:ln>
        </p:spPr>
      </p:pic>
      <p:pic>
        <p:nvPicPr>
          <p:cNvPr descr="A picture containing text, person&#10;&#10;Description automatically generated" id="104" name="Google Shape;104;p20"/>
          <p:cNvPicPr preferRelativeResize="0"/>
          <p:nvPr/>
        </p:nvPicPr>
        <p:blipFill rotWithShape="1">
          <a:blip r:embed="rId4">
            <a:alphaModFix/>
          </a:blip>
          <a:srcRect b="0" l="0" r="0" t="0"/>
          <a:stretch/>
        </p:blipFill>
        <p:spPr>
          <a:xfrm>
            <a:off x="2362200" y="3743885"/>
            <a:ext cx="4419600" cy="68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25506"/>
            <a:ext cx="8520600" cy="4930588"/>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We will now show a few examples of weight_in and weight_out from the graph in page 7.</a:t>
            </a:r>
            <a:endParaRPr/>
          </a:p>
        </p:txBody>
      </p:sp>
      <p:pic>
        <p:nvPicPr>
          <p:cNvPr descr="Diagram&#10;&#10;Description automatically generated" id="110" name="Google Shape;110;p21"/>
          <p:cNvPicPr preferRelativeResize="0"/>
          <p:nvPr/>
        </p:nvPicPr>
        <p:blipFill rotWithShape="1">
          <a:blip r:embed="rId3">
            <a:alphaModFix/>
          </a:blip>
          <a:srcRect b="0" l="0" r="0" t="0"/>
          <a:stretch/>
        </p:blipFill>
        <p:spPr>
          <a:xfrm>
            <a:off x="2658409" y="1041400"/>
            <a:ext cx="2984500" cy="306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