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59" r:id="rId6"/>
    <p:sldId id="257" r:id="rId7"/>
    <p:sldId id="263" r:id="rId8"/>
    <p:sldId id="264" r:id="rId9"/>
    <p:sldId id="266" r:id="rId10"/>
    <p:sldId id="270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20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B69C0-0C3A-41BE-B86E-9A6B54E8508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8D614-F4A3-4395-B728-2821418321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8D614-F4A3-4395-B728-2821418321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8D614-F4A3-4395-B728-2821418321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8D614-F4A3-4395-B728-28214183216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8D614-F4A3-4395-B728-28214183216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2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A2A1D-7E47-4533-8A8F-5B52534E615E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1E1C-D38E-4492-93FC-ADBDE9223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0" y="2602468"/>
            <a:ext cx="9144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Version Control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Repository Manager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607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Centralized Repository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Repository Structure</a:t>
            </a:r>
            <a:endParaRPr lang="en-IN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04800"/>
            <a:ext cx="914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62000"/>
            <a:ext cx="9220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733800" y="10668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190500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3848100" y="192405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781800" y="1895475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533900" y="1447800"/>
            <a:ext cx="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676400" y="12573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>
            <a:off x="5334000" y="12573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1676400" y="12573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15200" y="1257300"/>
            <a:ext cx="0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4800" y="2743200"/>
            <a:ext cx="2362200" cy="2286000"/>
          </a:xfrm>
          <a:prstGeom prst="round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for binaries required by maven.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3429000" y="2743200"/>
            <a:ext cx="2362200" cy="2286000"/>
          </a:xfrm>
          <a:prstGeom prst="round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for custom binaries which are frequently updated or  under development.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6477000" y="2762250"/>
            <a:ext cx="2362200" cy="2286000"/>
          </a:xfrm>
          <a:prstGeom prst="roundRect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for binaries which are stable and ready for integration or release.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676400" y="24574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2"/>
          </p:cNvCxnSpPr>
          <p:nvPr/>
        </p:nvCxnSpPr>
        <p:spPr>
          <a:xfrm>
            <a:off x="4533900" y="245745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2"/>
          </p:cNvCxnSpPr>
          <p:nvPr/>
        </p:nvCxnSpPr>
        <p:spPr>
          <a:xfrm>
            <a:off x="7467600" y="2428875"/>
            <a:ext cx="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Artifacts of Repository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r>
              <a:rPr lang="en-US" sz="1800" b="1" dirty="0"/>
              <a:t> </a:t>
            </a:r>
            <a:r>
              <a:rPr lang="en-US" sz="1800" b="1" dirty="0" smtClean="0"/>
              <a:t>   Snapshots:</a:t>
            </a:r>
          </a:p>
          <a:p>
            <a:endParaRPr lang="en-US" sz="1800" b="1" dirty="0" smtClean="0"/>
          </a:p>
          <a:p>
            <a:pPr lvl="1"/>
            <a:r>
              <a:rPr lang="en-US" sz="1400" dirty="0" smtClean="0"/>
              <a:t>Stores all the binaries which are under constant development.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Developers upload the binaries after development into the snapshot repository</a:t>
            </a:r>
          </a:p>
          <a:p>
            <a:pPr lvl="1"/>
            <a:endParaRPr lang="en-US" sz="1400" dirty="0" smtClean="0"/>
          </a:p>
          <a:p>
            <a:pPr lvl="1"/>
            <a:r>
              <a:rPr lang="en-IN" sz="1400" dirty="0" smtClean="0"/>
              <a:t>A </a:t>
            </a:r>
            <a:r>
              <a:rPr lang="en-IN" sz="1400" dirty="0"/>
              <a:t>Snapshot </a:t>
            </a:r>
            <a:r>
              <a:rPr lang="en-IN" sz="1400" dirty="0" err="1"/>
              <a:t>artifact</a:t>
            </a:r>
            <a:r>
              <a:rPr lang="en-IN" sz="1400" dirty="0"/>
              <a:t> has both </a:t>
            </a:r>
            <a:r>
              <a:rPr lang="en-IN" sz="1400" dirty="0" smtClean="0"/>
              <a:t>version </a:t>
            </a:r>
            <a:r>
              <a:rPr lang="en-IN" sz="1400" dirty="0"/>
              <a:t>number </a:t>
            </a:r>
            <a:r>
              <a:rPr lang="en-IN" sz="1400" dirty="0" smtClean="0"/>
              <a:t>and </a:t>
            </a:r>
            <a:r>
              <a:rPr lang="en-IN" sz="1400" dirty="0"/>
              <a:t>a timestamp in its name</a:t>
            </a:r>
            <a:r>
              <a:rPr lang="en-IN" sz="1400" dirty="0" smtClean="0"/>
              <a:t>.</a:t>
            </a:r>
          </a:p>
          <a:p>
            <a:pPr lvl="2"/>
            <a:r>
              <a:rPr lang="en-IN" sz="1400" dirty="0" smtClean="0"/>
              <a:t> </a:t>
            </a:r>
            <a:r>
              <a:rPr lang="en-IN" sz="1400" dirty="0"/>
              <a:t>For example, a snapshot </a:t>
            </a:r>
            <a:r>
              <a:rPr lang="en-IN" sz="1400" dirty="0" err="1"/>
              <a:t>artifact</a:t>
            </a:r>
            <a:r>
              <a:rPr lang="en-IN" sz="1400" dirty="0"/>
              <a:t> for </a:t>
            </a:r>
            <a:r>
              <a:rPr lang="en-IN" sz="1400" dirty="0" smtClean="0"/>
              <a:t>entities 1.0 </a:t>
            </a:r>
            <a:r>
              <a:rPr lang="en-IN" sz="1400" dirty="0"/>
              <a:t>might have the name </a:t>
            </a:r>
            <a:r>
              <a:rPr lang="en-IN" sz="1400" dirty="0" smtClean="0"/>
              <a:t>entities-1.0-20090314.182342-1.jar. </a:t>
            </a:r>
            <a:endParaRPr lang="en-US" sz="1400" dirty="0"/>
          </a:p>
          <a:p>
            <a:pPr lvl="2"/>
            <a:endParaRPr lang="en-IN" sz="1400" dirty="0"/>
          </a:p>
          <a:p>
            <a:pPr lvl="1"/>
            <a:r>
              <a:rPr lang="en-IN" sz="1400" dirty="0" smtClean="0"/>
              <a:t>To </a:t>
            </a:r>
            <a:r>
              <a:rPr lang="en-IN" sz="1400" dirty="0"/>
              <a:t>facilitate collaboration during the development of software components, Maven </a:t>
            </a:r>
            <a:r>
              <a:rPr lang="en-IN" sz="1400" dirty="0" smtClean="0"/>
              <a:t>retrieves </a:t>
            </a:r>
            <a:r>
              <a:rPr lang="en-IN" sz="1400" dirty="0"/>
              <a:t>the latest version of a Snapshot dependency from a repository.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IN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04800"/>
            <a:ext cx="914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62000"/>
            <a:ext cx="9220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Artifacts of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r>
              <a:rPr lang="en-US" sz="1800" b="1" dirty="0"/>
              <a:t> </a:t>
            </a:r>
            <a:r>
              <a:rPr lang="en-US" sz="1800" b="1" dirty="0" smtClean="0"/>
              <a:t>   Release:</a:t>
            </a:r>
          </a:p>
          <a:p>
            <a:endParaRPr lang="en-US" sz="1800" b="1" dirty="0" smtClean="0"/>
          </a:p>
          <a:p>
            <a:pPr lvl="1"/>
            <a:r>
              <a:rPr lang="en-US" sz="1400" dirty="0" smtClean="0"/>
              <a:t>Release process will be started once a snapshot is stable and ready for integration or release.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For Example, if a snapshot </a:t>
            </a:r>
            <a:r>
              <a:rPr lang="en-IN" sz="1400" dirty="0" smtClean="0"/>
              <a:t>entities-1.0-20090314.182342-1.jar is ready for release, then the release process takes care of updating and renaming the binary </a:t>
            </a:r>
            <a:r>
              <a:rPr lang="en-IN" sz="1400" b="1" dirty="0" smtClean="0"/>
              <a:t>entities-1.0-20090314.182342-1.jar </a:t>
            </a:r>
            <a:r>
              <a:rPr lang="en-IN" sz="1400" dirty="0" smtClean="0"/>
              <a:t>as </a:t>
            </a:r>
            <a:r>
              <a:rPr lang="en-IN" sz="1400" b="1" dirty="0" smtClean="0"/>
              <a:t>entities-1.0</a:t>
            </a:r>
            <a:r>
              <a:rPr lang="en-IN" sz="1400" dirty="0" smtClean="0"/>
              <a:t>.jar in the release repository.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A new snapshot version of the released binary will be started for future developments after the release.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smtClean="0"/>
              <a:t>Considering the above example, the </a:t>
            </a:r>
            <a:r>
              <a:rPr lang="en-IN" sz="1400" b="1" dirty="0" smtClean="0"/>
              <a:t>entities </a:t>
            </a:r>
            <a:r>
              <a:rPr lang="en-IN" sz="1400" dirty="0" smtClean="0"/>
              <a:t>will be started with a new snapshot version </a:t>
            </a:r>
            <a:r>
              <a:rPr lang="en-IN" sz="1400" b="1" dirty="0" smtClean="0"/>
              <a:t>entities-2.0-SNAPSHOT.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IN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04800"/>
            <a:ext cx="914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62000"/>
            <a:ext cx="9220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Maven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437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 smtClean="0"/>
              <a:t>Build tool used to:</a:t>
            </a:r>
          </a:p>
          <a:p>
            <a:pPr lvl="1"/>
            <a:r>
              <a:rPr lang="en-US" sz="2000" dirty="0" smtClean="0"/>
              <a:t>Compile the source.</a:t>
            </a:r>
          </a:p>
          <a:p>
            <a:pPr lvl="1"/>
            <a:r>
              <a:rPr lang="en-US" sz="2000" dirty="0" smtClean="0"/>
              <a:t>Prepare the package(jar, war).</a:t>
            </a:r>
          </a:p>
          <a:p>
            <a:pPr lvl="1"/>
            <a:r>
              <a:rPr lang="en-US" sz="2000" dirty="0" smtClean="0"/>
              <a:t>Upload the binaries to the snapshot repository.</a:t>
            </a:r>
          </a:p>
          <a:p>
            <a:pPr lvl="1"/>
            <a:r>
              <a:rPr lang="en-US" sz="2000" dirty="0" smtClean="0"/>
              <a:t>Release the binaries to the release repository once the snapshot is stable.</a:t>
            </a:r>
          </a:p>
          <a:p>
            <a:pPr lvl="1"/>
            <a:r>
              <a:rPr lang="en-US" sz="2000" dirty="0" smtClean="0"/>
              <a:t>Modify the snapshot version of the component after the release.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4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Current Approach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557337" y="1285875"/>
            <a:ext cx="11430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DPC</a:t>
            </a:r>
          </a:p>
        </p:txBody>
      </p:sp>
      <p:cxnSp>
        <p:nvCxnSpPr>
          <p:cNvPr id="54" name="Straight Arrow Connector 53"/>
          <p:cNvCxnSpPr>
            <a:stCxn id="53" idx="2"/>
            <a:endCxn id="72" idx="0"/>
          </p:cNvCxnSpPr>
          <p:nvPr/>
        </p:nvCxnSpPr>
        <p:spPr>
          <a:xfrm flipH="1">
            <a:off x="683418" y="1666875"/>
            <a:ext cx="1445419" cy="185356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381750" y="1285875"/>
            <a:ext cx="11430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SnD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68852"/>
              </p:ext>
            </p:extLst>
          </p:nvPr>
        </p:nvGraphicFramePr>
        <p:xfrm>
          <a:off x="1404937" y="3535680"/>
          <a:ext cx="1457326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7326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 Value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13404"/>
              </p:ext>
            </p:extLst>
          </p:nvPr>
        </p:nvGraphicFramePr>
        <p:xfrm>
          <a:off x="3157537" y="3526155"/>
          <a:ext cx="1109663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9663"/>
              </a:tblGrid>
              <a:tr h="1704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Masters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Status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Tenant</a:t>
                      </a:r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Unit of Measure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06233"/>
              </p:ext>
            </p:extLst>
          </p:nvPr>
        </p:nvGraphicFramePr>
        <p:xfrm>
          <a:off x="223837" y="3520440"/>
          <a:ext cx="919163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9163"/>
              </a:tblGrid>
              <a:tr h="1463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</a:tr>
              <a:tr h="14637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Offer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22286"/>
              </p:ext>
            </p:extLst>
          </p:nvPr>
        </p:nvGraphicFramePr>
        <p:xfrm>
          <a:off x="7772400" y="3505200"/>
          <a:ext cx="990600" cy="77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</a:tblGrid>
              <a:tr h="2213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</a:t>
                      </a:r>
                      <a:endParaRPr lang="en-US" sz="1100" dirty="0"/>
                    </a:p>
                  </a:txBody>
                  <a:tcPr/>
                </a:tc>
              </a:tr>
              <a:tr h="2213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Party</a:t>
                      </a:r>
                      <a:endParaRPr lang="en-US" sz="1100" dirty="0"/>
                    </a:p>
                  </a:txBody>
                  <a:tcPr/>
                </a:tc>
              </a:tr>
              <a:tr h="2213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Party Role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6" name="Straight Arrow Connector 75"/>
          <p:cNvCxnSpPr>
            <a:stCxn id="53" idx="2"/>
            <a:endCxn id="64" idx="0"/>
          </p:cNvCxnSpPr>
          <p:nvPr/>
        </p:nvCxnSpPr>
        <p:spPr>
          <a:xfrm>
            <a:off x="2128837" y="1666875"/>
            <a:ext cx="4763" cy="186880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3" idx="2"/>
            <a:endCxn id="68" idx="0"/>
          </p:cNvCxnSpPr>
          <p:nvPr/>
        </p:nvCxnSpPr>
        <p:spPr>
          <a:xfrm>
            <a:off x="2128837" y="1666875"/>
            <a:ext cx="1583531" cy="185928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39320"/>
              </p:ext>
            </p:extLst>
          </p:nvPr>
        </p:nvGraphicFramePr>
        <p:xfrm>
          <a:off x="4714874" y="3526155"/>
          <a:ext cx="1457326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7326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 Value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37470"/>
              </p:ext>
            </p:extLst>
          </p:nvPr>
        </p:nvGraphicFramePr>
        <p:xfrm>
          <a:off x="6400800" y="3516630"/>
          <a:ext cx="1109663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9663"/>
              </a:tblGrid>
              <a:tr h="1704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Masters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Status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Tenant</a:t>
                      </a:r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Unit of Measure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Straight Arrow Connector 80"/>
          <p:cNvCxnSpPr>
            <a:stCxn id="58" idx="2"/>
            <a:endCxn id="79" idx="0"/>
          </p:cNvCxnSpPr>
          <p:nvPr/>
        </p:nvCxnSpPr>
        <p:spPr>
          <a:xfrm flipH="1">
            <a:off x="5443537" y="1666875"/>
            <a:ext cx="1509713" cy="185928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2"/>
            <a:endCxn id="80" idx="0"/>
          </p:cNvCxnSpPr>
          <p:nvPr/>
        </p:nvCxnSpPr>
        <p:spPr>
          <a:xfrm>
            <a:off x="6953250" y="1666875"/>
            <a:ext cx="2381" cy="18497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2"/>
            <a:endCxn id="73" idx="0"/>
          </p:cNvCxnSpPr>
          <p:nvPr/>
        </p:nvCxnSpPr>
        <p:spPr>
          <a:xfrm>
            <a:off x="6953250" y="1666875"/>
            <a:ext cx="1314450" cy="18383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2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Current 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0" y="762000"/>
            <a:ext cx="914400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Common entities maintained in each product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Code Base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Test Scripts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Bug Fixes updated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12348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2466975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57525" y="2466975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62200" y="1285875"/>
            <a:ext cx="1143000" cy="381000"/>
          </a:xfrm>
          <a:prstGeom prst="roundRect">
            <a:avLst/>
          </a:prstGeom>
          <a:gradFill>
            <a:gsLst>
              <a:gs pos="93000">
                <a:schemeClr val="accent5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DPC</a:t>
            </a:r>
          </a:p>
        </p:txBody>
      </p:sp>
      <p:cxnSp>
        <p:nvCxnSpPr>
          <p:cNvPr id="48" name="Straight Arrow Connector 47"/>
          <p:cNvCxnSpPr>
            <a:stCxn id="9" idx="2"/>
            <a:endCxn id="5" idx="0"/>
          </p:cNvCxnSpPr>
          <p:nvPr/>
        </p:nvCxnSpPr>
        <p:spPr>
          <a:xfrm flipH="1">
            <a:off x="1866900" y="1666875"/>
            <a:ext cx="1066800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6" idx="0"/>
          </p:cNvCxnSpPr>
          <p:nvPr/>
        </p:nvCxnSpPr>
        <p:spPr>
          <a:xfrm>
            <a:off x="2933700" y="1666875"/>
            <a:ext cx="695325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800600" y="2466975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3</a:t>
            </a:r>
          </a:p>
        </p:txBody>
      </p:sp>
      <p:cxnSp>
        <p:nvCxnSpPr>
          <p:cNvPr id="55" name="Straight Arrow Connector 54"/>
          <p:cNvCxnSpPr>
            <a:stCxn id="9" idx="2"/>
            <a:endCxn id="54" idx="0"/>
          </p:cNvCxnSpPr>
          <p:nvPr/>
        </p:nvCxnSpPr>
        <p:spPr>
          <a:xfrm>
            <a:off x="2933700" y="1666875"/>
            <a:ext cx="2438400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105400" y="1285875"/>
            <a:ext cx="1143000" cy="381000"/>
          </a:xfrm>
          <a:prstGeom prst="roundRect">
            <a:avLst/>
          </a:prstGeom>
          <a:gradFill>
            <a:gsLst>
              <a:gs pos="93000">
                <a:schemeClr val="accent5">
                  <a:lumMod val="75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SnD</a:t>
            </a:r>
          </a:p>
        </p:txBody>
      </p:sp>
      <p:cxnSp>
        <p:nvCxnSpPr>
          <p:cNvPr id="63" name="Straight Arrow Connector 62"/>
          <p:cNvCxnSpPr>
            <a:stCxn id="58" idx="2"/>
            <a:endCxn id="54" idx="0"/>
          </p:cNvCxnSpPr>
          <p:nvPr/>
        </p:nvCxnSpPr>
        <p:spPr>
          <a:xfrm flipH="1">
            <a:off x="5372100" y="1666875"/>
            <a:ext cx="304800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553200" y="2466975"/>
            <a:ext cx="1143000" cy="381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4</a:t>
            </a:r>
          </a:p>
        </p:txBody>
      </p:sp>
      <p:cxnSp>
        <p:nvCxnSpPr>
          <p:cNvPr id="75" name="Straight Arrow Connector 74"/>
          <p:cNvCxnSpPr>
            <a:stCxn id="58" idx="2"/>
            <a:endCxn id="74" idx="0"/>
          </p:cNvCxnSpPr>
          <p:nvPr/>
        </p:nvCxnSpPr>
        <p:spPr>
          <a:xfrm>
            <a:off x="5676900" y="1666875"/>
            <a:ext cx="1447800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2"/>
            <a:endCxn id="6" idx="0"/>
          </p:cNvCxnSpPr>
          <p:nvPr/>
        </p:nvCxnSpPr>
        <p:spPr>
          <a:xfrm flipH="1">
            <a:off x="3629025" y="1666875"/>
            <a:ext cx="2047875" cy="8001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8699"/>
              </p:ext>
            </p:extLst>
          </p:nvPr>
        </p:nvGraphicFramePr>
        <p:xfrm>
          <a:off x="2905125" y="3535680"/>
          <a:ext cx="1457326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7326"/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Specification</a:t>
                      </a:r>
                      <a:endParaRPr lang="en-US" sz="1100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</a:t>
                      </a: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Characteristic Value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4" name="Straight Arrow Connector 93"/>
          <p:cNvCxnSpPr>
            <a:stCxn id="6" idx="2"/>
            <a:endCxn id="93" idx="0"/>
          </p:cNvCxnSpPr>
          <p:nvPr/>
        </p:nvCxnSpPr>
        <p:spPr>
          <a:xfrm>
            <a:off x="3629025" y="2847975"/>
            <a:ext cx="4763" cy="687705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94032"/>
              </p:ext>
            </p:extLst>
          </p:nvPr>
        </p:nvGraphicFramePr>
        <p:xfrm>
          <a:off x="4823304" y="3526155"/>
          <a:ext cx="1109663" cy="103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9663"/>
              </a:tblGrid>
              <a:tr h="1704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Masters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Status</a:t>
                      </a:r>
                      <a:endParaRPr lang="en-US" sz="1100" dirty="0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Tenant</a:t>
                      </a:r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Unit of Measure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0" name="Straight Arrow Connector 99"/>
          <p:cNvCxnSpPr>
            <a:stCxn id="54" idx="2"/>
            <a:endCxn id="97" idx="0"/>
          </p:cNvCxnSpPr>
          <p:nvPr/>
        </p:nvCxnSpPr>
        <p:spPr>
          <a:xfrm>
            <a:off x="5372100" y="2847975"/>
            <a:ext cx="6035" cy="67818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59760"/>
              </p:ext>
            </p:extLst>
          </p:nvPr>
        </p:nvGraphicFramePr>
        <p:xfrm>
          <a:off x="1414132" y="3571875"/>
          <a:ext cx="919163" cy="51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9163"/>
              </a:tblGrid>
              <a:tr h="1463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Item</a:t>
                      </a:r>
                      <a:endParaRPr lang="en-US" sz="1100" dirty="0"/>
                    </a:p>
                  </a:txBody>
                  <a:tcPr/>
                </a:tc>
              </a:tr>
              <a:tr h="14637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Offer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03417"/>
              </p:ext>
            </p:extLst>
          </p:nvPr>
        </p:nvGraphicFramePr>
        <p:xfrm>
          <a:off x="6629400" y="3510206"/>
          <a:ext cx="990600" cy="777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0600"/>
              </a:tblGrid>
              <a:tr h="22133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Party</a:t>
                      </a:r>
                      <a:endParaRPr lang="en-US" sz="1100" dirty="0"/>
                    </a:p>
                  </a:txBody>
                  <a:tcPr/>
                </a:tc>
              </a:tr>
              <a:tr h="2213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Party</a:t>
                      </a:r>
                      <a:endParaRPr lang="en-US" sz="1100" dirty="0"/>
                    </a:p>
                  </a:txBody>
                  <a:tcPr/>
                </a:tc>
              </a:tr>
              <a:tr h="2213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Party Role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Arrow Connector 104"/>
          <p:cNvCxnSpPr>
            <a:stCxn id="74" idx="2"/>
            <a:endCxn id="104" idx="0"/>
          </p:cNvCxnSpPr>
          <p:nvPr/>
        </p:nvCxnSpPr>
        <p:spPr>
          <a:xfrm>
            <a:off x="7124700" y="2847975"/>
            <a:ext cx="0" cy="662231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" idx="2"/>
            <a:endCxn id="103" idx="0"/>
          </p:cNvCxnSpPr>
          <p:nvPr/>
        </p:nvCxnSpPr>
        <p:spPr>
          <a:xfrm>
            <a:off x="1866900" y="2847975"/>
            <a:ext cx="6813" cy="723900"/>
          </a:xfrm>
          <a:prstGeom prst="straightConnector1">
            <a:avLst/>
          </a:prstGeom>
          <a:ln w="22860">
            <a:headEnd type="none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Proposed Approach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62000"/>
            <a:ext cx="91440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Common Code base for all products.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Test Scripts relational to the Common Code.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Minimal Bug fixing effort.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Minimal effort for building new product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742" y="2348880"/>
            <a:ext cx="9144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40968"/>
            <a:ext cx="91440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Entities will not have </a:t>
            </a:r>
            <a:r>
              <a:rPr lang="en-US" smtClean="0">
                <a:solidFill>
                  <a:srgbClr val="C00000"/>
                </a:solidFill>
              </a:rPr>
              <a:t>inverse mapping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Directory Structure for proposed approach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0925" y="1219200"/>
            <a:ext cx="1295400" cy="381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Development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5800" y="1981200"/>
            <a:ext cx="10668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Common lib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38400" y="1981200"/>
            <a:ext cx="10668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705225" y="1981200"/>
            <a:ext cx="10668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953000" y="1981200"/>
            <a:ext cx="10668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48400" y="1981200"/>
            <a:ext cx="1066800" cy="2667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4</a:t>
            </a:r>
          </a:p>
        </p:txBody>
      </p:sp>
      <p:cxnSp>
        <p:nvCxnSpPr>
          <p:cNvPr id="49" name="Elbow Connector 48"/>
          <p:cNvCxnSpPr>
            <a:stCxn id="43" idx="0"/>
            <a:endCxn id="3" idx="2"/>
          </p:cNvCxnSpPr>
          <p:nvPr/>
        </p:nvCxnSpPr>
        <p:spPr>
          <a:xfrm rot="5400000" flipH="1" flipV="1">
            <a:off x="2538412" y="280988"/>
            <a:ext cx="381000" cy="301942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9" idx="0"/>
            <a:endCxn id="3" idx="2"/>
          </p:cNvCxnSpPr>
          <p:nvPr/>
        </p:nvCxnSpPr>
        <p:spPr>
          <a:xfrm rot="5400000" flipH="1" flipV="1">
            <a:off x="3414712" y="1157288"/>
            <a:ext cx="381000" cy="12668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7" idx="0"/>
            <a:endCxn id="3" idx="2"/>
          </p:cNvCxnSpPr>
          <p:nvPr/>
        </p:nvCxnSpPr>
        <p:spPr>
          <a:xfrm rot="16200000" flipV="1">
            <a:off x="4672013" y="1166812"/>
            <a:ext cx="381000" cy="12477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9" idx="0"/>
            <a:endCxn id="3" idx="2"/>
          </p:cNvCxnSpPr>
          <p:nvPr/>
        </p:nvCxnSpPr>
        <p:spPr>
          <a:xfrm rot="16200000" flipV="1">
            <a:off x="5319713" y="519112"/>
            <a:ext cx="381000" cy="25431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" idx="2"/>
            <a:endCxn id="65" idx="0"/>
          </p:cNvCxnSpPr>
          <p:nvPr/>
        </p:nvCxnSpPr>
        <p:spPr>
          <a:xfrm>
            <a:off x="4238625" y="1600200"/>
            <a:ext cx="0" cy="3810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3887" y="3286124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database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3087" y="3286124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sourcecode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062287" y="3286125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testcode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705600" y="3276600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documents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19575" y="3286124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lib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438775" y="3286125"/>
            <a:ext cx="9144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</a:t>
            </a:r>
          </a:p>
        </p:txBody>
      </p:sp>
      <p:cxnSp>
        <p:nvCxnSpPr>
          <p:cNvPr id="108" name="Elbow Connector 107"/>
          <p:cNvCxnSpPr>
            <a:stCxn id="90" idx="0"/>
            <a:endCxn id="59" idx="2"/>
          </p:cNvCxnSpPr>
          <p:nvPr/>
        </p:nvCxnSpPr>
        <p:spPr>
          <a:xfrm rot="5400000" flipH="1" flipV="1">
            <a:off x="1507331" y="1821656"/>
            <a:ext cx="1038224" cy="18907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5" idx="0"/>
            <a:endCxn id="59" idx="2"/>
          </p:cNvCxnSpPr>
          <p:nvPr/>
        </p:nvCxnSpPr>
        <p:spPr>
          <a:xfrm rot="5400000" flipH="1" flipV="1">
            <a:off x="2116931" y="2431256"/>
            <a:ext cx="1038224" cy="6715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6" idx="0"/>
            <a:endCxn id="59" idx="2"/>
          </p:cNvCxnSpPr>
          <p:nvPr/>
        </p:nvCxnSpPr>
        <p:spPr>
          <a:xfrm rot="16200000" flipV="1">
            <a:off x="2726532" y="2493169"/>
            <a:ext cx="1038225" cy="5476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9" idx="0"/>
            <a:endCxn id="59" idx="2"/>
          </p:cNvCxnSpPr>
          <p:nvPr/>
        </p:nvCxnSpPr>
        <p:spPr>
          <a:xfrm rot="16200000" flipV="1">
            <a:off x="3305176" y="1914524"/>
            <a:ext cx="1038224" cy="17049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0"/>
            <a:endCxn id="59" idx="2"/>
          </p:cNvCxnSpPr>
          <p:nvPr/>
        </p:nvCxnSpPr>
        <p:spPr>
          <a:xfrm rot="16200000" flipV="1">
            <a:off x="3914776" y="1304925"/>
            <a:ext cx="1038225" cy="29241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8" idx="0"/>
            <a:endCxn id="59" idx="2"/>
          </p:cNvCxnSpPr>
          <p:nvPr/>
        </p:nvCxnSpPr>
        <p:spPr>
          <a:xfrm rot="16200000" flipV="1">
            <a:off x="4552950" y="666750"/>
            <a:ext cx="1028700" cy="41910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38112" y="3840480"/>
            <a:ext cx="819599" cy="274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Scripts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195163" y="3840480"/>
            <a:ext cx="819599" cy="274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ref_data</a:t>
            </a:r>
          </a:p>
        </p:txBody>
      </p:sp>
      <p:cxnSp>
        <p:nvCxnSpPr>
          <p:cNvPr id="145" name="Elbow Connector 144"/>
          <p:cNvCxnSpPr>
            <a:stCxn id="90" idx="2"/>
            <a:endCxn id="142" idx="0"/>
          </p:cNvCxnSpPr>
          <p:nvPr/>
        </p:nvCxnSpPr>
        <p:spPr>
          <a:xfrm rot="5400000">
            <a:off x="674482" y="3433875"/>
            <a:ext cx="280036" cy="5331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90" idx="2"/>
            <a:endCxn id="143" idx="0"/>
          </p:cNvCxnSpPr>
          <p:nvPr/>
        </p:nvCxnSpPr>
        <p:spPr>
          <a:xfrm rot="16200000" flipH="1">
            <a:off x="1203007" y="3438524"/>
            <a:ext cx="280036" cy="5238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905000" y="4688204"/>
            <a:ext cx="91440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DPC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47501" y="5288280"/>
            <a:ext cx="81959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</a:t>
            </a:r>
            <a:r>
              <a:rPr lang="en-US" sz="1200" dirty="0" smtClean="0">
                <a:solidFill>
                  <a:schemeClr val="lt1"/>
                </a:solidFill>
              </a:rPr>
              <a:t>ef_data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905001" y="5288280"/>
            <a:ext cx="914848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documents</a:t>
            </a:r>
          </a:p>
        </p:txBody>
      </p:sp>
      <p:cxnSp>
        <p:nvCxnSpPr>
          <p:cNvPr id="158" name="Elbow Connector 157"/>
          <p:cNvCxnSpPr>
            <a:stCxn id="155" idx="2"/>
            <a:endCxn id="156" idx="0"/>
          </p:cNvCxnSpPr>
          <p:nvPr/>
        </p:nvCxnSpPr>
        <p:spPr>
          <a:xfrm rot="5400000">
            <a:off x="1646873" y="4572953"/>
            <a:ext cx="325756" cy="1104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3048000" y="5284471"/>
            <a:ext cx="81959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conf</a:t>
            </a:r>
          </a:p>
        </p:txBody>
      </p:sp>
      <p:cxnSp>
        <p:nvCxnSpPr>
          <p:cNvPr id="161" name="Elbow Connector 160"/>
          <p:cNvCxnSpPr>
            <a:stCxn id="155" idx="2"/>
            <a:endCxn id="160" idx="0"/>
          </p:cNvCxnSpPr>
          <p:nvPr/>
        </p:nvCxnSpPr>
        <p:spPr>
          <a:xfrm rot="16200000" flipH="1">
            <a:off x="2749027" y="4575697"/>
            <a:ext cx="321947" cy="10956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57" idx="0"/>
            <a:endCxn id="155" idx="2"/>
          </p:cNvCxnSpPr>
          <p:nvPr/>
        </p:nvCxnSpPr>
        <p:spPr>
          <a:xfrm flipH="1" flipV="1">
            <a:off x="2362200" y="4962524"/>
            <a:ext cx="225" cy="3257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5648549" y="4688203"/>
            <a:ext cx="91440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SnD</a:t>
            </a:r>
            <a:endParaRPr lang="en-US" sz="1400" dirty="0"/>
          </a:p>
        </p:txBody>
      </p:sp>
      <p:sp>
        <p:nvSpPr>
          <p:cNvPr id="171" name="Rectangle 170"/>
          <p:cNvSpPr/>
          <p:nvPr/>
        </p:nvSpPr>
        <p:spPr>
          <a:xfrm>
            <a:off x="4591050" y="5288279"/>
            <a:ext cx="81959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</a:t>
            </a:r>
            <a:r>
              <a:rPr lang="en-US" sz="1200" dirty="0" smtClean="0">
                <a:solidFill>
                  <a:schemeClr val="lt1"/>
                </a:solidFill>
              </a:rPr>
              <a:t>ef_data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648550" y="5288279"/>
            <a:ext cx="914848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documents</a:t>
            </a:r>
          </a:p>
        </p:txBody>
      </p:sp>
      <p:cxnSp>
        <p:nvCxnSpPr>
          <p:cNvPr id="173" name="Elbow Connector 172"/>
          <p:cNvCxnSpPr>
            <a:stCxn id="170" idx="2"/>
            <a:endCxn id="171" idx="0"/>
          </p:cNvCxnSpPr>
          <p:nvPr/>
        </p:nvCxnSpPr>
        <p:spPr>
          <a:xfrm rot="5400000">
            <a:off x="5390422" y="4572952"/>
            <a:ext cx="325756" cy="11048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791549" y="5284470"/>
            <a:ext cx="819599" cy="2743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conf</a:t>
            </a:r>
          </a:p>
        </p:txBody>
      </p:sp>
      <p:cxnSp>
        <p:nvCxnSpPr>
          <p:cNvPr id="175" name="Elbow Connector 174"/>
          <p:cNvCxnSpPr>
            <a:stCxn id="170" idx="2"/>
            <a:endCxn id="174" idx="0"/>
          </p:cNvCxnSpPr>
          <p:nvPr/>
        </p:nvCxnSpPr>
        <p:spPr>
          <a:xfrm rot="16200000" flipH="1">
            <a:off x="6492576" y="4575696"/>
            <a:ext cx="321947" cy="10956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2" idx="0"/>
            <a:endCxn id="170" idx="2"/>
          </p:cNvCxnSpPr>
          <p:nvPr/>
        </p:nvCxnSpPr>
        <p:spPr>
          <a:xfrm flipH="1" flipV="1">
            <a:off x="6105749" y="4962523"/>
            <a:ext cx="225" cy="3257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Versioning of Components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828675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Component-1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2590800" y="828675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Component-2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4724400" y="828675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Component-3</a:t>
            </a:r>
            <a:endParaRPr lang="en-IN" dirty="0"/>
          </a:p>
        </p:txBody>
      </p:sp>
      <p:sp>
        <p:nvSpPr>
          <p:cNvPr id="47" name="Rounded Rectangle 46"/>
          <p:cNvSpPr/>
          <p:nvPr/>
        </p:nvSpPr>
        <p:spPr>
          <a:xfrm>
            <a:off x="6858000" y="828675"/>
            <a:ext cx="1828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Component-4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295400"/>
            <a:ext cx="0" cy="130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" y="1447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2362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14400" y="133350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Tag-1</a:t>
            </a:r>
            <a:endParaRPr lang="en-IN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914400" y="163830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Tag-2</a:t>
            </a:r>
            <a:endParaRPr lang="en-IN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914400" y="194310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Tag-3</a:t>
            </a:r>
            <a:endParaRPr lang="en-IN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914400" y="224790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Tag-4</a:t>
            </a:r>
            <a:endParaRPr lang="en-IN" sz="1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867025" y="1276350"/>
            <a:ext cx="0" cy="130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67025" y="14287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67025" y="17335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867025" y="2038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67025" y="234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248025" y="131445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Tag-1</a:t>
            </a:r>
            <a:endParaRPr lang="en-IN" sz="1400" dirty="0"/>
          </a:p>
        </p:txBody>
      </p:sp>
      <p:sp>
        <p:nvSpPr>
          <p:cNvPr id="73" name="Rounded Rectangle 72"/>
          <p:cNvSpPr/>
          <p:nvPr/>
        </p:nvSpPr>
        <p:spPr>
          <a:xfrm>
            <a:off x="3248025" y="161925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Tag-2</a:t>
            </a:r>
            <a:endParaRPr lang="en-IN" sz="1400" dirty="0"/>
          </a:p>
        </p:txBody>
      </p:sp>
      <p:sp>
        <p:nvSpPr>
          <p:cNvPr id="74" name="Rounded Rectangle 73"/>
          <p:cNvSpPr/>
          <p:nvPr/>
        </p:nvSpPr>
        <p:spPr>
          <a:xfrm>
            <a:off x="3248025" y="192405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Tag-3</a:t>
            </a:r>
            <a:endParaRPr lang="en-IN" sz="1400" dirty="0"/>
          </a:p>
        </p:txBody>
      </p:sp>
      <p:sp>
        <p:nvSpPr>
          <p:cNvPr id="75" name="Rounded Rectangle 74"/>
          <p:cNvSpPr/>
          <p:nvPr/>
        </p:nvSpPr>
        <p:spPr>
          <a:xfrm>
            <a:off x="3248025" y="2228850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Tag-4</a:t>
            </a:r>
            <a:endParaRPr lang="en-IN" sz="14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105400" y="1247775"/>
            <a:ext cx="0" cy="130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05400" y="14001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05400" y="17049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105400" y="20097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05400" y="23145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5486400" y="12858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Tag-1</a:t>
            </a:r>
            <a:endParaRPr lang="en-IN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5486400" y="15906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Tag-2</a:t>
            </a:r>
            <a:endParaRPr lang="en-IN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5486400" y="18954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Tag-3</a:t>
            </a:r>
            <a:endParaRPr lang="en-IN" sz="1400" dirty="0"/>
          </a:p>
        </p:txBody>
      </p:sp>
      <p:sp>
        <p:nvSpPr>
          <p:cNvPr id="102" name="Rounded Rectangle 101"/>
          <p:cNvSpPr/>
          <p:nvPr/>
        </p:nvSpPr>
        <p:spPr>
          <a:xfrm>
            <a:off x="5486400" y="22002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Tag-4</a:t>
            </a:r>
            <a:endParaRPr lang="en-IN" sz="14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7239000" y="1247775"/>
            <a:ext cx="0" cy="130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39000" y="14001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239000" y="17049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239000" y="20097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239000" y="23145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7620000" y="12858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Tag-1</a:t>
            </a:r>
            <a:endParaRPr lang="en-IN" sz="1400" dirty="0"/>
          </a:p>
        </p:txBody>
      </p:sp>
      <p:sp>
        <p:nvSpPr>
          <p:cNvPr id="110" name="Rounded Rectangle 109"/>
          <p:cNvSpPr/>
          <p:nvPr/>
        </p:nvSpPr>
        <p:spPr>
          <a:xfrm>
            <a:off x="7620000" y="15906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Tag-2</a:t>
            </a:r>
            <a:endParaRPr lang="en-IN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7620000" y="18954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Tag-3</a:t>
            </a:r>
            <a:endParaRPr lang="en-IN" sz="1400" dirty="0"/>
          </a:p>
        </p:txBody>
      </p:sp>
      <p:sp>
        <p:nvSpPr>
          <p:cNvPr id="113" name="Rounded Rectangle 112"/>
          <p:cNvSpPr/>
          <p:nvPr/>
        </p:nvSpPr>
        <p:spPr>
          <a:xfrm>
            <a:off x="7620000" y="2200275"/>
            <a:ext cx="914400" cy="228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Tag-4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31242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Product-1</a:t>
            </a:r>
            <a:endParaRPr lang="en-IN" dirty="0"/>
          </a:p>
        </p:txBody>
      </p:sp>
      <p:sp>
        <p:nvSpPr>
          <p:cNvPr id="127" name="Rounded Rectangle 126"/>
          <p:cNvSpPr/>
          <p:nvPr/>
        </p:nvSpPr>
        <p:spPr>
          <a:xfrm>
            <a:off x="4724400" y="3124200"/>
            <a:ext cx="2209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Product-2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14400" y="3505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4400" y="37909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19162" y="3648075"/>
            <a:ext cx="2576513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Release-1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4900" y="4000500"/>
            <a:ext cx="2438400" cy="80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Component-1; Tag-1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Component-2; Tag-3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Component-3; Tag-4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2"/>
          </p:cNvCxnSpPr>
          <p:nvPr/>
        </p:nvCxnSpPr>
        <p:spPr>
          <a:xfrm flipH="1">
            <a:off x="2207418" y="3952875"/>
            <a:ext cx="1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200650" y="376237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5272087" y="3619500"/>
            <a:ext cx="2576513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Release-1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391150" y="3938588"/>
            <a:ext cx="2438400" cy="86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Component-1; Tag-1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Component-2; Tag-4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Component-3; Tag-3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Component-4; Tag-2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133" idx="2"/>
          </p:cNvCxnSpPr>
          <p:nvPr/>
        </p:nvCxnSpPr>
        <p:spPr>
          <a:xfrm>
            <a:off x="6560344" y="3924300"/>
            <a:ext cx="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00650" y="3524250"/>
            <a:ext cx="4762" cy="110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Versioning of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Components(cont..)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component will have its own GIT repository.</a:t>
            </a:r>
          </a:p>
          <a:p>
            <a:r>
              <a:rPr lang="en-US" sz="1600" dirty="0" smtClean="0"/>
              <a:t>User access shall be controlled for each component.</a:t>
            </a:r>
          </a:p>
          <a:p>
            <a:r>
              <a:rPr lang="en-US" sz="1600" dirty="0" smtClean="0"/>
              <a:t>Once component is stable after any changes, it will be tagged to use by products.</a:t>
            </a:r>
          </a:p>
          <a:p>
            <a:r>
              <a:rPr lang="en-US" sz="1600" dirty="0" smtClean="0"/>
              <a:t>Product will be built based on the product configuration file which includes component and tag number to be used.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04800"/>
            <a:ext cx="914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62000"/>
            <a:ext cx="9220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Tools to maintain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omponents and its Versions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211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Maven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Sonatype</a:t>
            </a:r>
            <a:r>
              <a:rPr lang="en-US" sz="1600" dirty="0" smtClean="0"/>
              <a:t> nexus(Centralized repository manager) which is used by Maven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Git</a:t>
            </a:r>
            <a:endParaRPr lang="en-US" sz="1600" dirty="0" smtClean="0"/>
          </a:p>
          <a:p>
            <a:endParaRPr lang="en-US" sz="1600" dirty="0" smtClean="0"/>
          </a:p>
          <a:p>
            <a:endParaRPr lang="en-IN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04800"/>
            <a:ext cx="9144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62000"/>
            <a:ext cx="9220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538</Words>
  <Application>Microsoft Office PowerPoint</Application>
  <PresentationFormat>On-screen Show (4:3)</PresentationFormat>
  <Paragraphs>174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Versioning of Components(cont..)</vt:lpstr>
      <vt:lpstr>Tools to maintain Components and its Versions</vt:lpstr>
      <vt:lpstr>PowerPoint Presentation</vt:lpstr>
      <vt:lpstr>Centralized Repository</vt:lpstr>
      <vt:lpstr>Artifacts of Repository</vt:lpstr>
      <vt:lpstr>Artifacts of Repository</vt:lpstr>
      <vt:lpstr>PowerPoint Presentation</vt:lpstr>
      <vt:lpstr>Maven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Protea</dc:creator>
  <cp:lastModifiedBy>Vedanth</cp:lastModifiedBy>
  <cp:revision>201</cp:revision>
  <cp:lastPrinted>2012-07-20T09:07:56Z</cp:lastPrinted>
  <dcterms:created xsi:type="dcterms:W3CDTF">2012-07-20T08:20:59Z</dcterms:created>
  <dcterms:modified xsi:type="dcterms:W3CDTF">2012-07-30T09:40:22Z</dcterms:modified>
</cp:coreProperties>
</file>