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6" r:id="rId9"/>
    <p:sldId id="267" r:id="rId10"/>
    <p:sldId id="274" r:id="rId11"/>
    <p:sldId id="275" r:id="rId12"/>
    <p:sldId id="263"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593"/>
  </p:normalViewPr>
  <p:slideViewPr>
    <p:cSldViewPr snapToGrid="0" snapToObjects="1">
      <p:cViewPr varScale="1">
        <p:scale>
          <a:sx n="123" d="100"/>
          <a:sy n="123" d="100"/>
        </p:scale>
        <p:origin x="21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0A477-757B-E34B-9EE6-078CA9BCC45A}" type="datetimeFigureOut">
              <a:rPr lang="en-US" smtClean="0"/>
              <a:t>12/6/24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A94C7-0B67-524A-A3E3-C89FAABC55E9}" type="slidenum">
              <a:rPr lang="en-US" smtClean="0"/>
              <a:t>‹#›</a:t>
            </a:fld>
            <a:endParaRPr lang="en-US"/>
          </a:p>
        </p:txBody>
      </p:sp>
    </p:spTree>
    <p:extLst>
      <p:ext uri="{BB962C8B-B14F-4D97-AF65-F5344CB8AC3E}">
        <p14:creationId xmlns:p14="http://schemas.microsoft.com/office/powerpoint/2010/main" val="215890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I'm Manichandra, We are going to present our project on 'Smart Expense Tracker Using NLP.' This project focuses on automating the classification of expense-related sentences into predefined categories, an innovative approach that can benefit individuals and organizations in financial management."</a:t>
            </a:r>
          </a:p>
          <a:p>
            <a:endParaRPr lang="en-US" dirty="0"/>
          </a:p>
        </p:txBody>
      </p:sp>
      <p:sp>
        <p:nvSpPr>
          <p:cNvPr id="4" name="Slide Number Placeholder 3"/>
          <p:cNvSpPr>
            <a:spLocks noGrp="1"/>
          </p:cNvSpPr>
          <p:nvPr>
            <p:ph type="sldNum" sz="quarter" idx="5"/>
          </p:nvPr>
        </p:nvSpPr>
        <p:spPr/>
        <p:txBody>
          <a:bodyPr/>
          <a:lstStyle/>
          <a:p>
            <a:fld id="{CCEA94C7-0B67-524A-A3E3-C89FAABC55E9}" type="slidenum">
              <a:rPr lang="en-US" smtClean="0"/>
              <a:t>1</a:t>
            </a:fld>
            <a:endParaRPr lang="en-US"/>
          </a:p>
        </p:txBody>
      </p:sp>
    </p:spTree>
    <p:extLst>
      <p:ext uri="{BB962C8B-B14F-4D97-AF65-F5344CB8AC3E}">
        <p14:creationId xmlns:p14="http://schemas.microsoft.com/office/powerpoint/2010/main" val="274800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your attention. I am happy to answer any questions or hear your feedback."</a:t>
            </a:r>
          </a:p>
          <a:p>
            <a:endParaRPr lang="en-US" dirty="0"/>
          </a:p>
        </p:txBody>
      </p:sp>
      <p:sp>
        <p:nvSpPr>
          <p:cNvPr id="4" name="Slide Number Placeholder 3"/>
          <p:cNvSpPr>
            <a:spLocks noGrp="1"/>
          </p:cNvSpPr>
          <p:nvPr>
            <p:ph type="sldNum" sz="quarter" idx="5"/>
          </p:nvPr>
        </p:nvSpPr>
        <p:spPr/>
        <p:txBody>
          <a:bodyPr/>
          <a:lstStyle/>
          <a:p>
            <a:fld id="{CCEA94C7-0B67-524A-A3E3-C89FAABC55E9}" type="slidenum">
              <a:rPr lang="en-US" smtClean="0"/>
              <a:t>14</a:t>
            </a:fld>
            <a:endParaRPr lang="en-US"/>
          </a:p>
        </p:txBody>
      </p:sp>
    </p:spTree>
    <p:extLst>
      <p:ext uri="{BB962C8B-B14F-4D97-AF65-F5344CB8AC3E}">
        <p14:creationId xmlns:p14="http://schemas.microsoft.com/office/powerpoint/2010/main" val="77908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goal of this project is to automate the classification of expense-related sentences into predefined 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 this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helps streamline financial tracking, reduces the manual effort required for categorization, and generates actionable insights for budget planning."</a:t>
            </a:r>
          </a:p>
          <a:p>
            <a:endParaRPr lang="en-US" dirty="0"/>
          </a:p>
        </p:txBody>
      </p:sp>
      <p:sp>
        <p:nvSpPr>
          <p:cNvPr id="4" name="Slide Number Placeholder 3"/>
          <p:cNvSpPr>
            <a:spLocks noGrp="1"/>
          </p:cNvSpPr>
          <p:nvPr>
            <p:ph type="sldNum" sz="quarter" idx="5"/>
          </p:nvPr>
        </p:nvSpPr>
        <p:spPr/>
        <p:txBody>
          <a:bodyPr/>
          <a:lstStyle/>
          <a:p>
            <a:fld id="{CCEA94C7-0B67-524A-A3E3-C89FAABC55E9}" type="slidenum">
              <a:rPr lang="en-US" smtClean="0"/>
              <a:t>2</a:t>
            </a:fld>
            <a:endParaRPr lang="en-US"/>
          </a:p>
        </p:txBody>
      </p:sp>
    </p:spTree>
    <p:extLst>
      <p:ext uri="{BB962C8B-B14F-4D97-AF65-F5344CB8AC3E}">
        <p14:creationId xmlns:p14="http://schemas.microsoft.com/office/powerpoint/2010/main" val="1950639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dataset consists of 50,000 labeled expense sentences. For example, 'I bought a book for 20 dollars' is categorized under education, while 'I went to a movie costing 15 dollars' falls under entertainment. We preprocessed the dataset by mapping textual categories to numeric labels and tokenized the sentences using a pre-trained BERT tokenizer, ensuring the data is ready for model training."</a:t>
            </a:r>
          </a:p>
        </p:txBody>
      </p:sp>
      <p:sp>
        <p:nvSpPr>
          <p:cNvPr id="4" name="Slide Number Placeholder 3"/>
          <p:cNvSpPr>
            <a:spLocks noGrp="1"/>
          </p:cNvSpPr>
          <p:nvPr>
            <p:ph type="sldNum" sz="quarter" idx="5"/>
          </p:nvPr>
        </p:nvSpPr>
        <p:spPr/>
        <p:txBody>
          <a:bodyPr/>
          <a:lstStyle/>
          <a:p>
            <a:fld id="{CCEA94C7-0B67-524A-A3E3-C89FAABC55E9}" type="slidenum">
              <a:rPr lang="en-US" smtClean="0"/>
              <a:t>3</a:t>
            </a:fld>
            <a:endParaRPr lang="en-US"/>
          </a:p>
        </p:txBody>
      </p:sp>
    </p:spTree>
    <p:extLst>
      <p:ext uri="{BB962C8B-B14F-4D97-AF65-F5344CB8AC3E}">
        <p14:creationId xmlns:p14="http://schemas.microsoft.com/office/powerpoint/2010/main" val="294236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project, we used Python as the primary programming language, leveraging libraries like Hugging Face Transformers, ONNX Runtime, Pandas, and Regex. The infrastructure used for training included Google </a:t>
            </a:r>
            <a:r>
              <a:rPr lang="en-US" dirty="0" err="1"/>
              <a:t>Colab</a:t>
            </a:r>
            <a:r>
              <a:rPr lang="en-US" dirty="0"/>
              <a:t> with GPU acceleration to ensure efficient processing."</a:t>
            </a:r>
          </a:p>
          <a:p>
            <a:endParaRPr lang="en-US" dirty="0"/>
          </a:p>
        </p:txBody>
      </p:sp>
      <p:sp>
        <p:nvSpPr>
          <p:cNvPr id="4" name="Slide Number Placeholder 3"/>
          <p:cNvSpPr>
            <a:spLocks noGrp="1"/>
          </p:cNvSpPr>
          <p:nvPr>
            <p:ph type="sldNum" sz="quarter" idx="5"/>
          </p:nvPr>
        </p:nvSpPr>
        <p:spPr/>
        <p:txBody>
          <a:bodyPr/>
          <a:lstStyle/>
          <a:p>
            <a:fld id="{CCEA94C7-0B67-524A-A3E3-C89FAABC55E9}" type="slidenum">
              <a:rPr lang="en-US" smtClean="0"/>
              <a:t>4</a:t>
            </a:fld>
            <a:endParaRPr lang="en-US"/>
          </a:p>
        </p:txBody>
      </p:sp>
    </p:spTree>
    <p:extLst>
      <p:ext uri="{BB962C8B-B14F-4D97-AF65-F5344CB8AC3E}">
        <p14:creationId xmlns:p14="http://schemas.microsoft.com/office/powerpoint/2010/main" val="32937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approach involves four main steps:</a:t>
            </a:r>
          </a:p>
          <a:p>
            <a:pPr>
              <a:buFont typeface="+mj-lt"/>
              <a:buAutoNum type="arabicPeriod"/>
            </a:pPr>
            <a:r>
              <a:rPr lang="en-US" b="1" dirty="0"/>
              <a:t>Data Preprocessing:</a:t>
            </a:r>
            <a:r>
              <a:rPr lang="en-US" dirty="0"/>
              <a:t> Loading the dataset, mapping category labels, and tokenizing sentences.</a:t>
            </a:r>
          </a:p>
          <a:p>
            <a:pPr>
              <a:buFont typeface="+mj-lt"/>
              <a:buAutoNum type="arabicPeriod"/>
            </a:pPr>
            <a:r>
              <a:rPr lang="en-US" b="1" dirty="0"/>
              <a:t>Model Fine-Tuning:</a:t>
            </a:r>
            <a:r>
              <a:rPr lang="en-US" dirty="0"/>
              <a:t> Fine-tuning a pre-trained BERT model with a classification head for our task.</a:t>
            </a:r>
          </a:p>
          <a:p>
            <a:pPr>
              <a:buFont typeface="+mj-lt"/>
              <a:buAutoNum type="arabicPeriod"/>
            </a:pPr>
            <a:r>
              <a:rPr lang="en-US" b="1" dirty="0"/>
              <a:t>Prediction:</a:t>
            </a:r>
            <a:r>
              <a:rPr lang="en-US" dirty="0"/>
              <a:t> Classifying unseen sentences and extracting monetary amounts using regex.</a:t>
            </a:r>
          </a:p>
          <a:p>
            <a:pPr>
              <a:buFont typeface="+mj-lt"/>
              <a:buAutoNum type="arabicPeriod"/>
            </a:pPr>
            <a:r>
              <a:rPr lang="en-US" b="1" dirty="0"/>
              <a:t>Output:</a:t>
            </a:r>
            <a:r>
              <a:rPr lang="en-US" dirty="0"/>
              <a:t> Storing the results, including the sentence, category, and cost, in an Excel file for further analysis."</a:t>
            </a:r>
          </a:p>
          <a:p>
            <a:endParaRPr lang="en-US" dirty="0"/>
          </a:p>
        </p:txBody>
      </p:sp>
      <p:sp>
        <p:nvSpPr>
          <p:cNvPr id="4" name="Slide Number Placeholder 3"/>
          <p:cNvSpPr>
            <a:spLocks noGrp="1"/>
          </p:cNvSpPr>
          <p:nvPr>
            <p:ph type="sldNum" sz="quarter" idx="5"/>
          </p:nvPr>
        </p:nvSpPr>
        <p:spPr/>
        <p:txBody>
          <a:bodyPr/>
          <a:lstStyle/>
          <a:p>
            <a:fld id="{CCEA94C7-0B67-524A-A3E3-C89FAABC55E9}" type="slidenum">
              <a:rPr lang="en-US" smtClean="0"/>
              <a:t>5</a:t>
            </a:fld>
            <a:endParaRPr lang="en-US"/>
          </a:p>
        </p:txBody>
      </p:sp>
    </p:spTree>
    <p:extLst>
      <p:ext uri="{BB962C8B-B14F-4D97-AF65-F5344CB8AC3E}">
        <p14:creationId xmlns:p14="http://schemas.microsoft.com/office/powerpoint/2010/main" val="196512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architecture is based on BERT with a sequence classification head. Training was conducted with a learning rate of 2e-5, a batch size of 16, and two epochs using the </a:t>
            </a:r>
            <a:r>
              <a:rPr lang="en-US" dirty="0" err="1"/>
              <a:t>AdamW</a:t>
            </a:r>
            <a:r>
              <a:rPr lang="en-US" dirty="0"/>
              <a:t> optimizer. BERT was chosen for its ability to handle complex sentence structures and deliver state-of-the-art text classification performance."</a:t>
            </a:r>
          </a:p>
        </p:txBody>
      </p:sp>
      <p:sp>
        <p:nvSpPr>
          <p:cNvPr id="4" name="Slide Number Placeholder 3"/>
          <p:cNvSpPr>
            <a:spLocks noGrp="1"/>
          </p:cNvSpPr>
          <p:nvPr>
            <p:ph type="sldNum" sz="quarter" idx="5"/>
          </p:nvPr>
        </p:nvSpPr>
        <p:spPr/>
        <p:txBody>
          <a:bodyPr/>
          <a:lstStyle/>
          <a:p>
            <a:fld id="{CCEA94C7-0B67-524A-A3E3-C89FAABC55E9}" type="slidenum">
              <a:rPr lang="en-US" smtClean="0"/>
              <a:t>6</a:t>
            </a:fld>
            <a:endParaRPr lang="en-US"/>
          </a:p>
        </p:txBody>
      </p:sp>
    </p:spTree>
    <p:extLst>
      <p:ext uri="{BB962C8B-B14F-4D97-AF65-F5344CB8AC3E}">
        <p14:creationId xmlns:p14="http://schemas.microsoft.com/office/powerpoint/2010/main" val="267430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demonstrated high accuracy, with examples like 'I bought a book for 20 dollars' classified as education and 'I went to a movie costing 15 dollars' as entertainment, both with full confidence. The output was saved in an Excel file, which included the sentence, category, and cost. Additionally, inference time was optimized using ONNX Runtime, ensuring fast predictions. Here is a preview of our performance metrics and a confusion matrix for further insights."</a:t>
            </a:r>
          </a:p>
        </p:txBody>
      </p:sp>
      <p:sp>
        <p:nvSpPr>
          <p:cNvPr id="4" name="Slide Number Placeholder 3"/>
          <p:cNvSpPr>
            <a:spLocks noGrp="1"/>
          </p:cNvSpPr>
          <p:nvPr>
            <p:ph type="sldNum" sz="quarter" idx="5"/>
          </p:nvPr>
        </p:nvSpPr>
        <p:spPr/>
        <p:txBody>
          <a:bodyPr/>
          <a:lstStyle/>
          <a:p>
            <a:fld id="{CCEA94C7-0B67-524A-A3E3-C89FAABC55E9}" type="slidenum">
              <a:rPr lang="en-US" smtClean="0"/>
              <a:t>7</a:t>
            </a:fld>
            <a:endParaRPr lang="en-US"/>
          </a:p>
        </p:txBody>
      </p:sp>
    </p:spTree>
    <p:extLst>
      <p:ext uri="{BB962C8B-B14F-4D97-AF65-F5344CB8AC3E}">
        <p14:creationId xmlns:p14="http://schemas.microsoft.com/office/powerpoint/2010/main" val="631016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any project, this one had its challenges:</a:t>
            </a:r>
          </a:p>
          <a:p>
            <a:pPr>
              <a:buFont typeface="Arial" panose="020B0604020202020204" pitchFamily="34" charset="0"/>
              <a:buChar char="•"/>
            </a:pPr>
            <a:r>
              <a:rPr lang="en-US" dirty="0"/>
              <a:t>Extracting monetary amounts accurately was addressed using regex.</a:t>
            </a:r>
          </a:p>
          <a:p>
            <a:pPr>
              <a:buFont typeface="Arial" panose="020B0604020202020204" pitchFamily="34" charset="0"/>
              <a:buChar char="•"/>
            </a:pPr>
            <a:r>
              <a:rPr lang="en-US" dirty="0"/>
              <a:t>Balancing data categories was handled by verifying label distribution.</a:t>
            </a:r>
          </a:p>
          <a:p>
            <a:r>
              <a:rPr lang="en-US" dirty="0"/>
              <a:t>These solutions ensured a robust and scalable model."</a:t>
            </a:r>
          </a:p>
          <a:p>
            <a:endParaRPr lang="en-US" dirty="0"/>
          </a:p>
        </p:txBody>
      </p:sp>
      <p:sp>
        <p:nvSpPr>
          <p:cNvPr id="4" name="Slide Number Placeholder 3"/>
          <p:cNvSpPr>
            <a:spLocks noGrp="1"/>
          </p:cNvSpPr>
          <p:nvPr>
            <p:ph type="sldNum" sz="quarter" idx="5"/>
          </p:nvPr>
        </p:nvSpPr>
        <p:spPr/>
        <p:txBody>
          <a:bodyPr/>
          <a:lstStyle/>
          <a:p>
            <a:fld id="{CCEA94C7-0B67-524A-A3E3-C89FAABC55E9}" type="slidenum">
              <a:rPr lang="en-US" smtClean="0"/>
              <a:t>12</a:t>
            </a:fld>
            <a:endParaRPr lang="en-US"/>
          </a:p>
        </p:txBody>
      </p:sp>
    </p:spTree>
    <p:extLst>
      <p:ext uri="{BB962C8B-B14F-4D97-AF65-F5344CB8AC3E}">
        <p14:creationId xmlns:p14="http://schemas.microsoft.com/office/powerpoint/2010/main" val="3009256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ahead, there are several exciting directions for this project:</a:t>
            </a:r>
          </a:p>
          <a:p>
            <a:pPr>
              <a:buFont typeface="+mj-lt"/>
              <a:buAutoNum type="arabicPeriod"/>
            </a:pPr>
            <a:r>
              <a:rPr lang="en-US" b="1" dirty="0"/>
              <a:t>Visualization</a:t>
            </a:r>
            <a:r>
              <a:rPr lang="en-US" dirty="0"/>
              <a:t>: Integrating Power BI to create interactive dashboards for expense analysis.</a:t>
            </a:r>
          </a:p>
          <a:p>
            <a:pPr>
              <a:buFont typeface="+mj-lt"/>
              <a:buAutoNum type="arabicPeriod"/>
            </a:pPr>
            <a:r>
              <a:rPr lang="en-US" b="1" dirty="0"/>
              <a:t>Expanding Categories</a:t>
            </a:r>
            <a:r>
              <a:rPr lang="en-US" dirty="0"/>
              <a:t>: Supporting additional expense types.</a:t>
            </a:r>
          </a:p>
          <a:p>
            <a:pPr>
              <a:buFont typeface="+mj-lt"/>
              <a:buAutoNum type="arabicPeriod"/>
            </a:pPr>
            <a:r>
              <a:rPr lang="en-US" b="1" dirty="0"/>
              <a:t>Multilingual Support</a:t>
            </a:r>
            <a:r>
              <a:rPr lang="en-US" dirty="0"/>
              <a:t>: Adapting the system to handle multiple languages.</a:t>
            </a:r>
          </a:p>
          <a:p>
            <a:pPr>
              <a:buFont typeface="+mj-lt"/>
              <a:buAutoNum type="arabicPeriod"/>
            </a:pPr>
            <a:r>
              <a:rPr lang="en-US" b="1" dirty="0"/>
              <a:t>Web Application</a:t>
            </a:r>
            <a:r>
              <a:rPr lang="en-US" dirty="0"/>
              <a:t>: Building a real-time expense tracking web app."</a:t>
            </a:r>
          </a:p>
          <a:p>
            <a:endParaRPr lang="en-US" dirty="0"/>
          </a:p>
        </p:txBody>
      </p:sp>
      <p:sp>
        <p:nvSpPr>
          <p:cNvPr id="4" name="Slide Number Placeholder 3"/>
          <p:cNvSpPr>
            <a:spLocks noGrp="1"/>
          </p:cNvSpPr>
          <p:nvPr>
            <p:ph type="sldNum" sz="quarter" idx="5"/>
          </p:nvPr>
        </p:nvSpPr>
        <p:spPr/>
        <p:txBody>
          <a:bodyPr/>
          <a:lstStyle/>
          <a:p>
            <a:fld id="{CCEA94C7-0B67-524A-A3E3-C89FAABC55E9}" type="slidenum">
              <a:rPr lang="en-US" smtClean="0"/>
              <a:t>13</a:t>
            </a:fld>
            <a:endParaRPr lang="en-US"/>
          </a:p>
        </p:txBody>
      </p:sp>
    </p:spTree>
    <p:extLst>
      <p:ext uri="{BB962C8B-B14F-4D97-AF65-F5344CB8AC3E}">
        <p14:creationId xmlns:p14="http://schemas.microsoft.com/office/powerpoint/2010/main" val="333712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1.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1.png"/><Relationship Id="rId5" Type="http://schemas.openxmlformats.org/officeDocument/2006/relationships/image" Target="../media/image7.jpe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293338"/>
            <a:ext cx="6858000" cy="3274592"/>
          </a:xfrm>
        </p:spPr>
        <p:txBody>
          <a:bodyPr anchor="ctr">
            <a:normAutofit/>
          </a:bodyPr>
          <a:lstStyle/>
          <a:p>
            <a:r>
              <a:rPr lang="en-IN" sz="5400" b="1" dirty="0"/>
              <a:t>Smart Expense Tracker Using NLP</a:t>
            </a:r>
          </a:p>
        </p:txBody>
      </p:sp>
      <p:sp>
        <p:nvSpPr>
          <p:cNvPr id="3" name="Subtitle 2"/>
          <p:cNvSpPr>
            <a:spLocks noGrp="1"/>
          </p:cNvSpPr>
          <p:nvPr>
            <p:ph type="subTitle" idx="1"/>
          </p:nvPr>
        </p:nvSpPr>
        <p:spPr>
          <a:xfrm>
            <a:off x="1143000" y="5305805"/>
            <a:ext cx="6858000" cy="860157"/>
          </a:xfrm>
        </p:spPr>
        <p:txBody>
          <a:bodyPr anchor="ctr">
            <a:normAutofit/>
          </a:bodyPr>
          <a:lstStyle/>
          <a:p>
            <a:pPr>
              <a:lnSpc>
                <a:spcPct val="90000"/>
              </a:lnSpc>
            </a:pPr>
            <a:r>
              <a:rPr lang="en-IN" sz="1000" b="1" dirty="0"/>
              <a:t>Team Members:</a:t>
            </a:r>
          </a:p>
          <a:p>
            <a:pPr>
              <a:lnSpc>
                <a:spcPct val="90000"/>
              </a:lnSpc>
            </a:pPr>
            <a:r>
              <a:rPr lang="en-IN" sz="1000" b="1" dirty="0"/>
              <a:t>Shashank </a:t>
            </a:r>
            <a:r>
              <a:rPr lang="en-IN" sz="1000" b="1" dirty="0" err="1"/>
              <a:t>Madipelly</a:t>
            </a:r>
            <a:endParaRPr lang="en-IN" sz="1000" b="1" dirty="0"/>
          </a:p>
          <a:p>
            <a:pPr>
              <a:lnSpc>
                <a:spcPct val="90000"/>
              </a:lnSpc>
            </a:pPr>
            <a:r>
              <a:rPr lang="en-IN" sz="1000" b="1" dirty="0"/>
              <a:t>Manichandra Domala</a:t>
            </a:r>
          </a:p>
          <a:p>
            <a:pPr>
              <a:lnSpc>
                <a:spcPct val="90000"/>
              </a:lnSpc>
            </a:pPr>
            <a:r>
              <a:rPr lang="en-IN" sz="1000" b="1" dirty="0" err="1"/>
              <a:t>Vedanth</a:t>
            </a:r>
            <a:r>
              <a:rPr lang="en-IN" sz="1000" b="1" dirty="0"/>
              <a:t> Reddy </a:t>
            </a:r>
            <a:r>
              <a:rPr lang="en-IN" sz="1000" b="1" dirty="0" err="1"/>
              <a:t>Doddannagari</a:t>
            </a:r>
            <a:endParaRPr lang="en-IN" sz="1000" b="1"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5" name="Audio 24">
            <a:extLst>
              <a:ext uri="{FF2B5EF4-FFF2-40B4-BE49-F238E27FC236}">
                <a16:creationId xmlns:a16="http://schemas.microsoft.com/office/drawing/2014/main" id="{D7AF8501-1888-4492-CF48-6C95A51EFBD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6160"/>
    </mc:Choice>
    <mc:Fallback>
      <p:transition spd="slow" advTm="261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30A583-EB11-9408-2577-489D5131357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82AD15-DC2E-69AB-CCE2-6B86C60C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16971F49-B146-4033-0A74-A4B106188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E56636C-0B52-F315-E712-6FDE0DFE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6B725-4FC3-6628-0F7E-4B7D249777F2}"/>
              </a:ext>
            </a:extLst>
          </p:cNvPr>
          <p:cNvSpPr>
            <a:spLocks noGrp="1"/>
          </p:cNvSpPr>
          <p:nvPr>
            <p:ph type="title"/>
          </p:nvPr>
        </p:nvSpPr>
        <p:spPr>
          <a:xfrm>
            <a:off x="1542669" y="1464116"/>
            <a:ext cx="6056111" cy="882451"/>
          </a:xfrm>
        </p:spPr>
        <p:txBody>
          <a:bodyPr anchor="ctr">
            <a:normAutofit fontScale="90000"/>
          </a:bodyPr>
          <a:lstStyle/>
          <a:p>
            <a:r>
              <a:rPr lang="en-IN" sz="5400" b="1" dirty="0"/>
              <a:t>LOGISTIC REGRESSION</a:t>
            </a:r>
          </a:p>
        </p:txBody>
      </p:sp>
      <p:pic>
        <p:nvPicPr>
          <p:cNvPr id="4" name="Content Placeholder 4" descr="A screenshot of a computer&#10;&#10;Description automatically generated">
            <a:extLst>
              <a:ext uri="{FF2B5EF4-FFF2-40B4-BE49-F238E27FC236}">
                <a16:creationId xmlns:a16="http://schemas.microsoft.com/office/drawing/2014/main" id="{BE2B2CE6-A6D7-2880-BC80-C68E56B4FA6A}"/>
              </a:ext>
            </a:extLst>
          </p:cNvPr>
          <p:cNvPicPr>
            <a:picLocks noGrp="1" noChangeAspect="1"/>
          </p:cNvPicPr>
          <p:nvPr>
            <p:ph idx="1"/>
          </p:nvPr>
        </p:nvPicPr>
        <p:blipFill>
          <a:blip r:embed="rId4"/>
          <a:stretch>
            <a:fillRect/>
          </a:stretch>
        </p:blipFill>
        <p:spPr>
          <a:xfrm>
            <a:off x="2187391" y="2532185"/>
            <a:ext cx="4569345" cy="2653812"/>
          </a:xfrm>
          <a:prstGeom prst="rect">
            <a:avLst/>
          </a:prstGeom>
        </p:spPr>
      </p:pic>
      <p:pic>
        <p:nvPicPr>
          <p:cNvPr id="18" name="Audio 17">
            <a:extLst>
              <a:ext uri="{FF2B5EF4-FFF2-40B4-BE49-F238E27FC236}">
                <a16:creationId xmlns:a16="http://schemas.microsoft.com/office/drawing/2014/main" id="{2CEEC9B1-B1EE-4563-1A08-769D2EFDF43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32842787"/>
      </p:ext>
    </p:extLst>
  </p:cSld>
  <p:clrMapOvr>
    <a:masterClrMapping/>
  </p:clrMapOvr>
  <mc:AlternateContent xmlns:mc="http://schemas.openxmlformats.org/markup-compatibility/2006">
    <mc:Choice xmlns:p14="http://schemas.microsoft.com/office/powerpoint/2010/main" Requires="p14">
      <p:transition spd="slow" p14:dur="2000" advTm="10757"/>
    </mc:Choice>
    <mc:Fallback>
      <p:transition spd="slow" advTm="107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9E5175-5EB1-D1C8-346D-CB2A374A7CA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68CAFA-7FF1-7195-A670-30621D71B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333F7062-CBC3-9420-5518-2373E4BAE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2A2F2-34A3-6B81-0AB4-73ED20307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9D4EB-D615-1640-42F5-952F210F7031}"/>
              </a:ext>
            </a:extLst>
          </p:cNvPr>
          <p:cNvSpPr>
            <a:spLocks noGrp="1"/>
          </p:cNvSpPr>
          <p:nvPr>
            <p:ph type="title"/>
          </p:nvPr>
        </p:nvSpPr>
        <p:spPr>
          <a:xfrm>
            <a:off x="3467950" y="1897039"/>
            <a:ext cx="2523372" cy="321733"/>
          </a:xfrm>
        </p:spPr>
        <p:txBody>
          <a:bodyPr anchor="ctr">
            <a:normAutofit fontScale="90000"/>
          </a:bodyPr>
          <a:lstStyle/>
          <a:p>
            <a:r>
              <a:rPr lang="en-IN" sz="5400" b="1" dirty="0"/>
              <a:t>LSTM</a:t>
            </a:r>
          </a:p>
        </p:txBody>
      </p:sp>
      <p:pic>
        <p:nvPicPr>
          <p:cNvPr id="4" name="Content Placeholder 4" descr="A graph with blue and orange lines&#10;&#10;Description automatically generated">
            <a:extLst>
              <a:ext uri="{FF2B5EF4-FFF2-40B4-BE49-F238E27FC236}">
                <a16:creationId xmlns:a16="http://schemas.microsoft.com/office/drawing/2014/main" id="{76E8FEBE-CFA9-C1E0-4F44-2CF9EE12DB73}"/>
              </a:ext>
            </a:extLst>
          </p:cNvPr>
          <p:cNvPicPr>
            <a:picLocks noGrp="1" noChangeAspect="1"/>
          </p:cNvPicPr>
          <p:nvPr>
            <p:ph idx="1"/>
          </p:nvPr>
        </p:nvPicPr>
        <p:blipFill>
          <a:blip r:embed="rId4"/>
          <a:stretch>
            <a:fillRect/>
          </a:stretch>
        </p:blipFill>
        <p:spPr>
          <a:xfrm>
            <a:off x="584903" y="2634583"/>
            <a:ext cx="4012524" cy="3118117"/>
          </a:xfrm>
          <a:prstGeom prst="rect">
            <a:avLst/>
          </a:prstGeom>
        </p:spPr>
      </p:pic>
      <p:pic>
        <p:nvPicPr>
          <p:cNvPr id="5" name="Picture 4" descr="A graph with blue and orange lines&#10;&#10;Description automatically generated">
            <a:extLst>
              <a:ext uri="{FF2B5EF4-FFF2-40B4-BE49-F238E27FC236}">
                <a16:creationId xmlns:a16="http://schemas.microsoft.com/office/drawing/2014/main" id="{1B2AB098-B0AE-2E50-A6A7-F396463AED2F}"/>
              </a:ext>
            </a:extLst>
          </p:cNvPr>
          <p:cNvPicPr>
            <a:picLocks noChangeAspect="1"/>
          </p:cNvPicPr>
          <p:nvPr/>
        </p:nvPicPr>
        <p:blipFill>
          <a:blip r:embed="rId5"/>
          <a:stretch>
            <a:fillRect/>
          </a:stretch>
        </p:blipFill>
        <p:spPr>
          <a:xfrm>
            <a:off x="4493853" y="2664359"/>
            <a:ext cx="4062693" cy="3118117"/>
          </a:xfrm>
          <a:prstGeom prst="rect">
            <a:avLst/>
          </a:prstGeom>
        </p:spPr>
      </p:pic>
      <p:sp>
        <p:nvSpPr>
          <p:cNvPr id="6" name="TextBox 5">
            <a:extLst>
              <a:ext uri="{FF2B5EF4-FFF2-40B4-BE49-F238E27FC236}">
                <a16:creationId xmlns:a16="http://schemas.microsoft.com/office/drawing/2014/main" id="{663E36C9-13C7-6EBB-0121-348C96C43F3C}"/>
              </a:ext>
            </a:extLst>
          </p:cNvPr>
          <p:cNvSpPr txBox="1"/>
          <p:nvPr/>
        </p:nvSpPr>
        <p:spPr>
          <a:xfrm>
            <a:off x="727196" y="912655"/>
            <a:ext cx="4173050" cy="646331"/>
          </a:xfrm>
          <a:prstGeom prst="rect">
            <a:avLst/>
          </a:prstGeom>
          <a:noFill/>
        </p:spPr>
        <p:txBody>
          <a:bodyPr wrap="square" rtlCol="0">
            <a:spAutoFit/>
          </a:bodyPr>
          <a:lstStyle/>
          <a:p>
            <a:r>
              <a:rPr lang="en-US" sz="3600" b="1" dirty="0"/>
              <a:t>OTHER APPROACHES</a:t>
            </a:r>
          </a:p>
        </p:txBody>
      </p:sp>
      <p:pic>
        <p:nvPicPr>
          <p:cNvPr id="17" name="Audio 16">
            <a:extLst>
              <a:ext uri="{FF2B5EF4-FFF2-40B4-BE49-F238E27FC236}">
                <a16:creationId xmlns:a16="http://schemas.microsoft.com/office/drawing/2014/main" id="{EB829EF2-4391-CCE2-2EAE-04C81480CAE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985970587"/>
      </p:ext>
    </p:extLst>
  </p:cSld>
  <p:clrMapOvr>
    <a:masterClrMapping/>
  </p:clrMapOvr>
  <mc:AlternateContent xmlns:mc="http://schemas.openxmlformats.org/markup-compatibility/2006">
    <mc:Choice xmlns:p14="http://schemas.microsoft.com/office/powerpoint/2010/main" Requires="p14">
      <p:transition spd="slow" p14:dur="2000" advTm="16646"/>
    </mc:Choice>
    <mc:Fallback>
      <p:transition spd="slow" advTm="166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2857" y="1049653"/>
            <a:ext cx="7475735" cy="1618489"/>
          </a:xfrm>
        </p:spPr>
        <p:txBody>
          <a:bodyPr anchor="ctr">
            <a:normAutofit/>
          </a:bodyPr>
          <a:lstStyle/>
          <a:p>
            <a:pPr>
              <a:lnSpc>
                <a:spcPct val="90000"/>
              </a:lnSpc>
            </a:pPr>
            <a:r>
              <a:rPr lang="en-IN" sz="5400" b="1" dirty="0"/>
              <a:t>Challenges and Solutions</a:t>
            </a:r>
          </a:p>
        </p:txBody>
      </p:sp>
      <p:sp>
        <p:nvSpPr>
          <p:cNvPr id="3" name="Content Placeholder 2"/>
          <p:cNvSpPr>
            <a:spLocks noGrp="1"/>
          </p:cNvSpPr>
          <p:nvPr>
            <p:ph idx="1"/>
          </p:nvPr>
        </p:nvSpPr>
        <p:spPr>
          <a:xfrm>
            <a:off x="1001001" y="2668142"/>
            <a:ext cx="6056111" cy="3446794"/>
          </a:xfrm>
        </p:spPr>
        <p:txBody>
          <a:bodyPr anchor="t">
            <a:normAutofit/>
          </a:bodyPr>
          <a:lstStyle/>
          <a:p>
            <a:pPr>
              <a:lnSpc>
                <a:spcPct val="90000"/>
              </a:lnSpc>
            </a:pPr>
            <a:r>
              <a:rPr lang="en-IN" sz="2000" dirty="0"/>
              <a:t>Challenges:</a:t>
            </a:r>
          </a:p>
          <a:p>
            <a:pPr marL="0" indent="0">
              <a:lnSpc>
                <a:spcPct val="90000"/>
              </a:lnSpc>
              <a:buNone/>
            </a:pPr>
            <a:r>
              <a:rPr lang="en-IN" sz="2000" dirty="0"/>
              <a:t>	- Extracting monetary amounts accurately.</a:t>
            </a:r>
          </a:p>
          <a:p>
            <a:pPr marL="0" indent="0">
              <a:lnSpc>
                <a:spcPct val="90000"/>
              </a:lnSpc>
              <a:buNone/>
            </a:pPr>
            <a:r>
              <a:rPr lang="en-IN" sz="2000" dirty="0"/>
              <a:t>	- Balancing data categories.</a:t>
            </a:r>
          </a:p>
          <a:p>
            <a:pPr>
              <a:lnSpc>
                <a:spcPct val="90000"/>
              </a:lnSpc>
            </a:pPr>
            <a:r>
              <a:rPr lang="en-IN" sz="2000" dirty="0"/>
              <a:t>Solutions:</a:t>
            </a:r>
          </a:p>
          <a:p>
            <a:pPr marL="0" indent="0">
              <a:lnSpc>
                <a:spcPct val="90000"/>
              </a:lnSpc>
              <a:buNone/>
            </a:pPr>
            <a:r>
              <a:rPr lang="en-IN" sz="2000" dirty="0"/>
              <a:t>	- Used regex for cost extraction.</a:t>
            </a:r>
          </a:p>
          <a:p>
            <a:pPr marL="0" indent="0">
              <a:lnSpc>
                <a:spcPct val="90000"/>
              </a:lnSpc>
              <a:buNone/>
            </a:pPr>
            <a:r>
              <a:rPr lang="en-IN" sz="2000" dirty="0"/>
              <a:t>	- Verified balanced label distribution.</a:t>
            </a:r>
          </a:p>
        </p:txBody>
      </p:sp>
      <p:pic>
        <p:nvPicPr>
          <p:cNvPr id="18" name="Audio 17">
            <a:extLst>
              <a:ext uri="{FF2B5EF4-FFF2-40B4-BE49-F238E27FC236}">
                <a16:creationId xmlns:a16="http://schemas.microsoft.com/office/drawing/2014/main" id="{4ECA1EE6-2FCF-E7B0-BDAA-0A4A1A68A2F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2621"/>
    </mc:Choice>
    <mc:Fallback>
      <p:transition spd="slow" advTm="326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42669" y="1049653"/>
            <a:ext cx="6056111" cy="1618489"/>
          </a:xfrm>
        </p:spPr>
        <p:txBody>
          <a:bodyPr anchor="ctr">
            <a:normAutofit/>
          </a:bodyPr>
          <a:lstStyle/>
          <a:p>
            <a:r>
              <a:rPr lang="en-IN" sz="5400" b="1" dirty="0"/>
              <a:t>Future Scope</a:t>
            </a:r>
          </a:p>
        </p:txBody>
      </p:sp>
      <p:sp>
        <p:nvSpPr>
          <p:cNvPr id="3" name="Content Placeholder 2"/>
          <p:cNvSpPr>
            <a:spLocks noGrp="1"/>
          </p:cNvSpPr>
          <p:nvPr>
            <p:ph idx="1"/>
          </p:nvPr>
        </p:nvSpPr>
        <p:spPr>
          <a:xfrm>
            <a:off x="1058789" y="2668142"/>
            <a:ext cx="6056111" cy="3323226"/>
          </a:xfrm>
        </p:spPr>
        <p:txBody>
          <a:bodyPr anchor="t">
            <a:normAutofit/>
          </a:bodyPr>
          <a:lstStyle/>
          <a:p>
            <a:pPr>
              <a:lnSpc>
                <a:spcPct val="90000"/>
              </a:lnSpc>
            </a:pPr>
            <a:r>
              <a:rPr lang="en-IN" sz="2000" dirty="0"/>
              <a:t>Visualization:</a:t>
            </a:r>
          </a:p>
          <a:p>
            <a:pPr marL="0" indent="0">
              <a:lnSpc>
                <a:spcPct val="90000"/>
              </a:lnSpc>
              <a:buNone/>
            </a:pPr>
            <a:r>
              <a:rPr lang="en-IN" sz="2000" dirty="0"/>
              <a:t>	- Integrate Power BI for interactive expense 		 	  dashboards.</a:t>
            </a:r>
          </a:p>
          <a:p>
            <a:pPr>
              <a:lnSpc>
                <a:spcPct val="90000"/>
              </a:lnSpc>
            </a:pPr>
            <a:r>
              <a:rPr lang="en-IN" sz="2000" dirty="0"/>
              <a:t>Support for More Categories:</a:t>
            </a:r>
          </a:p>
          <a:p>
            <a:pPr marL="0" indent="0">
              <a:lnSpc>
                <a:spcPct val="90000"/>
              </a:lnSpc>
              <a:buNone/>
            </a:pPr>
            <a:r>
              <a:rPr lang="en-IN" sz="2000" dirty="0"/>
              <a:t>	- Expand to include additional expense types.</a:t>
            </a:r>
          </a:p>
          <a:p>
            <a:pPr>
              <a:lnSpc>
                <a:spcPct val="90000"/>
              </a:lnSpc>
            </a:pPr>
            <a:r>
              <a:rPr lang="en-IN" sz="2000" dirty="0"/>
              <a:t>Multilingual Support:</a:t>
            </a:r>
          </a:p>
          <a:p>
            <a:pPr marL="0" indent="0">
              <a:lnSpc>
                <a:spcPct val="90000"/>
              </a:lnSpc>
              <a:buNone/>
            </a:pPr>
            <a:r>
              <a:rPr lang="en-IN" sz="2000" dirty="0"/>
              <a:t>	- Fine-tune models for other languages.</a:t>
            </a:r>
          </a:p>
          <a:p>
            <a:pPr>
              <a:lnSpc>
                <a:spcPct val="90000"/>
              </a:lnSpc>
            </a:pPr>
            <a:r>
              <a:rPr lang="en-IN" sz="2000" dirty="0"/>
              <a:t>Real-Time Application:</a:t>
            </a:r>
          </a:p>
          <a:p>
            <a:pPr marL="0" indent="0">
              <a:lnSpc>
                <a:spcPct val="90000"/>
              </a:lnSpc>
              <a:buNone/>
            </a:pPr>
            <a:r>
              <a:rPr lang="en-IN" sz="2000" dirty="0"/>
              <a:t>	- Build a web app for real-time expense tracking.</a:t>
            </a:r>
          </a:p>
        </p:txBody>
      </p:sp>
      <p:pic>
        <p:nvPicPr>
          <p:cNvPr id="11" name="Audio 10">
            <a:extLst>
              <a:ext uri="{FF2B5EF4-FFF2-40B4-BE49-F238E27FC236}">
                <a16:creationId xmlns:a16="http://schemas.microsoft.com/office/drawing/2014/main" id="{91E212F8-3C45-FE7A-E39A-30D84711989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229"/>
    </mc:Choice>
    <mc:Fallback>
      <p:transition spd="slow" advTm="352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vert="horz" lIns="91440" tIns="45720" rIns="91440" bIns="45720" rtlCol="0" anchor="ctr">
            <a:normAutofit/>
          </a:bodyPr>
          <a:lstStyle/>
          <a:p>
            <a:pPr defTabSz="914400"/>
            <a:r>
              <a:rPr lang="en-US" sz="3500" b="1" kern="1200" dirty="0">
                <a:latin typeface="+mj-lt"/>
                <a:ea typeface="+mj-ea"/>
                <a:cs typeface="+mj-cs"/>
              </a:rPr>
              <a:t>Thank You</a:t>
            </a:r>
          </a:p>
        </p:txBody>
      </p:sp>
      <p:sp>
        <p:nvSpPr>
          <p:cNvPr id="3" name="Content Placeholder 2"/>
          <p:cNvSpPr>
            <a:spLocks noGrp="1"/>
          </p:cNvSpPr>
          <p:nvPr>
            <p:ph idx="1"/>
          </p:nvPr>
        </p:nvSpPr>
        <p:spPr>
          <a:xfrm>
            <a:off x="571350" y="2470244"/>
            <a:ext cx="4000647" cy="3769835"/>
          </a:xfrm>
        </p:spPr>
        <p:txBody>
          <a:bodyPr vert="horz" lIns="91440" tIns="45720" rIns="91440" bIns="45720" rtlCol="0" anchor="ctr">
            <a:normAutofit/>
          </a:bodyPr>
          <a:lstStyle/>
          <a:p>
            <a:pPr marL="0" indent="0" defTabSz="914400">
              <a:spcBef>
                <a:spcPts val="1000"/>
              </a:spcBef>
              <a:buNone/>
            </a:pPr>
            <a:r>
              <a:rPr lang="en-US" sz="1700" b="1" kern="1200">
                <a:latin typeface="+mn-lt"/>
                <a:ea typeface="+mn-ea"/>
                <a:cs typeface="+mn-cs"/>
              </a:rPr>
              <a:t>Questions and Feedback Welcome!</a:t>
            </a:r>
          </a:p>
        </p:txBody>
      </p:sp>
      <p:pic>
        <p:nvPicPr>
          <p:cNvPr id="30" name="Picture 29" descr="Different colored question marks">
            <a:extLst>
              <a:ext uri="{FF2B5EF4-FFF2-40B4-BE49-F238E27FC236}">
                <a16:creationId xmlns:a16="http://schemas.microsoft.com/office/drawing/2014/main" id="{9E16178D-9C62-EFC6-1C77-A1A0DD29F897}"/>
              </a:ext>
            </a:extLst>
          </p:cNvPr>
          <p:cNvPicPr>
            <a:picLocks noChangeAspect="1"/>
          </p:cNvPicPr>
          <p:nvPr/>
        </p:nvPicPr>
        <p:blipFill>
          <a:blip r:embed="rId5"/>
          <a:srcRect l="31927" r="3531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pic>
        <p:nvPicPr>
          <p:cNvPr id="14" name="Audio 13">
            <a:extLst>
              <a:ext uri="{FF2B5EF4-FFF2-40B4-BE49-F238E27FC236}">
                <a16:creationId xmlns:a16="http://schemas.microsoft.com/office/drawing/2014/main" id="{2BFE17A4-1071-8896-1605-F0064FF598A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061"/>
    </mc:Choice>
    <mc:Fallback>
      <p:transition spd="slow" advTm="70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par>
                                <p:cTn id="7" presetID="10" presetClass="entr" presetSubtype="0" fill="hold" grpId="0" nodeType="withEffect">
                                  <p:stCondLst>
                                    <p:cond delay="1000"/>
                                  </p:stCondLst>
                                  <p:iterate>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14"/>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42669" y="1045870"/>
            <a:ext cx="6056111" cy="1618489"/>
          </a:xfrm>
        </p:spPr>
        <p:txBody>
          <a:bodyPr anchor="ctr">
            <a:normAutofit/>
          </a:bodyPr>
          <a:lstStyle/>
          <a:p>
            <a:r>
              <a:rPr lang="en-IN" sz="5400" b="1" dirty="0"/>
              <a:t>Objective</a:t>
            </a:r>
          </a:p>
        </p:txBody>
      </p:sp>
      <p:sp>
        <p:nvSpPr>
          <p:cNvPr id="3" name="Content Placeholder 2"/>
          <p:cNvSpPr>
            <a:spLocks noGrp="1"/>
          </p:cNvSpPr>
          <p:nvPr>
            <p:ph idx="1"/>
          </p:nvPr>
        </p:nvSpPr>
        <p:spPr>
          <a:xfrm>
            <a:off x="951573" y="2576556"/>
            <a:ext cx="6056111" cy="2800395"/>
          </a:xfrm>
        </p:spPr>
        <p:txBody>
          <a:bodyPr anchor="t">
            <a:normAutofit/>
          </a:bodyPr>
          <a:lstStyle/>
          <a:p>
            <a:pPr>
              <a:lnSpc>
                <a:spcPct val="90000"/>
              </a:lnSpc>
            </a:pPr>
            <a:r>
              <a:rPr lang="en-IN" sz="2000" dirty="0"/>
              <a:t>Main Goal: Automate the classification of expense-related sentences into predefined categories.</a:t>
            </a:r>
          </a:p>
          <a:p>
            <a:pPr>
              <a:lnSpc>
                <a:spcPct val="90000"/>
              </a:lnSpc>
            </a:pPr>
            <a:r>
              <a:rPr lang="en-IN" sz="2000" dirty="0"/>
              <a:t>Why This Project?</a:t>
            </a:r>
          </a:p>
          <a:p>
            <a:pPr marL="0" indent="0">
              <a:lnSpc>
                <a:spcPct val="90000"/>
              </a:lnSpc>
              <a:buNone/>
            </a:pPr>
            <a:r>
              <a:rPr lang="en-IN" sz="2000" dirty="0"/>
              <a:t>	- Helps individuals and organizations in financial 	   	  tracking.</a:t>
            </a:r>
          </a:p>
          <a:p>
            <a:pPr marL="0" indent="0">
              <a:lnSpc>
                <a:spcPct val="90000"/>
              </a:lnSpc>
              <a:buNone/>
            </a:pPr>
            <a:r>
              <a:rPr lang="en-IN" sz="2000" dirty="0"/>
              <a:t>	- Reduces manual effort in categorizing expenses.</a:t>
            </a:r>
          </a:p>
          <a:p>
            <a:pPr marL="0" indent="0">
              <a:lnSpc>
                <a:spcPct val="90000"/>
              </a:lnSpc>
              <a:buNone/>
            </a:pPr>
            <a:r>
              <a:rPr lang="en-IN" sz="2000" dirty="0"/>
              <a:t>	- Generates actionable insights for budget 	 	     	  planning.</a:t>
            </a:r>
          </a:p>
        </p:txBody>
      </p:sp>
      <p:pic>
        <p:nvPicPr>
          <p:cNvPr id="16" name="Audio 15">
            <a:extLst>
              <a:ext uri="{FF2B5EF4-FFF2-40B4-BE49-F238E27FC236}">
                <a16:creationId xmlns:a16="http://schemas.microsoft.com/office/drawing/2014/main" id="{A952B6C4-6FAC-1C7B-C767-5733F577493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491"/>
    </mc:Choice>
    <mc:Fallback>
      <p:transition spd="slow" advTm="214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0501" y="741405"/>
            <a:ext cx="7500448" cy="1473580"/>
          </a:xfrm>
        </p:spPr>
        <p:txBody>
          <a:bodyPr anchor="ctr">
            <a:normAutofit/>
          </a:bodyPr>
          <a:lstStyle/>
          <a:p>
            <a:r>
              <a:rPr lang="en-IN" sz="5400" b="1" dirty="0"/>
              <a:t>Dataset Overview</a:t>
            </a:r>
          </a:p>
        </p:txBody>
      </p:sp>
      <p:sp>
        <p:nvSpPr>
          <p:cNvPr id="3" name="Content Placeholder 2"/>
          <p:cNvSpPr>
            <a:spLocks noGrp="1"/>
          </p:cNvSpPr>
          <p:nvPr>
            <p:ph idx="1"/>
          </p:nvPr>
        </p:nvSpPr>
        <p:spPr>
          <a:xfrm>
            <a:off x="883224" y="2116853"/>
            <a:ext cx="6783756" cy="4741147"/>
          </a:xfrm>
        </p:spPr>
        <p:txBody>
          <a:bodyPr anchor="t">
            <a:normAutofit/>
          </a:bodyPr>
          <a:lstStyle/>
          <a:p>
            <a:pPr>
              <a:lnSpc>
                <a:spcPct val="90000"/>
              </a:lnSpc>
            </a:pPr>
            <a:r>
              <a:rPr lang="en-IN" sz="2000" b="1" dirty="0"/>
              <a:t>Source</a:t>
            </a:r>
            <a:r>
              <a:rPr lang="en-IN" sz="2000" dirty="0"/>
              <a:t>: Dataset of 50,000 labelled expense sentences.</a:t>
            </a:r>
          </a:p>
          <a:p>
            <a:pPr>
              <a:lnSpc>
                <a:spcPct val="90000"/>
              </a:lnSpc>
            </a:pPr>
            <a:r>
              <a:rPr lang="en-IN" sz="2000" b="1" dirty="0"/>
              <a:t>Example Sentences:</a:t>
            </a:r>
          </a:p>
          <a:p>
            <a:pPr marL="0" indent="0">
              <a:lnSpc>
                <a:spcPct val="90000"/>
              </a:lnSpc>
              <a:buNone/>
            </a:pPr>
            <a:r>
              <a:rPr lang="en-IN" sz="2000" dirty="0"/>
              <a:t>	- 'I bought a book for 20 dollars.' (Education)</a:t>
            </a:r>
          </a:p>
          <a:p>
            <a:pPr marL="0" indent="0">
              <a:lnSpc>
                <a:spcPct val="90000"/>
              </a:lnSpc>
              <a:buNone/>
            </a:pPr>
            <a:r>
              <a:rPr lang="en-IN" sz="2000" dirty="0"/>
              <a:t>	- 'I went to a movie costing 15 dollars.’ (Entertainment)</a:t>
            </a:r>
          </a:p>
          <a:p>
            <a:pPr>
              <a:lnSpc>
                <a:spcPct val="90000"/>
              </a:lnSpc>
            </a:pPr>
            <a:r>
              <a:rPr lang="en-IN" sz="2000" b="1" dirty="0"/>
              <a:t>Features</a:t>
            </a:r>
            <a:r>
              <a:rPr lang="en-IN" sz="2000" dirty="0"/>
              <a:t>:</a:t>
            </a:r>
          </a:p>
          <a:p>
            <a:pPr marL="0" indent="0">
              <a:lnSpc>
                <a:spcPct val="90000"/>
              </a:lnSpc>
              <a:buNone/>
            </a:pPr>
            <a:r>
              <a:rPr lang="en-IN" sz="2000" dirty="0"/>
              <a:t>	- Sentence (input text).</a:t>
            </a:r>
          </a:p>
          <a:p>
            <a:pPr marL="0" indent="0">
              <a:lnSpc>
                <a:spcPct val="90000"/>
              </a:lnSpc>
              <a:buNone/>
            </a:pPr>
            <a:r>
              <a:rPr lang="en-IN" sz="2000" dirty="0"/>
              <a:t>	- Category label (target variable).</a:t>
            </a:r>
          </a:p>
          <a:p>
            <a:pPr>
              <a:lnSpc>
                <a:spcPct val="90000"/>
              </a:lnSpc>
            </a:pPr>
            <a:r>
              <a:rPr lang="en-IN" sz="2000" b="1" dirty="0"/>
              <a:t>Preprocessing</a:t>
            </a:r>
            <a:r>
              <a:rPr lang="en-IN" sz="2000" dirty="0"/>
              <a:t>:</a:t>
            </a:r>
          </a:p>
          <a:p>
            <a:pPr marL="0" indent="0">
              <a:lnSpc>
                <a:spcPct val="90000"/>
              </a:lnSpc>
              <a:buNone/>
            </a:pPr>
            <a:r>
              <a:rPr lang="en-IN" sz="2000" dirty="0"/>
              <a:t>	- Mapped textual categories to numeric labels.</a:t>
            </a:r>
          </a:p>
          <a:p>
            <a:pPr marL="0" indent="0">
              <a:lnSpc>
                <a:spcPct val="90000"/>
              </a:lnSpc>
              <a:buNone/>
            </a:pPr>
            <a:r>
              <a:rPr lang="en-IN" sz="2000" dirty="0"/>
              <a:t>	- Tokenized sentences using a pre-trained BERT tokenizer.</a:t>
            </a:r>
          </a:p>
        </p:txBody>
      </p:sp>
      <p:pic>
        <p:nvPicPr>
          <p:cNvPr id="23" name="Audio 22">
            <a:extLst>
              <a:ext uri="{FF2B5EF4-FFF2-40B4-BE49-F238E27FC236}">
                <a16:creationId xmlns:a16="http://schemas.microsoft.com/office/drawing/2014/main" id="{3C6412D4-31F7-D0B3-E5E3-62E73C811CE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9345"/>
    </mc:Choice>
    <mc:Fallback>
      <p:transition spd="slow" advTm="293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42669" y="1067059"/>
            <a:ext cx="6056111" cy="1618489"/>
          </a:xfrm>
        </p:spPr>
        <p:txBody>
          <a:bodyPr anchor="ctr">
            <a:normAutofit/>
          </a:bodyPr>
          <a:lstStyle/>
          <a:p>
            <a:r>
              <a:rPr lang="en-IN" sz="5400" b="1" dirty="0"/>
              <a:t>Technical Stack</a:t>
            </a:r>
          </a:p>
        </p:txBody>
      </p:sp>
      <p:sp>
        <p:nvSpPr>
          <p:cNvPr id="3" name="Content Placeholder 2"/>
          <p:cNvSpPr>
            <a:spLocks noGrp="1"/>
          </p:cNvSpPr>
          <p:nvPr>
            <p:ph idx="1"/>
          </p:nvPr>
        </p:nvSpPr>
        <p:spPr>
          <a:xfrm>
            <a:off x="951573" y="2685548"/>
            <a:ext cx="6056111" cy="2800395"/>
          </a:xfrm>
        </p:spPr>
        <p:txBody>
          <a:bodyPr anchor="t">
            <a:normAutofit/>
          </a:bodyPr>
          <a:lstStyle/>
          <a:p>
            <a:pPr>
              <a:lnSpc>
                <a:spcPct val="90000"/>
              </a:lnSpc>
            </a:pPr>
            <a:r>
              <a:rPr lang="en-IN" sz="2000" dirty="0"/>
              <a:t>Programming Language: Python</a:t>
            </a:r>
          </a:p>
          <a:p>
            <a:pPr>
              <a:lnSpc>
                <a:spcPct val="90000"/>
              </a:lnSpc>
            </a:pPr>
            <a:r>
              <a:rPr lang="en-IN" sz="2000" dirty="0"/>
              <a:t>Libraries and Frameworks:</a:t>
            </a:r>
          </a:p>
          <a:p>
            <a:pPr marL="0" indent="0">
              <a:lnSpc>
                <a:spcPct val="90000"/>
              </a:lnSpc>
              <a:buNone/>
            </a:pPr>
            <a:r>
              <a:rPr lang="en-IN" sz="2000" dirty="0"/>
              <a:t>	- Hugging Face Transformers</a:t>
            </a:r>
          </a:p>
          <a:p>
            <a:pPr marL="0" indent="0">
              <a:lnSpc>
                <a:spcPct val="90000"/>
              </a:lnSpc>
              <a:buNone/>
            </a:pPr>
            <a:r>
              <a:rPr lang="en-IN" sz="2000" dirty="0"/>
              <a:t>	- ONNX Runtime</a:t>
            </a:r>
          </a:p>
          <a:p>
            <a:pPr marL="0" indent="0">
              <a:lnSpc>
                <a:spcPct val="90000"/>
              </a:lnSpc>
              <a:buNone/>
            </a:pPr>
            <a:r>
              <a:rPr lang="en-IN" sz="2000" dirty="0"/>
              <a:t>	- Pandas</a:t>
            </a:r>
          </a:p>
          <a:p>
            <a:pPr marL="0" indent="0">
              <a:lnSpc>
                <a:spcPct val="90000"/>
              </a:lnSpc>
              <a:buNone/>
            </a:pPr>
            <a:r>
              <a:rPr lang="en-IN" sz="2000" dirty="0"/>
              <a:t>	- Regex</a:t>
            </a:r>
          </a:p>
          <a:p>
            <a:pPr>
              <a:lnSpc>
                <a:spcPct val="90000"/>
              </a:lnSpc>
            </a:pPr>
            <a:r>
              <a:rPr lang="en-IN" sz="2000" dirty="0"/>
              <a:t>Infrastructure:</a:t>
            </a:r>
          </a:p>
          <a:p>
            <a:pPr marL="0" indent="0">
              <a:lnSpc>
                <a:spcPct val="90000"/>
              </a:lnSpc>
              <a:buNone/>
            </a:pPr>
            <a:r>
              <a:rPr lang="en-IN" sz="2000" dirty="0"/>
              <a:t>	- Google </a:t>
            </a:r>
            <a:r>
              <a:rPr lang="en-IN" sz="2000" dirty="0" err="1"/>
              <a:t>Colab</a:t>
            </a:r>
            <a:r>
              <a:rPr lang="en-IN" sz="2000" dirty="0"/>
              <a:t> with GPU acceleration.</a:t>
            </a:r>
          </a:p>
        </p:txBody>
      </p:sp>
      <p:pic>
        <p:nvPicPr>
          <p:cNvPr id="9" name="Audio 8">
            <a:extLst>
              <a:ext uri="{FF2B5EF4-FFF2-40B4-BE49-F238E27FC236}">
                <a16:creationId xmlns:a16="http://schemas.microsoft.com/office/drawing/2014/main" id="{39AC0F4E-E262-FCD9-0287-7B7BFCA109B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135"/>
    </mc:Choice>
    <mc:Fallback>
      <p:transition spd="slow" advTm="211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42669" y="1088136"/>
            <a:ext cx="6056111" cy="1618489"/>
          </a:xfrm>
        </p:spPr>
        <p:txBody>
          <a:bodyPr anchor="ctr">
            <a:normAutofit/>
          </a:bodyPr>
          <a:lstStyle/>
          <a:p>
            <a:r>
              <a:rPr lang="en-IN" sz="5400" b="1" dirty="0"/>
              <a:t>Methodology</a:t>
            </a:r>
          </a:p>
        </p:txBody>
      </p:sp>
      <p:sp>
        <p:nvSpPr>
          <p:cNvPr id="3" name="Content Placeholder 2"/>
          <p:cNvSpPr>
            <a:spLocks noGrp="1"/>
          </p:cNvSpPr>
          <p:nvPr>
            <p:ph idx="1"/>
          </p:nvPr>
        </p:nvSpPr>
        <p:spPr>
          <a:xfrm>
            <a:off x="951573" y="2521558"/>
            <a:ext cx="6056111" cy="3520934"/>
          </a:xfrm>
        </p:spPr>
        <p:txBody>
          <a:bodyPr anchor="t">
            <a:normAutofit/>
          </a:bodyPr>
          <a:lstStyle/>
          <a:p>
            <a:pPr marL="0" indent="0">
              <a:lnSpc>
                <a:spcPct val="90000"/>
              </a:lnSpc>
              <a:buNone/>
            </a:pPr>
            <a:r>
              <a:rPr lang="en-IN" sz="2000" dirty="0"/>
              <a:t>1. Data Preprocessing:</a:t>
            </a:r>
          </a:p>
          <a:p>
            <a:pPr marL="0" indent="0">
              <a:lnSpc>
                <a:spcPct val="90000"/>
              </a:lnSpc>
              <a:buNone/>
            </a:pPr>
            <a:r>
              <a:rPr lang="en-IN" sz="2000" dirty="0"/>
              <a:t>	- Load dataset and map category labels.</a:t>
            </a:r>
          </a:p>
          <a:p>
            <a:pPr marL="0" indent="0">
              <a:lnSpc>
                <a:spcPct val="90000"/>
              </a:lnSpc>
              <a:buNone/>
            </a:pPr>
            <a:r>
              <a:rPr lang="en-IN" sz="2000" dirty="0"/>
              <a:t>	- Tokenize sentences with the BERT tokenizer.</a:t>
            </a:r>
          </a:p>
          <a:p>
            <a:pPr marL="0" indent="0">
              <a:lnSpc>
                <a:spcPct val="90000"/>
              </a:lnSpc>
              <a:buNone/>
            </a:pPr>
            <a:r>
              <a:rPr lang="en-IN" sz="2000" dirty="0"/>
              <a:t>2. Model Fine-Tuning:</a:t>
            </a:r>
          </a:p>
          <a:p>
            <a:pPr marL="0" indent="0">
              <a:lnSpc>
                <a:spcPct val="90000"/>
              </a:lnSpc>
              <a:buNone/>
            </a:pPr>
            <a:r>
              <a:rPr lang="en-IN" sz="2000" dirty="0"/>
              <a:t>	- Pre-trained BERT with a classification head.</a:t>
            </a:r>
          </a:p>
          <a:p>
            <a:pPr marL="0" indent="0">
              <a:lnSpc>
                <a:spcPct val="90000"/>
              </a:lnSpc>
              <a:buNone/>
            </a:pPr>
            <a:r>
              <a:rPr lang="en-IN" sz="2000" dirty="0"/>
              <a:t>3. Prediction:</a:t>
            </a:r>
          </a:p>
          <a:p>
            <a:pPr marL="0" indent="0">
              <a:lnSpc>
                <a:spcPct val="90000"/>
              </a:lnSpc>
              <a:buNone/>
            </a:pPr>
            <a:r>
              <a:rPr lang="en-IN" sz="2000" dirty="0"/>
              <a:t>	- Classify unseen sentences into categories.</a:t>
            </a:r>
          </a:p>
          <a:p>
            <a:pPr marL="0" indent="0">
              <a:lnSpc>
                <a:spcPct val="90000"/>
              </a:lnSpc>
              <a:buNone/>
            </a:pPr>
            <a:r>
              <a:rPr lang="en-IN" sz="2000" dirty="0"/>
              <a:t>	- Extract monetary amounts using regex.</a:t>
            </a:r>
          </a:p>
          <a:p>
            <a:pPr marL="0" indent="0">
              <a:lnSpc>
                <a:spcPct val="90000"/>
              </a:lnSpc>
              <a:buNone/>
            </a:pPr>
            <a:r>
              <a:rPr lang="en-IN" sz="2000" dirty="0"/>
              <a:t>4. Output:</a:t>
            </a:r>
          </a:p>
          <a:p>
            <a:pPr marL="0" indent="0">
              <a:lnSpc>
                <a:spcPct val="90000"/>
              </a:lnSpc>
              <a:buNone/>
            </a:pPr>
            <a:r>
              <a:rPr lang="en-IN" sz="2000" dirty="0"/>
              <a:t>	- Store results in an Excel file.</a:t>
            </a:r>
          </a:p>
        </p:txBody>
      </p:sp>
      <p:pic>
        <p:nvPicPr>
          <p:cNvPr id="25" name="Audio 24">
            <a:extLst>
              <a:ext uri="{FF2B5EF4-FFF2-40B4-BE49-F238E27FC236}">
                <a16:creationId xmlns:a16="http://schemas.microsoft.com/office/drawing/2014/main" id="{6D718D9D-FCA5-0E31-782E-CB7804E1ABE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165"/>
    </mc:Choice>
    <mc:Fallback>
      <p:transition spd="slow" advTm="3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42669" y="1045870"/>
            <a:ext cx="6056111" cy="1618489"/>
          </a:xfrm>
        </p:spPr>
        <p:txBody>
          <a:bodyPr anchor="ctr">
            <a:normAutofit/>
          </a:bodyPr>
          <a:lstStyle/>
          <a:p>
            <a:r>
              <a:rPr lang="en-IN" sz="5400" b="1" dirty="0"/>
              <a:t>Model Fine-Tuning</a:t>
            </a:r>
          </a:p>
        </p:txBody>
      </p:sp>
      <p:sp>
        <p:nvSpPr>
          <p:cNvPr id="3" name="Content Placeholder 2"/>
          <p:cNvSpPr>
            <a:spLocks noGrp="1"/>
          </p:cNvSpPr>
          <p:nvPr>
            <p:ph idx="1"/>
          </p:nvPr>
        </p:nvSpPr>
        <p:spPr>
          <a:xfrm>
            <a:off x="1058789" y="2405720"/>
            <a:ext cx="6056111" cy="3825437"/>
          </a:xfrm>
        </p:spPr>
        <p:txBody>
          <a:bodyPr anchor="t">
            <a:normAutofit/>
          </a:bodyPr>
          <a:lstStyle/>
          <a:p>
            <a:pPr>
              <a:lnSpc>
                <a:spcPct val="90000"/>
              </a:lnSpc>
            </a:pPr>
            <a:r>
              <a:rPr lang="en-IN" sz="2000" dirty="0"/>
              <a:t>Model Architecture: BERT-based model with sequence classification head.</a:t>
            </a:r>
          </a:p>
          <a:p>
            <a:pPr>
              <a:lnSpc>
                <a:spcPct val="90000"/>
              </a:lnSpc>
            </a:pPr>
            <a:r>
              <a:rPr lang="en-IN" sz="2000" dirty="0"/>
              <a:t>Training Details:</a:t>
            </a:r>
          </a:p>
          <a:p>
            <a:pPr marL="0" indent="0">
              <a:lnSpc>
                <a:spcPct val="90000"/>
              </a:lnSpc>
              <a:buNone/>
            </a:pPr>
            <a:r>
              <a:rPr lang="en-IN" sz="2000" dirty="0"/>
              <a:t>	- Learning rate: 2e-5</a:t>
            </a:r>
          </a:p>
          <a:p>
            <a:pPr marL="0" indent="0">
              <a:lnSpc>
                <a:spcPct val="90000"/>
              </a:lnSpc>
              <a:buNone/>
            </a:pPr>
            <a:r>
              <a:rPr lang="en-IN" sz="2000" dirty="0"/>
              <a:t>	- Batch size: 16</a:t>
            </a:r>
          </a:p>
          <a:p>
            <a:pPr marL="0" indent="0">
              <a:lnSpc>
                <a:spcPct val="90000"/>
              </a:lnSpc>
              <a:buNone/>
            </a:pPr>
            <a:r>
              <a:rPr lang="en-IN" sz="2000" dirty="0"/>
              <a:t>	- Epochs: 2</a:t>
            </a:r>
          </a:p>
          <a:p>
            <a:pPr marL="0" indent="0">
              <a:lnSpc>
                <a:spcPct val="90000"/>
              </a:lnSpc>
              <a:buNone/>
            </a:pPr>
            <a:r>
              <a:rPr lang="en-IN" sz="2000" dirty="0"/>
              <a:t>	- Optimizer: </a:t>
            </a:r>
            <a:r>
              <a:rPr lang="en-IN" sz="2000" dirty="0" err="1"/>
              <a:t>AdamW</a:t>
            </a:r>
            <a:r>
              <a:rPr lang="en-IN" sz="2000" dirty="0"/>
              <a:t> with weight decay.</a:t>
            </a:r>
          </a:p>
          <a:p>
            <a:pPr>
              <a:lnSpc>
                <a:spcPct val="90000"/>
              </a:lnSpc>
            </a:pPr>
            <a:r>
              <a:rPr lang="en-IN" sz="2000" dirty="0"/>
              <a:t>Why BERT?</a:t>
            </a:r>
          </a:p>
          <a:p>
            <a:pPr marL="0" indent="0">
              <a:lnSpc>
                <a:spcPct val="90000"/>
              </a:lnSpc>
              <a:buNone/>
            </a:pPr>
            <a:r>
              <a:rPr lang="en-IN" sz="2000" dirty="0"/>
              <a:t>	- Handles complex sentence structures.</a:t>
            </a:r>
          </a:p>
          <a:p>
            <a:pPr marL="0" indent="0">
              <a:lnSpc>
                <a:spcPct val="90000"/>
              </a:lnSpc>
              <a:buNone/>
            </a:pPr>
            <a:r>
              <a:rPr lang="en-IN" sz="2000" dirty="0"/>
              <a:t>	- State-of-the-art for text classification.</a:t>
            </a:r>
          </a:p>
        </p:txBody>
      </p:sp>
      <p:pic>
        <p:nvPicPr>
          <p:cNvPr id="18" name="Audio 17">
            <a:extLst>
              <a:ext uri="{FF2B5EF4-FFF2-40B4-BE49-F238E27FC236}">
                <a16:creationId xmlns:a16="http://schemas.microsoft.com/office/drawing/2014/main" id="{DCD9E38A-F2F8-BDBA-F43F-EFB3358133F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3660"/>
    </mc:Choice>
    <mc:Fallback>
      <p:transition spd="slow" advTm="236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42669" y="1045870"/>
            <a:ext cx="6056111" cy="1618489"/>
          </a:xfrm>
        </p:spPr>
        <p:txBody>
          <a:bodyPr anchor="ctr">
            <a:normAutofit/>
          </a:bodyPr>
          <a:lstStyle/>
          <a:p>
            <a:pPr>
              <a:lnSpc>
                <a:spcPct val="90000"/>
              </a:lnSpc>
            </a:pPr>
            <a:r>
              <a:rPr lang="en-IN" sz="5400" b="1" dirty="0"/>
              <a:t>Results and Outputs</a:t>
            </a:r>
          </a:p>
        </p:txBody>
      </p:sp>
      <p:sp>
        <p:nvSpPr>
          <p:cNvPr id="3" name="Content Placeholder 2"/>
          <p:cNvSpPr>
            <a:spLocks noGrp="1"/>
          </p:cNvSpPr>
          <p:nvPr>
            <p:ph idx="1"/>
          </p:nvPr>
        </p:nvSpPr>
        <p:spPr>
          <a:xfrm>
            <a:off x="914503" y="2547803"/>
            <a:ext cx="7562232" cy="3644502"/>
          </a:xfrm>
        </p:spPr>
        <p:txBody>
          <a:bodyPr anchor="t">
            <a:normAutofit/>
          </a:bodyPr>
          <a:lstStyle/>
          <a:p>
            <a:pPr>
              <a:lnSpc>
                <a:spcPct val="90000"/>
              </a:lnSpc>
            </a:pPr>
            <a:r>
              <a:rPr lang="en-IN" sz="2000" dirty="0"/>
              <a:t>Classification Examples:</a:t>
            </a:r>
          </a:p>
          <a:p>
            <a:pPr marL="0" indent="0">
              <a:lnSpc>
                <a:spcPct val="90000"/>
              </a:lnSpc>
              <a:buNone/>
            </a:pPr>
            <a:r>
              <a:rPr lang="en-IN" sz="2000" dirty="0"/>
              <a:t>	- 'I bought a book for 20 dollars.' → Education (Confidence: 1.00)</a:t>
            </a:r>
          </a:p>
          <a:p>
            <a:pPr marL="0" indent="0">
              <a:lnSpc>
                <a:spcPct val="90000"/>
              </a:lnSpc>
              <a:buNone/>
            </a:pPr>
            <a:r>
              <a:rPr lang="en-IN" sz="2000" dirty="0"/>
              <a:t>	- 'I went to a movie costing 15 dollars.' → Entertainment 					(Confidence: 1.00)</a:t>
            </a:r>
          </a:p>
          <a:p>
            <a:pPr>
              <a:lnSpc>
                <a:spcPct val="90000"/>
              </a:lnSpc>
            </a:pPr>
            <a:r>
              <a:rPr lang="en-IN" sz="2000" dirty="0"/>
              <a:t>Output Excel File:</a:t>
            </a:r>
          </a:p>
          <a:p>
            <a:pPr marL="0" indent="0">
              <a:lnSpc>
                <a:spcPct val="90000"/>
              </a:lnSpc>
              <a:buNone/>
            </a:pPr>
            <a:r>
              <a:rPr lang="en-IN" sz="2000" dirty="0"/>
              <a:t>	- Columns: Sentence, Category, Cost</a:t>
            </a:r>
          </a:p>
          <a:p>
            <a:pPr marL="0" indent="0">
              <a:lnSpc>
                <a:spcPct val="90000"/>
              </a:lnSpc>
              <a:buNone/>
            </a:pPr>
            <a:r>
              <a:rPr lang="en-IN" sz="2000" dirty="0"/>
              <a:t>	- Example: 'I bought jeans of 30 dollars.' → Clothing, 30</a:t>
            </a:r>
          </a:p>
          <a:p>
            <a:pPr>
              <a:lnSpc>
                <a:spcPct val="90000"/>
              </a:lnSpc>
            </a:pPr>
            <a:r>
              <a:rPr lang="en-IN" sz="2000" dirty="0"/>
              <a:t>Inference Time:</a:t>
            </a:r>
          </a:p>
          <a:p>
            <a:pPr marL="0" indent="0">
              <a:lnSpc>
                <a:spcPct val="90000"/>
              </a:lnSpc>
              <a:buNone/>
            </a:pPr>
            <a:r>
              <a:rPr lang="en-IN" sz="2000" dirty="0"/>
              <a:t>	- Optimized with ONNX Runtime.</a:t>
            </a:r>
          </a:p>
        </p:txBody>
      </p:sp>
      <p:pic>
        <p:nvPicPr>
          <p:cNvPr id="26" name="Audio 25">
            <a:extLst>
              <a:ext uri="{FF2B5EF4-FFF2-40B4-BE49-F238E27FC236}">
                <a16:creationId xmlns:a16="http://schemas.microsoft.com/office/drawing/2014/main" id="{E92635B0-D100-3534-2F15-42FE278F98D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8178"/>
    </mc:Choice>
    <mc:Fallback>
      <p:transition spd="slow" advTm="28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29ABE1-5CD2-57D4-B48F-0E692D1E977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77C6F96-BB00-4785-9832-26B1E7D29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65CB6C38-9545-DC0D-53A2-FC5870748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676A77C-270F-D1AA-DF9B-7A93EDBF2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mart expense tracker&#10;&#10;Description automatically generated">
            <a:extLst>
              <a:ext uri="{FF2B5EF4-FFF2-40B4-BE49-F238E27FC236}">
                <a16:creationId xmlns:a16="http://schemas.microsoft.com/office/drawing/2014/main" id="{390E5AC9-42C2-EA0E-EAF2-6576167DB161}"/>
              </a:ext>
            </a:extLst>
          </p:cNvPr>
          <p:cNvPicPr>
            <a:picLocks noGrp="1" noChangeAspect="1"/>
          </p:cNvPicPr>
          <p:nvPr>
            <p:ph idx="1"/>
          </p:nvPr>
        </p:nvPicPr>
        <p:blipFill>
          <a:blip r:embed="rId4"/>
          <a:srcRect b="34338"/>
          <a:stretch/>
        </p:blipFill>
        <p:spPr>
          <a:xfrm>
            <a:off x="1971456" y="1841620"/>
            <a:ext cx="5334827" cy="3574442"/>
          </a:xfrm>
          <a:prstGeom prst="rect">
            <a:avLst/>
          </a:prstGeom>
        </p:spPr>
      </p:pic>
      <p:sp>
        <p:nvSpPr>
          <p:cNvPr id="3" name="TextBox 2">
            <a:extLst>
              <a:ext uri="{FF2B5EF4-FFF2-40B4-BE49-F238E27FC236}">
                <a16:creationId xmlns:a16="http://schemas.microsoft.com/office/drawing/2014/main" id="{4F1ABDE4-C338-DF93-A05D-996E34ED89C7}"/>
              </a:ext>
            </a:extLst>
          </p:cNvPr>
          <p:cNvSpPr txBox="1"/>
          <p:nvPr/>
        </p:nvSpPr>
        <p:spPr>
          <a:xfrm>
            <a:off x="2669932" y="2326464"/>
            <a:ext cx="2766821" cy="459107"/>
          </a:xfrm>
          <a:prstGeom prst="rect">
            <a:avLst/>
          </a:prstGeom>
        </p:spPr>
        <p:txBody>
          <a:bodyPr vert="horz" lIns="91440" tIns="45720" rIns="91440" bIns="45720" rtlCol="0" anchor="t">
            <a:normAutofit/>
          </a:bodyPr>
          <a:lstStyle/>
          <a:p>
            <a:pPr algn="ctr" defTabSz="914400">
              <a:lnSpc>
                <a:spcPct val="90000"/>
              </a:lnSpc>
              <a:spcBef>
                <a:spcPts val="1000"/>
              </a:spcBef>
            </a:pPr>
            <a:endParaRPr lang="en-US" sz="1700" kern="1200" dirty="0">
              <a:solidFill>
                <a:schemeClr val="tx1"/>
              </a:solidFill>
              <a:latin typeface="+mn-lt"/>
              <a:ea typeface="+mn-ea"/>
              <a:cs typeface="+mn-cs"/>
            </a:endParaRPr>
          </a:p>
        </p:txBody>
      </p:sp>
      <p:sp>
        <p:nvSpPr>
          <p:cNvPr id="6" name="Title 5">
            <a:extLst>
              <a:ext uri="{FF2B5EF4-FFF2-40B4-BE49-F238E27FC236}">
                <a16:creationId xmlns:a16="http://schemas.microsoft.com/office/drawing/2014/main" id="{6859A286-79C8-416E-97B6-67980EB66B64}"/>
              </a:ext>
            </a:extLst>
          </p:cNvPr>
          <p:cNvSpPr>
            <a:spLocks noGrp="1"/>
          </p:cNvSpPr>
          <p:nvPr>
            <p:ph type="title"/>
          </p:nvPr>
        </p:nvSpPr>
        <p:spPr>
          <a:xfrm>
            <a:off x="457200" y="623274"/>
            <a:ext cx="8229600" cy="1076347"/>
          </a:xfrm>
        </p:spPr>
        <p:txBody>
          <a:bodyPr>
            <a:normAutofit/>
          </a:bodyPr>
          <a:lstStyle/>
          <a:p>
            <a:r>
              <a:rPr lang="en-US" sz="5400" b="1" dirty="0">
                <a:latin typeface="+mn-lt"/>
                <a:ea typeface="+mn-ea"/>
                <a:cs typeface="+mn-cs"/>
              </a:rPr>
              <a:t>WEB APPLICATION</a:t>
            </a:r>
            <a:endParaRPr lang="en-US" sz="5400" b="1" dirty="0"/>
          </a:p>
        </p:txBody>
      </p:sp>
      <p:pic>
        <p:nvPicPr>
          <p:cNvPr id="38" name="Audio 37">
            <a:extLst>
              <a:ext uri="{FF2B5EF4-FFF2-40B4-BE49-F238E27FC236}">
                <a16:creationId xmlns:a16="http://schemas.microsoft.com/office/drawing/2014/main" id="{49912D54-6B6A-B201-7920-315CF825752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2157634156"/>
      </p:ext>
    </p:extLst>
  </p:cSld>
  <p:clrMapOvr>
    <a:masterClrMapping/>
  </p:clrMapOvr>
  <mc:AlternateContent xmlns:mc="http://schemas.openxmlformats.org/markup-compatibility/2006">
    <mc:Choice xmlns:p14="http://schemas.microsoft.com/office/powerpoint/2010/main" Requires="p14">
      <p:transition spd="slow" p14:dur="2000" advTm="19136"/>
    </mc:Choice>
    <mc:Fallback>
      <p:transition spd="slow" advTm="191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8"/>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A4D5B460-DECC-469E-9428-2CE0A1DEF6A9}"/>
              </a:ext>
            </a:extLst>
          </p:cNvPr>
          <p:cNvPicPr>
            <a:picLocks noGrp="1" noChangeAspect="1"/>
          </p:cNvPicPr>
          <p:nvPr>
            <p:ph idx="1"/>
          </p:nvPr>
        </p:nvPicPr>
        <p:blipFill>
          <a:blip r:embed="rId4"/>
          <a:srcRect t="43634"/>
          <a:stretch/>
        </p:blipFill>
        <p:spPr>
          <a:xfrm>
            <a:off x="2579643" y="2227384"/>
            <a:ext cx="3982163" cy="3425948"/>
          </a:xfrm>
          <a:prstGeom prst="rect">
            <a:avLst/>
          </a:prstGeom>
        </p:spPr>
      </p:pic>
      <p:sp>
        <p:nvSpPr>
          <p:cNvPr id="5" name="Title 1">
            <a:extLst>
              <a:ext uri="{FF2B5EF4-FFF2-40B4-BE49-F238E27FC236}">
                <a16:creationId xmlns:a16="http://schemas.microsoft.com/office/drawing/2014/main" id="{40C20836-216C-723A-84BC-D389BCCCB7E0}"/>
              </a:ext>
            </a:extLst>
          </p:cNvPr>
          <p:cNvSpPr txBox="1">
            <a:spLocks/>
          </p:cNvSpPr>
          <p:nvPr/>
        </p:nvSpPr>
        <p:spPr>
          <a:xfrm>
            <a:off x="2368062" y="820614"/>
            <a:ext cx="3681046" cy="984740"/>
          </a:xfrm>
          <a:prstGeom prst="rect">
            <a:avLst/>
          </a:prstGeom>
        </p:spPr>
        <p:txBody>
          <a:bodyPr vert="horz" lIns="91440" tIns="45720" rIns="91440" bIns="45720" rtlCol="0" anchor="b">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sz="5400" b="1" dirty="0"/>
              <a:t>Visualizations</a:t>
            </a:r>
          </a:p>
        </p:txBody>
      </p:sp>
      <p:pic>
        <p:nvPicPr>
          <p:cNvPr id="28" name="Audio 27">
            <a:extLst>
              <a:ext uri="{FF2B5EF4-FFF2-40B4-BE49-F238E27FC236}">
                <a16:creationId xmlns:a16="http://schemas.microsoft.com/office/drawing/2014/main" id="{60F9521F-0431-9F0F-9BAE-42210D38543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1718263255"/>
      </p:ext>
    </p:extLst>
  </p:cSld>
  <p:clrMapOvr>
    <a:masterClrMapping/>
  </p:clrMapOvr>
  <mc:AlternateContent xmlns:mc="http://schemas.openxmlformats.org/markup-compatibility/2006">
    <mc:Choice xmlns:p14="http://schemas.microsoft.com/office/powerpoint/2010/main" Requires="p14">
      <p:transition spd="slow" p14:dur="2000" advTm="12386"/>
    </mc:Choice>
    <mc:Fallback>
      <p:transition spd="slow" advTm="123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603</TotalTime>
  <Words>1057</Words>
  <Application>Microsoft Macintosh PowerPoint</Application>
  <PresentationFormat>On-screen Show (4:3)</PresentationFormat>
  <Paragraphs>118</Paragraphs>
  <Slides>14</Slides>
  <Notes>10</Notes>
  <HiddenSlides>0</HiddenSlides>
  <MMClips>14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Calibri</vt:lpstr>
      <vt:lpstr>Office Theme</vt:lpstr>
      <vt:lpstr>Smart Expense Tracker Using NLP</vt:lpstr>
      <vt:lpstr>Objective</vt:lpstr>
      <vt:lpstr>Dataset Overview</vt:lpstr>
      <vt:lpstr>Technical Stack</vt:lpstr>
      <vt:lpstr>Methodology</vt:lpstr>
      <vt:lpstr>Model Fine-Tuning</vt:lpstr>
      <vt:lpstr>Results and Outputs</vt:lpstr>
      <vt:lpstr>WEB APPLICATION</vt:lpstr>
      <vt:lpstr>PowerPoint Presentation</vt:lpstr>
      <vt:lpstr>LOGISTIC REGRESSION</vt:lpstr>
      <vt:lpstr>LSTM</vt:lpstr>
      <vt:lpstr>Challenges and Solutions</vt:lpstr>
      <vt:lpstr>Future Scope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Domala, Manichandra</cp:lastModifiedBy>
  <cp:revision>8</cp:revision>
  <dcterms:created xsi:type="dcterms:W3CDTF">2013-01-27T09:14:16Z</dcterms:created>
  <dcterms:modified xsi:type="dcterms:W3CDTF">2024-12-07T05:14:10Z</dcterms:modified>
  <cp:category/>
</cp:coreProperties>
</file>