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88">
          <p15:clr>
            <a:srgbClr val="A4A3A4"/>
          </p15:clr>
        </p15:guide>
        <p15:guide id="2" pos="144">
          <p15:clr>
            <a:srgbClr val="A4A3A4"/>
          </p15:clr>
        </p15:guide>
        <p15:guide id="3" orient="horz" pos="852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jYDhU3ss4l+jnsc895sjsiKNeB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88" orient="horz"/>
        <p:guide pos="144"/>
        <p:guide pos="85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4e195a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644e195a0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8a30932a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8a30932a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8a30932a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8a30932a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8a30932a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8a30932a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8a30932a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8a30932a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8a30932a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8a30932a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8a30932a0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8a30932a0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8a30932a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8a30932a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8a30932a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8a30932a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8a30932a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8a30932a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8a30932a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8a30932a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/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39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000000"/>
                </a:solidFill>
              </a:defRPr>
            </a:lvl1pPr>
            <a:lvl2pPr lvl="1">
              <a:buNone/>
              <a:defRPr>
                <a:solidFill>
                  <a:srgbClr val="000000"/>
                </a:solidFill>
              </a:defRPr>
            </a:lvl2pPr>
            <a:lvl3pPr lvl="2">
              <a:buNone/>
              <a:defRPr>
                <a:solidFill>
                  <a:srgbClr val="000000"/>
                </a:solidFill>
              </a:defRPr>
            </a:lvl3pPr>
            <a:lvl4pPr lvl="3">
              <a:buNone/>
              <a:defRPr>
                <a:solidFill>
                  <a:srgbClr val="000000"/>
                </a:solidFill>
              </a:defRPr>
            </a:lvl4pPr>
            <a:lvl5pPr lvl="4">
              <a:buNone/>
              <a:defRPr>
                <a:solidFill>
                  <a:srgbClr val="000000"/>
                </a:solidFill>
              </a:defRPr>
            </a:lvl5pPr>
            <a:lvl6pPr lvl="5">
              <a:buNone/>
              <a:defRPr>
                <a:solidFill>
                  <a:srgbClr val="000000"/>
                </a:solidFill>
              </a:defRPr>
            </a:lvl6pPr>
            <a:lvl7pPr lvl="6">
              <a:buNone/>
              <a:defRPr>
                <a:solidFill>
                  <a:srgbClr val="000000"/>
                </a:solidFill>
              </a:defRPr>
            </a:lvl7pPr>
            <a:lvl8pPr lvl="7">
              <a:buNone/>
              <a:defRPr>
                <a:solidFill>
                  <a:srgbClr val="000000"/>
                </a:solidFill>
              </a:defRPr>
            </a:lvl8pPr>
            <a:lvl9pPr lvl="8"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 txBox="1"/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40"/>
          <p:cNvSpPr txBox="1"/>
          <p:nvPr>
            <p:ph idx="1" type="subTitle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40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40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40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 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 2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b="0" i="0" sz="4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/>
          <p:nvPr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 cap="flat" cmpd="sng" w="25400">
            <a:solidFill>
              <a:srgbClr val="22336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5400000" dist="38100">
              <a:schemeClr val="dk1">
                <a:alpha val="2470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Xyz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5"/>
          <p:cNvSpPr/>
          <p:nvPr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5"/>
          <p:cNvSpPr/>
          <p:nvPr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rotWithShape="0" algn="ctr" dir="5400000" dist="38100">
              <a:schemeClr val="dk1">
                <a:alpha val="24705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644e195a04_0_7"/>
          <p:cNvSpPr/>
          <p:nvPr/>
        </p:nvSpPr>
        <p:spPr>
          <a:xfrm>
            <a:off x="32000" y="42675"/>
            <a:ext cx="416100" cy="256200"/>
          </a:xfrm>
          <a:prstGeom prst="rect">
            <a:avLst/>
          </a:prstGeom>
          <a:solidFill>
            <a:srgbClr val="2232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644e195a04_0_7"/>
          <p:cNvSpPr txBox="1"/>
          <p:nvPr/>
        </p:nvSpPr>
        <p:spPr>
          <a:xfrm>
            <a:off x="915900" y="1579679"/>
            <a:ext cx="7312200" cy="187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AI-Powered Resume Screening and Ranking System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644e195a04_0_7"/>
          <p:cNvSpPr txBox="1"/>
          <p:nvPr/>
        </p:nvSpPr>
        <p:spPr>
          <a:xfrm>
            <a:off x="106700" y="-70160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AI-Powered Resume Screening and Ranking System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3" name="Google Shape;63;g644e195a04_0_7"/>
          <p:cNvSpPr txBox="1"/>
          <p:nvPr/>
        </p:nvSpPr>
        <p:spPr>
          <a:xfrm>
            <a:off x="1371600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Internship Project Presentation</a:t>
            </a:r>
            <a:endParaRPr sz="2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Vedant Jain</a:t>
            </a:r>
            <a:endParaRPr sz="2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Guide: Saomya Chaudhury</a:t>
            </a:r>
            <a:endParaRPr sz="2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8a30932a0_0_64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338a30932a0_0_64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 accuracy using deep learning models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Support multiple resume formats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 bias detection in screening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Enhance UI with additional filtering options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338a30932a0_0_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g338a30932a0_0_64"/>
          <p:cNvSpPr/>
          <p:nvPr/>
        </p:nvSpPr>
        <p:spPr>
          <a:xfrm>
            <a:off x="32000" y="42675"/>
            <a:ext cx="416100" cy="256200"/>
          </a:xfrm>
          <a:prstGeom prst="rect">
            <a:avLst/>
          </a:prstGeom>
          <a:solidFill>
            <a:srgbClr val="2232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38a30932a0_0_64"/>
          <p:cNvSpPr txBox="1"/>
          <p:nvPr/>
        </p:nvSpPr>
        <p:spPr>
          <a:xfrm>
            <a:off x="106700" y="-70160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AI-Powered Resume Screening and Ranking System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8a30932a0_0_69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338a30932a0_0_69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project demonstrates the potential of AI in recruitment. Automating resume screening enhances efficiency, reduces bias, and ensures fair candidate evaluation.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338a30932a0_0_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g338a30932a0_0_69"/>
          <p:cNvSpPr/>
          <p:nvPr/>
        </p:nvSpPr>
        <p:spPr>
          <a:xfrm>
            <a:off x="32000" y="42675"/>
            <a:ext cx="416100" cy="256200"/>
          </a:xfrm>
          <a:prstGeom prst="rect">
            <a:avLst/>
          </a:prstGeom>
          <a:solidFill>
            <a:srgbClr val="2232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38a30932a0_0_69"/>
          <p:cNvSpPr txBox="1"/>
          <p:nvPr/>
        </p:nvSpPr>
        <p:spPr>
          <a:xfrm>
            <a:off x="106700" y="-70160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AI-Powered Resume Screening and Ranking System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8a30932a0_0_19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g338a30932a0_0_19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project leverages AI and NLP techniques to automate resume screening, making the hiring process more efficient.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g338a30932a0_0_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g338a30932a0_0_19"/>
          <p:cNvSpPr/>
          <p:nvPr/>
        </p:nvSpPr>
        <p:spPr>
          <a:xfrm>
            <a:off x="32000" y="42675"/>
            <a:ext cx="416100" cy="256200"/>
          </a:xfrm>
          <a:prstGeom prst="rect">
            <a:avLst/>
          </a:prstGeom>
          <a:solidFill>
            <a:srgbClr val="2232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38a30932a0_0_19"/>
          <p:cNvSpPr txBox="1"/>
          <p:nvPr/>
        </p:nvSpPr>
        <p:spPr>
          <a:xfrm>
            <a:off x="106700" y="-70160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AI-Powered Resume Screening and Ranking System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8a30932a0_0_29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g338a30932a0_0_29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Traditional resume screening is time-consuming and biased. An AI-powered solution can streamline and enhance the process.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338a30932a0_0_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g338a30932a0_0_29"/>
          <p:cNvSpPr/>
          <p:nvPr/>
        </p:nvSpPr>
        <p:spPr>
          <a:xfrm>
            <a:off x="32000" y="42675"/>
            <a:ext cx="416100" cy="256200"/>
          </a:xfrm>
          <a:prstGeom prst="rect">
            <a:avLst/>
          </a:prstGeom>
          <a:solidFill>
            <a:srgbClr val="2232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338a30932a0_0_29"/>
          <p:cNvSpPr txBox="1"/>
          <p:nvPr/>
        </p:nvSpPr>
        <p:spPr>
          <a:xfrm>
            <a:off x="106700" y="-70160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AI-Powered Resume Screening and Ranking System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8a30932a0_0_34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338a30932a0_0_34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With the increasing volume of job applications, recruiters need an efficient and unbiased system to evaluate candidates quickly.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338a30932a0_0_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g338a30932a0_0_34"/>
          <p:cNvSpPr/>
          <p:nvPr/>
        </p:nvSpPr>
        <p:spPr>
          <a:xfrm>
            <a:off x="32000" y="42675"/>
            <a:ext cx="416100" cy="256200"/>
          </a:xfrm>
          <a:prstGeom prst="rect">
            <a:avLst/>
          </a:prstGeom>
          <a:solidFill>
            <a:srgbClr val="2232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38a30932a0_0_34"/>
          <p:cNvSpPr txBox="1"/>
          <p:nvPr/>
        </p:nvSpPr>
        <p:spPr>
          <a:xfrm>
            <a:off x="106700" y="-70160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AI-Powered Resume Screening and Ranking System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8a30932a0_0_39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 Objectives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338a30932a0_0_39"/>
          <p:cNvSpPr txBox="1"/>
          <p:nvPr/>
        </p:nvSpPr>
        <p:spPr>
          <a:xfrm>
            <a:off x="457200" y="1238225"/>
            <a:ext cx="8489100" cy="3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Develop an AI-powered resume screening system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Rank resumes based on job description matching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Provide a user-friendly interface using Streamlit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Improve recruitment efficiency and fairness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338a30932a0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g338a30932a0_0_39"/>
          <p:cNvSpPr/>
          <p:nvPr/>
        </p:nvSpPr>
        <p:spPr>
          <a:xfrm>
            <a:off x="32000" y="42675"/>
            <a:ext cx="416100" cy="256200"/>
          </a:xfrm>
          <a:prstGeom prst="rect">
            <a:avLst/>
          </a:prstGeom>
          <a:solidFill>
            <a:srgbClr val="2232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38a30932a0_0_39"/>
          <p:cNvSpPr txBox="1"/>
          <p:nvPr/>
        </p:nvSpPr>
        <p:spPr>
          <a:xfrm>
            <a:off x="106700" y="-70160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AI-Powered Resume Screening and Ranking System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8a30932a0_0_44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Technologies Used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338a30932a0_0_44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Streamlit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SQLite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Machine Learning (TF-IDF, Cosine Similarity)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NLP techniques (Regex, Text Vectorization)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338a30932a0_0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" name="Google Shape;107;g338a30932a0_0_44"/>
          <p:cNvSpPr/>
          <p:nvPr/>
        </p:nvSpPr>
        <p:spPr>
          <a:xfrm>
            <a:off x="32000" y="42675"/>
            <a:ext cx="416100" cy="256200"/>
          </a:xfrm>
          <a:prstGeom prst="rect">
            <a:avLst/>
          </a:prstGeom>
          <a:solidFill>
            <a:srgbClr val="2232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38a30932a0_0_44"/>
          <p:cNvSpPr txBox="1"/>
          <p:nvPr/>
        </p:nvSpPr>
        <p:spPr>
          <a:xfrm>
            <a:off x="106700" y="-70160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AI-Powered Resume Screening and Ranking System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8a30932a0_0_49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 Design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338a30932a0_0_49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system consists of: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Resume Upload Module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Text Extraction and Preprocessing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Feature Extraction using NLP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Resume Ranking &amp; Display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338a30932a0_0_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g338a30932a0_0_49"/>
          <p:cNvSpPr/>
          <p:nvPr/>
        </p:nvSpPr>
        <p:spPr>
          <a:xfrm>
            <a:off x="32000" y="42675"/>
            <a:ext cx="416100" cy="256200"/>
          </a:xfrm>
          <a:prstGeom prst="rect">
            <a:avLst/>
          </a:prstGeom>
          <a:solidFill>
            <a:srgbClr val="2232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38a30932a0_0_49"/>
          <p:cNvSpPr txBox="1"/>
          <p:nvPr/>
        </p:nvSpPr>
        <p:spPr>
          <a:xfrm>
            <a:off x="106700" y="-70160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AI-Powered Resume Screening and Ranking System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8a30932a0_0_54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Implementation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338a30932a0_0_54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PDF Resumes are uploaded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Extract text using PyPDF2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Process resumes using NLP techniques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Compare with job descriptions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Rank resumes based on relevance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338a30932a0_0_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g338a30932a0_0_54"/>
          <p:cNvSpPr/>
          <p:nvPr/>
        </p:nvSpPr>
        <p:spPr>
          <a:xfrm>
            <a:off x="32000" y="42675"/>
            <a:ext cx="416100" cy="256200"/>
          </a:xfrm>
          <a:prstGeom prst="rect">
            <a:avLst/>
          </a:prstGeom>
          <a:solidFill>
            <a:srgbClr val="2232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38a30932a0_0_54"/>
          <p:cNvSpPr txBox="1"/>
          <p:nvPr/>
        </p:nvSpPr>
        <p:spPr>
          <a:xfrm>
            <a:off x="106700" y="-70160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AI-Powered Resume Screening and Ranking System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8a30932a0_0_59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 &amp; Observations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38a30932a0_0_59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Automated and unbiased ranking of resumes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Improved efficiency in shortlisting candidates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User-friendly interface for recruiters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38a30932a0_0_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g338a30932a0_0_59"/>
          <p:cNvSpPr/>
          <p:nvPr/>
        </p:nvSpPr>
        <p:spPr>
          <a:xfrm>
            <a:off x="32000" y="42675"/>
            <a:ext cx="416100" cy="256200"/>
          </a:xfrm>
          <a:prstGeom prst="rect">
            <a:avLst/>
          </a:prstGeom>
          <a:solidFill>
            <a:srgbClr val="2232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38a30932a0_0_59"/>
          <p:cNvSpPr txBox="1"/>
          <p:nvPr/>
        </p:nvSpPr>
        <p:spPr>
          <a:xfrm>
            <a:off x="106700" y="-70160"/>
            <a:ext cx="614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AI-Powered Resume Screening and Ranking System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Dr Moinudeen Syed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0x0101009921E1C5FD398A4287C0920180B68150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