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7" r:id="rId5"/>
    <p:sldId id="290" r:id="rId6"/>
    <p:sldId id="296" r:id="rId7"/>
    <p:sldId id="295" r:id="rId8"/>
    <p:sldId id="294" r:id="rId9"/>
    <p:sldId id="293" r:id="rId10"/>
    <p:sldId id="297" r:id="rId11"/>
    <p:sldId id="292" r:id="rId12"/>
    <p:sldId id="29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75" d="100"/>
          <a:sy n="75" d="100"/>
        </p:scale>
        <p:origin x="49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11/23/2021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11/23/2021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4.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3142694" y="1284611"/>
            <a:ext cx="5230427" cy="2674398"/>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r>
              <a:rPr lang="en-US" sz="5400" b="1" dirty="0">
                <a:solidFill>
                  <a:srgbClr val="FF0000"/>
                </a:solidFill>
              </a:rPr>
              <a:t>PLC BASED PULSE OUTPUT TIMER</a:t>
            </a:r>
            <a:endParaRPr lang="en-IN" sz="5400" b="1" dirty="0">
              <a:solidFill>
                <a:srgbClr val="FF0000"/>
              </a:solidFill>
            </a:endParaRPr>
          </a:p>
        </p:txBody>
      </p:sp>
    </p:spTree>
    <p:extLst>
      <p:ext uri="{BB962C8B-B14F-4D97-AF65-F5344CB8AC3E}">
        <p14:creationId xmlns:p14="http://schemas.microsoft.com/office/powerpoint/2010/main" val="345701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extBox 11">
            <a:extLst>
              <a:ext uri="{FF2B5EF4-FFF2-40B4-BE49-F238E27FC236}">
                <a16:creationId xmlns:a16="http://schemas.microsoft.com/office/drawing/2014/main" id="{6473D284-7EE2-4F30-812D-757E9A51277C}"/>
              </a:ext>
            </a:extLst>
          </p:cNvPr>
          <p:cNvSpPr txBox="1"/>
          <p:nvPr/>
        </p:nvSpPr>
        <p:spPr>
          <a:xfrm>
            <a:off x="612560" y="793384"/>
            <a:ext cx="6107836" cy="523220"/>
          </a:xfrm>
          <a:prstGeom prst="rect">
            <a:avLst/>
          </a:prstGeom>
          <a:noFill/>
        </p:spPr>
        <p:txBody>
          <a:bodyPr wrap="square">
            <a:spAutoFit/>
          </a:bodyPr>
          <a:lstStyle/>
          <a:p>
            <a:pPr algn="l"/>
            <a:r>
              <a:rPr lang="en-IN" sz="2800" b="1" i="1" dirty="0">
                <a:solidFill>
                  <a:srgbClr val="FF0000"/>
                </a:solidFill>
                <a:effectLst/>
                <a:latin typeface="-apple-system"/>
              </a:rPr>
              <a:t>Pulse Timer in PLC</a:t>
            </a:r>
          </a:p>
        </p:txBody>
      </p:sp>
      <p:pic>
        <p:nvPicPr>
          <p:cNvPr id="13" name="Picture 2" descr="Pulse Timer in PLC">
            <a:extLst>
              <a:ext uri="{FF2B5EF4-FFF2-40B4-BE49-F238E27FC236}">
                <a16:creationId xmlns:a16="http://schemas.microsoft.com/office/drawing/2014/main" id="{1123918F-9EDA-4FF3-BA27-13A5C8F609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432" y="1645571"/>
            <a:ext cx="10460583" cy="370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36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extBox 11">
            <a:extLst>
              <a:ext uri="{FF2B5EF4-FFF2-40B4-BE49-F238E27FC236}">
                <a16:creationId xmlns:a16="http://schemas.microsoft.com/office/drawing/2014/main" id="{F247FDD9-487B-4BAC-8A06-3E15403E7878}"/>
              </a:ext>
            </a:extLst>
          </p:cNvPr>
          <p:cNvSpPr txBox="1"/>
          <p:nvPr/>
        </p:nvSpPr>
        <p:spPr>
          <a:xfrm>
            <a:off x="593637" y="669026"/>
            <a:ext cx="6107836" cy="1323439"/>
          </a:xfrm>
          <a:prstGeom prst="rect">
            <a:avLst/>
          </a:prstGeom>
          <a:noFill/>
        </p:spPr>
        <p:txBody>
          <a:bodyPr wrap="square">
            <a:spAutoFit/>
          </a:bodyPr>
          <a:lstStyle/>
          <a:p>
            <a:pPr algn="l"/>
            <a:r>
              <a:rPr lang="en-IN" sz="2800" b="1" i="0" dirty="0">
                <a:solidFill>
                  <a:schemeClr val="tx1">
                    <a:lumMod val="95000"/>
                  </a:schemeClr>
                </a:solidFill>
                <a:effectLst/>
                <a:latin typeface="-apple-system"/>
              </a:rPr>
              <a:t>Block Description</a:t>
            </a:r>
          </a:p>
          <a:p>
            <a:pPr algn="l"/>
            <a:endParaRPr lang="en-IN" sz="2800" b="1" i="0" dirty="0">
              <a:solidFill>
                <a:schemeClr val="tx1">
                  <a:lumMod val="95000"/>
                </a:schemeClr>
              </a:solidFill>
              <a:effectLst/>
              <a:latin typeface="-apple-system"/>
            </a:endParaRPr>
          </a:p>
          <a:p>
            <a:pPr marL="457200" indent="-457200" algn="l">
              <a:buFont typeface="+mj-lt"/>
              <a:buAutoNum type="arabicPeriod"/>
            </a:pPr>
            <a:r>
              <a:rPr lang="en-IN" sz="2400" b="1" i="0" dirty="0">
                <a:solidFill>
                  <a:srgbClr val="FF0000"/>
                </a:solidFill>
                <a:effectLst/>
                <a:latin typeface="-apple-system"/>
              </a:rPr>
              <a:t>Pulse Timer:</a:t>
            </a:r>
          </a:p>
        </p:txBody>
      </p:sp>
      <p:sp>
        <p:nvSpPr>
          <p:cNvPr id="13" name="TextBox 12">
            <a:extLst>
              <a:ext uri="{FF2B5EF4-FFF2-40B4-BE49-F238E27FC236}">
                <a16:creationId xmlns:a16="http://schemas.microsoft.com/office/drawing/2014/main" id="{528245B4-B86B-4182-AF8F-E3920E5627E9}"/>
              </a:ext>
            </a:extLst>
          </p:cNvPr>
          <p:cNvSpPr txBox="1"/>
          <p:nvPr/>
        </p:nvSpPr>
        <p:spPr>
          <a:xfrm>
            <a:off x="237363" y="2019926"/>
            <a:ext cx="10591058" cy="3276282"/>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000" b="0" i="0" dirty="0">
                <a:solidFill>
                  <a:schemeClr val="accent2">
                    <a:lumMod val="75000"/>
                  </a:schemeClr>
                </a:solidFill>
                <a:effectLst/>
                <a:latin typeface="-apple-system"/>
              </a:rPr>
              <a:t>When Timer receives positive pulse at the set input (S), it enables the Q output as long as the preset value set for the timer. The signal change is necessary in order to enable the timer.</a:t>
            </a:r>
          </a:p>
          <a:p>
            <a:pPr marL="342900" indent="-342900" algn="l">
              <a:lnSpc>
                <a:spcPct val="150000"/>
              </a:lnSpc>
              <a:buFont typeface="Arial" panose="020B0604020202020204" pitchFamily="34" charset="0"/>
              <a:buChar char="•"/>
            </a:pPr>
            <a:r>
              <a:rPr lang="en-US" sz="2000" b="0" i="0" dirty="0">
                <a:solidFill>
                  <a:schemeClr val="accent2">
                    <a:lumMod val="75000"/>
                  </a:schemeClr>
                </a:solidFill>
                <a:effectLst/>
                <a:latin typeface="-apple-system"/>
              </a:rPr>
              <a:t>Timer will run as long as the input sign (S)  at “1” or accumulator value reaches preset value. The signal state at the output (Q) is at “1” as long as the timer is running. If input (S) changed from “1 to 0” before the time interval has elapsed, timer stopped along with disabling output (Q).</a:t>
            </a:r>
          </a:p>
          <a:p>
            <a:pPr marL="342900" indent="-342900" algn="l">
              <a:lnSpc>
                <a:spcPct val="150000"/>
              </a:lnSpc>
              <a:buFont typeface="Arial" panose="020B0604020202020204" pitchFamily="34" charset="0"/>
              <a:buChar char="•"/>
            </a:pPr>
            <a:r>
              <a:rPr lang="en-US" sz="2000" b="0" i="0" dirty="0">
                <a:solidFill>
                  <a:schemeClr val="accent2">
                    <a:lumMod val="75000"/>
                  </a:schemeClr>
                </a:solidFill>
                <a:effectLst/>
                <a:latin typeface="-apple-system"/>
              </a:rPr>
              <a:t>The timer reset input enables to reset the timer while it’s running. Accumulator value backs to zero. Accumulator value can be read at the BI and BCD output of the timer.</a:t>
            </a:r>
          </a:p>
        </p:txBody>
      </p:sp>
    </p:spTree>
    <p:extLst>
      <p:ext uri="{BB962C8B-B14F-4D97-AF65-F5344CB8AC3E}">
        <p14:creationId xmlns:p14="http://schemas.microsoft.com/office/powerpoint/2010/main" val="160609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extBox 11">
            <a:extLst>
              <a:ext uri="{FF2B5EF4-FFF2-40B4-BE49-F238E27FC236}">
                <a16:creationId xmlns:a16="http://schemas.microsoft.com/office/drawing/2014/main" id="{00E058B1-02F4-4CBB-B849-C4C98658E0D6}"/>
              </a:ext>
            </a:extLst>
          </p:cNvPr>
          <p:cNvSpPr txBox="1"/>
          <p:nvPr/>
        </p:nvSpPr>
        <p:spPr>
          <a:xfrm>
            <a:off x="497150" y="893969"/>
            <a:ext cx="6107836" cy="461665"/>
          </a:xfrm>
          <a:prstGeom prst="rect">
            <a:avLst/>
          </a:prstGeom>
          <a:noFill/>
        </p:spPr>
        <p:txBody>
          <a:bodyPr wrap="square">
            <a:spAutoFit/>
          </a:bodyPr>
          <a:lstStyle/>
          <a:p>
            <a:pPr algn="l"/>
            <a:r>
              <a:rPr lang="en-IN" sz="2000" b="1" i="0" dirty="0">
                <a:solidFill>
                  <a:srgbClr val="FF0000"/>
                </a:solidFill>
                <a:effectLst/>
                <a:latin typeface="-apple-system"/>
              </a:rPr>
              <a:t>2.  Pulse </a:t>
            </a:r>
            <a:r>
              <a:rPr lang="en-IN" sz="2400" b="1" i="0" dirty="0">
                <a:solidFill>
                  <a:srgbClr val="FF0000"/>
                </a:solidFill>
                <a:effectLst/>
                <a:latin typeface="-apple-system"/>
              </a:rPr>
              <a:t>Extended</a:t>
            </a:r>
            <a:r>
              <a:rPr lang="en-IN" sz="2000" b="1" i="0" dirty="0">
                <a:solidFill>
                  <a:srgbClr val="FF0000"/>
                </a:solidFill>
                <a:effectLst/>
                <a:latin typeface="-apple-system"/>
              </a:rPr>
              <a:t> Timer:</a:t>
            </a:r>
          </a:p>
        </p:txBody>
      </p:sp>
      <p:sp>
        <p:nvSpPr>
          <p:cNvPr id="13" name="TextBox 12">
            <a:extLst>
              <a:ext uri="{FF2B5EF4-FFF2-40B4-BE49-F238E27FC236}">
                <a16:creationId xmlns:a16="http://schemas.microsoft.com/office/drawing/2014/main" id="{E5EF9A3F-4DE3-4866-85AE-EB340F3DD953}"/>
              </a:ext>
            </a:extLst>
          </p:cNvPr>
          <p:cNvSpPr txBox="1"/>
          <p:nvPr/>
        </p:nvSpPr>
        <p:spPr>
          <a:xfrm>
            <a:off x="497149" y="1763905"/>
            <a:ext cx="10502866" cy="3276282"/>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en-US" sz="2000" b="0" i="0" dirty="0">
                <a:solidFill>
                  <a:schemeClr val="accent2">
                    <a:lumMod val="75000"/>
                  </a:schemeClr>
                </a:solidFill>
                <a:effectLst/>
                <a:latin typeface="-apple-system"/>
              </a:rPr>
              <a:t>When Timer receives positive pulse at the set input (S), it enables the Q output as long as the preset value set for the timer. The signal change is necessary in order to enable the timer.</a:t>
            </a:r>
          </a:p>
          <a:p>
            <a:pPr marL="285750" indent="-285750" algn="l">
              <a:lnSpc>
                <a:spcPct val="150000"/>
              </a:lnSpc>
              <a:buFont typeface="Arial" panose="020B0604020202020204" pitchFamily="34" charset="0"/>
              <a:buChar char="•"/>
            </a:pPr>
            <a:r>
              <a:rPr lang="en-US" sz="2000" b="0" i="0" dirty="0">
                <a:solidFill>
                  <a:schemeClr val="accent2">
                    <a:lumMod val="75000"/>
                  </a:schemeClr>
                </a:solidFill>
                <a:effectLst/>
                <a:latin typeface="-apple-system"/>
              </a:rPr>
              <a:t>The signal state at the output (Q) is at “1” as long as the timer is running. If input (S) changed from “1 to 0” before the time interval has elapsed, timer continue to run and enables output (Q) till accumulator value reach preset value.</a:t>
            </a:r>
          </a:p>
          <a:p>
            <a:pPr marL="285750" indent="-285750" algn="l">
              <a:lnSpc>
                <a:spcPct val="150000"/>
              </a:lnSpc>
              <a:buFont typeface="Arial" panose="020B0604020202020204" pitchFamily="34" charset="0"/>
              <a:buChar char="•"/>
            </a:pPr>
            <a:r>
              <a:rPr lang="en-US" sz="2000" b="0" i="0" dirty="0">
                <a:solidFill>
                  <a:schemeClr val="accent2">
                    <a:lumMod val="75000"/>
                  </a:schemeClr>
                </a:solidFill>
                <a:effectLst/>
                <a:latin typeface="-apple-system"/>
              </a:rPr>
              <a:t>The timer reset input enables to reset the timer while it’s running. Accumulator value backs to zero. Accumulator value can be read at the BI and BCD output of the timer.</a:t>
            </a:r>
          </a:p>
        </p:txBody>
      </p:sp>
    </p:spTree>
    <p:extLst>
      <p:ext uri="{BB962C8B-B14F-4D97-AF65-F5344CB8AC3E}">
        <p14:creationId xmlns:p14="http://schemas.microsoft.com/office/powerpoint/2010/main" val="2542011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extBox 11">
            <a:extLst>
              <a:ext uri="{FF2B5EF4-FFF2-40B4-BE49-F238E27FC236}">
                <a16:creationId xmlns:a16="http://schemas.microsoft.com/office/drawing/2014/main" id="{C533C73E-460B-4B3C-A3B7-7B6E3525FD60}"/>
              </a:ext>
            </a:extLst>
          </p:cNvPr>
          <p:cNvSpPr txBox="1"/>
          <p:nvPr/>
        </p:nvSpPr>
        <p:spPr>
          <a:xfrm>
            <a:off x="612559" y="787892"/>
            <a:ext cx="6107836" cy="584775"/>
          </a:xfrm>
          <a:prstGeom prst="rect">
            <a:avLst/>
          </a:prstGeom>
          <a:noFill/>
        </p:spPr>
        <p:txBody>
          <a:bodyPr wrap="square">
            <a:spAutoFit/>
          </a:bodyPr>
          <a:lstStyle/>
          <a:p>
            <a:pPr algn="l"/>
            <a:r>
              <a:rPr lang="en-IN" sz="3200" b="1" i="0" dirty="0">
                <a:effectLst/>
                <a:latin typeface="-apple-system"/>
              </a:rPr>
              <a:t>Ladder Logic</a:t>
            </a:r>
          </a:p>
        </p:txBody>
      </p:sp>
      <p:sp>
        <p:nvSpPr>
          <p:cNvPr id="13" name="TextBox 12">
            <a:extLst>
              <a:ext uri="{FF2B5EF4-FFF2-40B4-BE49-F238E27FC236}">
                <a16:creationId xmlns:a16="http://schemas.microsoft.com/office/drawing/2014/main" id="{F56F8D06-9655-424A-B543-CCFE29C1D420}"/>
              </a:ext>
            </a:extLst>
          </p:cNvPr>
          <p:cNvSpPr txBox="1"/>
          <p:nvPr/>
        </p:nvSpPr>
        <p:spPr>
          <a:xfrm>
            <a:off x="401054" y="1401586"/>
            <a:ext cx="8140823" cy="461665"/>
          </a:xfrm>
          <a:prstGeom prst="rect">
            <a:avLst/>
          </a:prstGeom>
          <a:noFill/>
        </p:spPr>
        <p:txBody>
          <a:bodyPr wrap="square">
            <a:spAutoFit/>
          </a:bodyPr>
          <a:lstStyle/>
          <a:p>
            <a:pPr algn="l"/>
            <a:r>
              <a:rPr lang="en-US" sz="2400" b="1" i="0" dirty="0">
                <a:solidFill>
                  <a:srgbClr val="FF0000"/>
                </a:solidFill>
                <a:effectLst/>
                <a:latin typeface="-apple-system"/>
              </a:rPr>
              <a:t>Case 1: When Input set (S) goes ON for the first time</a:t>
            </a:r>
          </a:p>
        </p:txBody>
      </p:sp>
      <p:pic>
        <p:nvPicPr>
          <p:cNvPr id="14" name="Picture 2" descr="Pulse Timer Instruction in PLC Programming">
            <a:extLst>
              <a:ext uri="{FF2B5EF4-FFF2-40B4-BE49-F238E27FC236}">
                <a16:creationId xmlns:a16="http://schemas.microsoft.com/office/drawing/2014/main" id="{20ABD91E-0DCA-4ADB-A76B-8227B318B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8703" y="2131900"/>
            <a:ext cx="4218259" cy="26393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C0DFC73-7E9E-4834-9646-853A3705BD12}"/>
              </a:ext>
            </a:extLst>
          </p:cNvPr>
          <p:cNvSpPr txBox="1"/>
          <p:nvPr/>
        </p:nvSpPr>
        <p:spPr>
          <a:xfrm>
            <a:off x="233778" y="1783057"/>
            <a:ext cx="7732452" cy="3737946"/>
          </a:xfrm>
          <a:prstGeom prst="rect">
            <a:avLst/>
          </a:prstGeom>
          <a:noFill/>
        </p:spPr>
        <p:txBody>
          <a:bodyPr wrap="square">
            <a:spAutoFit/>
          </a:bodyPr>
          <a:lstStyle/>
          <a:p>
            <a:pPr algn="l">
              <a:lnSpc>
                <a:spcPct val="150000"/>
              </a:lnSpc>
            </a:pPr>
            <a:r>
              <a:rPr lang="en-US" sz="2000" b="1" i="0" dirty="0">
                <a:solidFill>
                  <a:schemeClr val="accent2">
                    <a:lumMod val="75000"/>
                  </a:schemeClr>
                </a:solidFill>
                <a:effectLst/>
                <a:latin typeface="-apple-system"/>
              </a:rPr>
              <a:t>Network 1:</a:t>
            </a:r>
          </a:p>
          <a:p>
            <a:pPr algn="l">
              <a:lnSpc>
                <a:spcPct val="150000"/>
              </a:lnSpc>
            </a:pPr>
            <a:r>
              <a:rPr lang="en-US" sz="2000" b="0" i="0" dirty="0">
                <a:solidFill>
                  <a:schemeClr val="accent2">
                    <a:lumMod val="75000"/>
                  </a:schemeClr>
                </a:solidFill>
                <a:effectLst/>
                <a:latin typeface="-apple-system"/>
              </a:rPr>
              <a:t>Input I0.0 is pressed, it gives positive pulse to S input of timer (T0) which makes timer to start running </a:t>
            </a:r>
            <a:r>
              <a:rPr lang="en-US" sz="2000" b="0" i="0" dirty="0" err="1">
                <a:solidFill>
                  <a:schemeClr val="accent2">
                    <a:lumMod val="75000"/>
                  </a:schemeClr>
                </a:solidFill>
                <a:effectLst/>
                <a:latin typeface="-apple-system"/>
              </a:rPr>
              <a:t>upto</a:t>
            </a:r>
            <a:r>
              <a:rPr lang="en-US" sz="2000" b="0" i="0" dirty="0">
                <a:solidFill>
                  <a:schemeClr val="accent2">
                    <a:lumMod val="75000"/>
                  </a:schemeClr>
                </a:solidFill>
                <a:effectLst/>
                <a:latin typeface="-apple-system"/>
              </a:rPr>
              <a:t> 20s ,the time mentioned in the preset value(TV=ST#20s).Output (Q0.0) of timer (T0) enable for 20 s.</a:t>
            </a:r>
          </a:p>
          <a:p>
            <a:pPr algn="l">
              <a:lnSpc>
                <a:spcPct val="150000"/>
              </a:lnSpc>
            </a:pPr>
            <a:r>
              <a:rPr lang="en-US" sz="2000" b="1" i="0" dirty="0">
                <a:solidFill>
                  <a:schemeClr val="accent2">
                    <a:lumMod val="75000"/>
                  </a:schemeClr>
                </a:solidFill>
                <a:effectLst/>
                <a:latin typeface="-apple-system"/>
              </a:rPr>
              <a:t>Network 2:</a:t>
            </a:r>
          </a:p>
          <a:p>
            <a:pPr algn="l">
              <a:lnSpc>
                <a:spcPct val="150000"/>
              </a:lnSpc>
            </a:pPr>
            <a:r>
              <a:rPr lang="en-US" sz="2000" b="0" i="0" dirty="0">
                <a:solidFill>
                  <a:schemeClr val="accent2">
                    <a:lumMod val="75000"/>
                  </a:schemeClr>
                </a:solidFill>
                <a:effectLst/>
                <a:latin typeface="-apple-system"/>
              </a:rPr>
              <a:t>Input  I0.2 is pressed, it gives positive pulse to S input of timer (T1) which makes timer to start running </a:t>
            </a:r>
            <a:r>
              <a:rPr lang="en-US" sz="2000" b="0" i="0" dirty="0" err="1">
                <a:solidFill>
                  <a:schemeClr val="accent2">
                    <a:lumMod val="75000"/>
                  </a:schemeClr>
                </a:solidFill>
                <a:effectLst/>
                <a:latin typeface="-apple-system"/>
              </a:rPr>
              <a:t>upto</a:t>
            </a:r>
            <a:r>
              <a:rPr lang="en-US" sz="2000" b="0" i="0" dirty="0">
                <a:solidFill>
                  <a:schemeClr val="accent2">
                    <a:lumMod val="75000"/>
                  </a:schemeClr>
                </a:solidFill>
                <a:effectLst/>
                <a:latin typeface="-apple-system"/>
              </a:rPr>
              <a:t> 20s,the time mentioned in the preset value (TV=ST#20s).Output (Q0.1 )of timer (T1) enable for 20 s.</a:t>
            </a:r>
          </a:p>
        </p:txBody>
      </p:sp>
    </p:spTree>
    <p:extLst>
      <p:ext uri="{BB962C8B-B14F-4D97-AF65-F5344CB8AC3E}">
        <p14:creationId xmlns:p14="http://schemas.microsoft.com/office/powerpoint/2010/main" val="219306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extBox 11">
            <a:extLst>
              <a:ext uri="{FF2B5EF4-FFF2-40B4-BE49-F238E27FC236}">
                <a16:creationId xmlns:a16="http://schemas.microsoft.com/office/drawing/2014/main" id="{2628FE89-4114-4C93-9F5C-0B1B028951B5}"/>
              </a:ext>
            </a:extLst>
          </p:cNvPr>
          <p:cNvSpPr txBox="1"/>
          <p:nvPr/>
        </p:nvSpPr>
        <p:spPr>
          <a:xfrm>
            <a:off x="284667" y="758437"/>
            <a:ext cx="10715348" cy="1261884"/>
          </a:xfrm>
          <a:prstGeom prst="rect">
            <a:avLst/>
          </a:prstGeom>
          <a:noFill/>
        </p:spPr>
        <p:txBody>
          <a:bodyPr wrap="square">
            <a:spAutoFit/>
          </a:bodyPr>
          <a:lstStyle/>
          <a:p>
            <a:pPr algn="l"/>
            <a:r>
              <a:rPr lang="en-US" sz="2400" b="1" i="0" dirty="0">
                <a:solidFill>
                  <a:srgbClr val="FF0000"/>
                </a:solidFill>
                <a:effectLst/>
                <a:latin typeface="-apple-system"/>
              </a:rPr>
              <a:t>Case 2: When Input </a:t>
            </a:r>
            <a:r>
              <a:rPr lang="en-US" sz="2800" b="1" i="0" dirty="0">
                <a:solidFill>
                  <a:srgbClr val="FF0000"/>
                </a:solidFill>
                <a:effectLst/>
                <a:latin typeface="-apple-system"/>
              </a:rPr>
              <a:t>set</a:t>
            </a:r>
            <a:r>
              <a:rPr lang="en-US" sz="2400" b="1" i="0" dirty="0">
                <a:solidFill>
                  <a:srgbClr val="FF0000"/>
                </a:solidFill>
                <a:effectLst/>
                <a:latin typeface="-apple-system"/>
              </a:rPr>
              <a:t> (S) goes OFF before time interval (20s) get elapsed</a:t>
            </a:r>
          </a:p>
          <a:p>
            <a:br>
              <a:rPr lang="en-US" sz="2400" b="0" i="0" dirty="0">
                <a:solidFill>
                  <a:srgbClr val="FF0000"/>
                </a:solidFill>
                <a:effectLst/>
                <a:latin typeface="-apple-system"/>
              </a:rPr>
            </a:br>
            <a:endParaRPr lang="en-IN" sz="2400" dirty="0">
              <a:solidFill>
                <a:srgbClr val="FF0000"/>
              </a:solidFill>
            </a:endParaRPr>
          </a:p>
        </p:txBody>
      </p:sp>
      <p:pic>
        <p:nvPicPr>
          <p:cNvPr id="13" name="Picture 2" descr="Pulse Timers in Programmable Logic controllers">
            <a:extLst>
              <a:ext uri="{FF2B5EF4-FFF2-40B4-BE49-F238E27FC236}">
                <a16:creationId xmlns:a16="http://schemas.microsoft.com/office/drawing/2014/main" id="{DD443FCA-D6A3-4610-A5CB-70A4545C04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08304" y="2332812"/>
            <a:ext cx="4261091" cy="256237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323134E-BF6A-406E-8FE0-EF30D4D6A880}"/>
              </a:ext>
            </a:extLst>
          </p:cNvPr>
          <p:cNvSpPr txBox="1"/>
          <p:nvPr/>
        </p:nvSpPr>
        <p:spPr>
          <a:xfrm>
            <a:off x="254103" y="1558262"/>
            <a:ext cx="7332956" cy="3737946"/>
          </a:xfrm>
          <a:prstGeom prst="rect">
            <a:avLst/>
          </a:prstGeom>
          <a:noFill/>
        </p:spPr>
        <p:txBody>
          <a:bodyPr wrap="square">
            <a:spAutoFit/>
          </a:bodyPr>
          <a:lstStyle/>
          <a:p>
            <a:pPr>
              <a:lnSpc>
                <a:spcPct val="150000"/>
              </a:lnSpc>
            </a:pPr>
            <a:r>
              <a:rPr lang="en-US" sz="2000" b="1" dirty="0">
                <a:solidFill>
                  <a:schemeClr val="accent2">
                    <a:lumMod val="75000"/>
                  </a:schemeClr>
                </a:solidFill>
              </a:rPr>
              <a:t>Network 1:</a:t>
            </a:r>
          </a:p>
          <a:p>
            <a:pPr>
              <a:lnSpc>
                <a:spcPct val="150000"/>
              </a:lnSpc>
            </a:pPr>
            <a:r>
              <a:rPr lang="en-US" sz="2000" b="1" dirty="0">
                <a:solidFill>
                  <a:schemeClr val="accent2">
                    <a:lumMod val="75000"/>
                  </a:schemeClr>
                </a:solidFill>
              </a:rPr>
              <a:t>Input (I0.0) to the timer (T0) is turned off before the time interval elapsed will make the timer to stop running and output (Q0.0) to go off.</a:t>
            </a:r>
          </a:p>
          <a:p>
            <a:pPr>
              <a:lnSpc>
                <a:spcPct val="150000"/>
              </a:lnSpc>
            </a:pPr>
            <a:r>
              <a:rPr lang="en-US" sz="2000" b="1" dirty="0">
                <a:solidFill>
                  <a:schemeClr val="accent2">
                    <a:lumMod val="75000"/>
                  </a:schemeClr>
                </a:solidFill>
              </a:rPr>
              <a:t>Network 2:</a:t>
            </a:r>
          </a:p>
          <a:p>
            <a:pPr>
              <a:lnSpc>
                <a:spcPct val="150000"/>
              </a:lnSpc>
            </a:pPr>
            <a:r>
              <a:rPr lang="en-US" sz="2000" b="1" dirty="0">
                <a:solidFill>
                  <a:schemeClr val="accent2">
                    <a:lumMod val="75000"/>
                  </a:schemeClr>
                </a:solidFill>
              </a:rPr>
              <a:t>Input (I0.2) to the timer (T1) is turned off before the time interval elapsed will make the timer to continue running and output (Q0.1) to remain ON till the time interval has elapsed.</a:t>
            </a:r>
            <a:endParaRPr lang="en-IN" sz="2000" b="1" dirty="0">
              <a:solidFill>
                <a:schemeClr val="accent2">
                  <a:lumMod val="75000"/>
                </a:schemeClr>
              </a:solidFill>
            </a:endParaRPr>
          </a:p>
        </p:txBody>
      </p:sp>
    </p:spTree>
    <p:extLst>
      <p:ext uri="{BB962C8B-B14F-4D97-AF65-F5344CB8AC3E}">
        <p14:creationId xmlns:p14="http://schemas.microsoft.com/office/powerpoint/2010/main" val="1602166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extBox 11">
            <a:extLst>
              <a:ext uri="{FF2B5EF4-FFF2-40B4-BE49-F238E27FC236}">
                <a16:creationId xmlns:a16="http://schemas.microsoft.com/office/drawing/2014/main" id="{AB023861-56A6-4286-9F4A-70AB89F16F7E}"/>
              </a:ext>
            </a:extLst>
          </p:cNvPr>
          <p:cNvSpPr txBox="1"/>
          <p:nvPr/>
        </p:nvSpPr>
        <p:spPr>
          <a:xfrm>
            <a:off x="290627" y="786087"/>
            <a:ext cx="10537794" cy="461665"/>
          </a:xfrm>
          <a:prstGeom prst="rect">
            <a:avLst/>
          </a:prstGeom>
          <a:noFill/>
        </p:spPr>
        <p:txBody>
          <a:bodyPr wrap="square">
            <a:spAutoFit/>
          </a:bodyPr>
          <a:lstStyle/>
          <a:p>
            <a:pPr algn="l"/>
            <a:r>
              <a:rPr lang="en-US" sz="2400" b="1" i="0" dirty="0">
                <a:solidFill>
                  <a:srgbClr val="FF0000"/>
                </a:solidFill>
                <a:effectLst/>
                <a:latin typeface="-apple-system"/>
              </a:rPr>
              <a:t>Case 3: When Reset input (R) goes ON before time interval (20s) get elapsed</a:t>
            </a:r>
          </a:p>
        </p:txBody>
      </p:sp>
      <p:pic>
        <p:nvPicPr>
          <p:cNvPr id="13" name="Picture 2" descr="Pulse Timer (TP)">
            <a:extLst>
              <a:ext uri="{FF2B5EF4-FFF2-40B4-BE49-F238E27FC236}">
                <a16:creationId xmlns:a16="http://schemas.microsoft.com/office/drawing/2014/main" id="{14E7EE68-0DB1-4597-9FDF-63BF67102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8937" y="1937135"/>
            <a:ext cx="4683062" cy="321154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9CCECE1-90BB-46DF-83F3-5DAB53547FF9}"/>
              </a:ext>
            </a:extLst>
          </p:cNvPr>
          <p:cNvSpPr txBox="1"/>
          <p:nvPr/>
        </p:nvSpPr>
        <p:spPr>
          <a:xfrm>
            <a:off x="507045" y="1722206"/>
            <a:ext cx="6107836" cy="3276282"/>
          </a:xfrm>
          <a:prstGeom prst="rect">
            <a:avLst/>
          </a:prstGeom>
          <a:noFill/>
        </p:spPr>
        <p:txBody>
          <a:bodyPr wrap="square">
            <a:spAutoFit/>
          </a:bodyPr>
          <a:lstStyle/>
          <a:p>
            <a:pPr algn="l">
              <a:lnSpc>
                <a:spcPct val="150000"/>
              </a:lnSpc>
            </a:pPr>
            <a:r>
              <a:rPr lang="en-US" sz="2000" b="1" i="0" dirty="0">
                <a:solidFill>
                  <a:schemeClr val="accent2">
                    <a:lumMod val="75000"/>
                  </a:schemeClr>
                </a:solidFill>
                <a:effectLst/>
                <a:latin typeface="-apple-system"/>
              </a:rPr>
              <a:t>Network 1:</a:t>
            </a:r>
          </a:p>
          <a:p>
            <a:pPr algn="l">
              <a:lnSpc>
                <a:spcPct val="150000"/>
              </a:lnSpc>
            </a:pPr>
            <a:r>
              <a:rPr lang="en-US" sz="2000" b="0" i="0" dirty="0">
                <a:solidFill>
                  <a:schemeClr val="accent2">
                    <a:lumMod val="75000"/>
                  </a:schemeClr>
                </a:solidFill>
                <a:effectLst/>
                <a:latin typeface="-apple-system"/>
              </a:rPr>
              <a:t>Reset Input (I0.1) to the timer (T0) is pressed; timer stopped running and disables the output (Q0.0).</a:t>
            </a:r>
          </a:p>
          <a:p>
            <a:pPr algn="l">
              <a:lnSpc>
                <a:spcPct val="150000"/>
              </a:lnSpc>
            </a:pPr>
            <a:endParaRPr lang="en-US" sz="2000" b="1" i="0" dirty="0">
              <a:solidFill>
                <a:schemeClr val="accent2">
                  <a:lumMod val="75000"/>
                </a:schemeClr>
              </a:solidFill>
              <a:effectLst/>
              <a:latin typeface="-apple-system"/>
            </a:endParaRPr>
          </a:p>
          <a:p>
            <a:pPr algn="l">
              <a:lnSpc>
                <a:spcPct val="150000"/>
              </a:lnSpc>
            </a:pPr>
            <a:r>
              <a:rPr lang="en-US" sz="2000" b="1" i="0" dirty="0">
                <a:solidFill>
                  <a:schemeClr val="accent2">
                    <a:lumMod val="75000"/>
                  </a:schemeClr>
                </a:solidFill>
                <a:effectLst/>
                <a:latin typeface="-apple-system"/>
              </a:rPr>
              <a:t>Network 2:</a:t>
            </a:r>
          </a:p>
          <a:p>
            <a:pPr algn="l">
              <a:lnSpc>
                <a:spcPct val="150000"/>
              </a:lnSpc>
            </a:pPr>
            <a:r>
              <a:rPr lang="en-US" sz="2000" b="0" i="0" dirty="0">
                <a:solidFill>
                  <a:schemeClr val="accent2">
                    <a:lumMod val="75000"/>
                  </a:schemeClr>
                </a:solidFill>
                <a:effectLst/>
                <a:latin typeface="-apple-system"/>
              </a:rPr>
              <a:t>Reset Input (I0.3) to the timer (T1) is pressed; timer stopped running and disables the output (Q0.1).</a:t>
            </a:r>
          </a:p>
        </p:txBody>
      </p:sp>
    </p:spTree>
    <p:extLst>
      <p:ext uri="{BB962C8B-B14F-4D97-AF65-F5344CB8AC3E}">
        <p14:creationId xmlns:p14="http://schemas.microsoft.com/office/powerpoint/2010/main" val="2248466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itle 1">
            <a:extLst>
              <a:ext uri="{FF2B5EF4-FFF2-40B4-BE49-F238E27FC236}">
                <a16:creationId xmlns:a16="http://schemas.microsoft.com/office/drawing/2014/main" id="{7E8A9225-9C31-4F6F-9BB6-D3AD46749EB3}"/>
              </a:ext>
            </a:extLst>
          </p:cNvPr>
          <p:cNvSpPr txBox="1">
            <a:spLocks/>
          </p:cNvSpPr>
          <p:nvPr/>
        </p:nvSpPr>
        <p:spPr>
          <a:xfrm>
            <a:off x="551776" y="233131"/>
            <a:ext cx="8534400"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OUTPUT</a:t>
            </a:r>
            <a:endParaRPr lang="en-IN" sz="5400" b="1" dirty="0"/>
          </a:p>
        </p:txBody>
      </p:sp>
      <p:pic>
        <p:nvPicPr>
          <p:cNvPr id="13" name="Picture 12">
            <a:extLst>
              <a:ext uri="{FF2B5EF4-FFF2-40B4-BE49-F238E27FC236}">
                <a16:creationId xmlns:a16="http://schemas.microsoft.com/office/drawing/2014/main" id="{B34F2085-CC3A-4078-AD7D-73CE71B841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1530" y="1394437"/>
            <a:ext cx="7680831" cy="3772443"/>
          </a:xfrm>
          <a:prstGeom prst="rect">
            <a:avLst/>
          </a:prstGeom>
        </p:spPr>
      </p:pic>
    </p:spTree>
    <p:extLst>
      <p:ext uri="{BB962C8B-B14F-4D97-AF65-F5344CB8AC3E}">
        <p14:creationId xmlns:p14="http://schemas.microsoft.com/office/powerpoint/2010/main" val="2154849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Contents</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1191985" y="494851"/>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10" name="Title 1">
            <a:extLst>
              <a:ext uri="{FF2B5EF4-FFF2-40B4-BE49-F238E27FC236}">
                <a16:creationId xmlns:a16="http://schemas.microsoft.com/office/drawing/2014/main" id="{CB92D939-3543-4576-B146-FCB77EE87B7B}"/>
              </a:ext>
            </a:extLst>
          </p:cNvPr>
          <p:cNvSpPr txBox="1">
            <a:spLocks/>
          </p:cNvSpPr>
          <p:nvPr/>
        </p:nvSpPr>
        <p:spPr>
          <a:xfrm>
            <a:off x="1899823" y="754603"/>
            <a:ext cx="6782538" cy="26743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200000"/>
              </a:lnSpc>
            </a:pPr>
            <a:endParaRPr lang="en-IN" sz="5400" b="1" dirty="0">
              <a:solidFill>
                <a:srgbClr val="FF0000"/>
              </a:solidFill>
            </a:endParaRPr>
          </a:p>
        </p:txBody>
      </p:sp>
      <p:sp>
        <p:nvSpPr>
          <p:cNvPr id="11" name="Title 1">
            <a:extLst>
              <a:ext uri="{FF2B5EF4-FFF2-40B4-BE49-F238E27FC236}">
                <a16:creationId xmlns:a16="http://schemas.microsoft.com/office/drawing/2014/main" id="{345C5E61-5CAA-475B-B676-2CBBAA87F9C4}"/>
              </a:ext>
            </a:extLst>
          </p:cNvPr>
          <p:cNvSpPr txBox="1">
            <a:spLocks/>
          </p:cNvSpPr>
          <p:nvPr/>
        </p:nvSpPr>
        <p:spPr>
          <a:xfrm>
            <a:off x="865574" y="1645571"/>
            <a:ext cx="3360198" cy="280883"/>
          </a:xfrm>
          <a:prstGeom prst="rect">
            <a:avLst/>
          </a:prstGeom>
        </p:spPr>
        <p:txBody>
          <a:bodyPr vert="horz" lIns="91440" tIns="45720" rIns="91440" bIns="45720" rtlCol="0" anchor="ctr">
            <a:normAutofit fontScale="4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sz="3200" b="1" dirty="0">
              <a:solidFill>
                <a:srgbClr val="FF0000"/>
              </a:solidFill>
            </a:endParaRPr>
          </a:p>
        </p:txBody>
      </p:sp>
      <p:sp>
        <p:nvSpPr>
          <p:cNvPr id="12" name="Title 1">
            <a:extLst>
              <a:ext uri="{FF2B5EF4-FFF2-40B4-BE49-F238E27FC236}">
                <a16:creationId xmlns:a16="http://schemas.microsoft.com/office/drawing/2014/main" id="{FE194F84-481E-4EA7-96DD-CD1959133ACE}"/>
              </a:ext>
            </a:extLst>
          </p:cNvPr>
          <p:cNvSpPr txBox="1">
            <a:spLocks/>
          </p:cNvSpPr>
          <p:nvPr/>
        </p:nvSpPr>
        <p:spPr>
          <a:xfrm>
            <a:off x="3578332" y="2312302"/>
            <a:ext cx="8534400" cy="15070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i="1" dirty="0">
                <a:solidFill>
                  <a:srgbClr val="FF0000"/>
                </a:solidFill>
              </a:rPr>
              <a:t>THANK YOU!</a:t>
            </a:r>
            <a:endParaRPr lang="en-IN" b="1" i="1" dirty="0">
              <a:solidFill>
                <a:srgbClr val="FF0000"/>
              </a:solidFill>
            </a:endParaRPr>
          </a:p>
        </p:txBody>
      </p:sp>
    </p:spTree>
    <p:extLst>
      <p:ext uri="{BB962C8B-B14F-4D97-AF65-F5344CB8AC3E}">
        <p14:creationId xmlns:p14="http://schemas.microsoft.com/office/powerpoint/2010/main" val="40585462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9340638DDE794EAC100752B2C50AD9" ma:contentTypeVersion="3" ma:contentTypeDescription="Create a new document." ma:contentTypeScope="" ma:versionID="735243eb808a7d8cba62ea0f5da22db1">
  <xsd:schema xmlns:xsd="http://www.w3.org/2001/XMLSchema" xmlns:xs="http://www.w3.org/2001/XMLSchema" xmlns:p="http://schemas.microsoft.com/office/2006/metadata/properties" xmlns:ns2="ef1e1680-de8e-4250-ae4e-c4f37d48c48c" targetNamespace="http://schemas.microsoft.com/office/2006/metadata/properties" ma:root="true" ma:fieldsID="643cf690f9a337492f8719b880c77a1f" ns2:_="">
    <xsd:import namespace="ef1e1680-de8e-4250-ae4e-c4f37d48c48c"/>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1e1680-de8e-4250-ae4e-c4f37d48c48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f1e1680-de8e-4250-ae4e-c4f37d48c48c" xsi:nil="true"/>
  </documentManagement>
</p:properties>
</file>

<file path=customXml/itemProps1.xml><?xml version="1.0" encoding="utf-8"?>
<ds:datastoreItem xmlns:ds="http://schemas.openxmlformats.org/officeDocument/2006/customXml" ds:itemID="{9106056E-F35B-429C-B590-AC35F2DBB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1e1680-de8e-4250-ae4e-c4f37d48c4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127313-E3F4-420D-BF7D-90EA260484F3}">
  <ds:schemaRefs>
    <ds:schemaRef ds:uri="http://schemas.microsoft.com/sharepoint/v3/contenttype/forms"/>
  </ds:schemaRefs>
</ds:datastoreItem>
</file>

<file path=customXml/itemProps3.xml><?xml version="1.0" encoding="utf-8"?>
<ds:datastoreItem xmlns:ds="http://schemas.openxmlformats.org/officeDocument/2006/customXml" ds:itemID="{625AA77C-D0B5-48A0-9CC2-AD2C0283ABC2}">
  <ds:schemaRefs>
    <ds:schemaRef ds:uri="http://schemas.microsoft.com/office/2006/metadata/properties"/>
    <ds:schemaRef ds:uri="http://schemas.microsoft.com/office/infopath/2007/PartnerControls"/>
    <ds:schemaRef ds:uri="7ddc8b54-e90a-4405-a97d-5131868b9dc0"/>
    <ds:schemaRef ds:uri="ef1e1680-de8e-4250-ae4e-c4f37d48c48c"/>
  </ds:schemaRefs>
</ds:datastoreItem>
</file>

<file path=docProps/app.xml><?xml version="1.0" encoding="utf-8"?>
<Properties xmlns="http://schemas.openxmlformats.org/officeDocument/2006/extended-properties" xmlns:vt="http://schemas.openxmlformats.org/officeDocument/2006/docPropsVTypes">
  <Template/>
  <TotalTime>6827</TotalTime>
  <Words>616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Arial</vt:lpstr>
      <vt:lpstr>Calibri</vt:lpstr>
      <vt:lpstr>Calibri Light</vt:lpstr>
      <vt:lpstr>Marcellus</vt:lpstr>
      <vt:lpstr>Office Theme</vt:lpstr>
      <vt:lpstr>Contents</vt:lpstr>
      <vt:lpstr>Contents</vt:lpstr>
      <vt:lpstr>Contents</vt:lpstr>
      <vt:lpstr>Contents</vt:lpstr>
      <vt:lpstr>Contents</vt:lpstr>
      <vt:lpstr>Contents</vt:lpstr>
      <vt:lpstr>Contents</vt:lpstr>
      <vt:lpstr>Contents</vt:lpstr>
      <vt:lpstr>Contents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Vedant Kelkar</cp:lastModifiedBy>
  <cp:revision>461</cp:revision>
  <dcterms:created xsi:type="dcterms:W3CDTF">2020-04-30T07:52:47Z</dcterms:created>
  <dcterms:modified xsi:type="dcterms:W3CDTF">2021-11-23T09:46:32Z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0x0101005D9340638DDE794EAC100752B2C50AD9</vt:lpwstr>
  </property>
</Properties>
</file>